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0" r:id="rId3"/>
    <p:sldId id="261" r:id="rId4"/>
    <p:sldId id="262" r:id="rId5"/>
    <p:sldId id="264" r:id="rId6"/>
    <p:sldId id="269" r:id="rId7"/>
    <p:sldId id="263" r:id="rId8"/>
    <p:sldId id="270" r:id="rId9"/>
    <p:sldId id="259" r:id="rId10"/>
    <p:sldId id="271" r:id="rId11"/>
    <p:sldId id="266" r:id="rId12"/>
    <p:sldId id="273" r:id="rId13"/>
    <p:sldId id="267" r:id="rId14"/>
    <p:sldId id="274" r:id="rId15"/>
    <p:sldId id="275" r:id="rId16"/>
    <p:sldId id="277" r:id="rId17"/>
    <p:sldId id="278" r:id="rId18"/>
    <p:sldId id="279" r:id="rId19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59114-B22C-4FB8-A7BF-98C33CC72850}" type="datetimeFigureOut">
              <a:rPr lang="en-US" smtClean="0"/>
              <a:t>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8632D-9568-44F2-8ECE-D25F44A350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58B6D668-D8E3-45D7-84E3-0E974AEDD7CE}" type="datetimeFigureOut">
              <a:rPr lang="en-US" smtClean="0"/>
              <a:pPr/>
              <a:t>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8" rIns="94055" bIns="470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7264"/>
            <a:ext cx="5661660" cy="4222671"/>
          </a:xfrm>
          <a:prstGeom prst="rect">
            <a:avLst/>
          </a:prstGeom>
        </p:spPr>
        <p:txBody>
          <a:bodyPr vert="horz" lIns="94055" tIns="47028" rIns="94055" bIns="470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D093DD7E-241B-4A79-B3BD-3294E5E85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0F4C5-C28E-4FD1-843C-5B07860DEE92}" type="slidenum">
              <a:rPr lang="en-US"/>
              <a:pPr/>
              <a:t>3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9B0D1-EDC8-4400-B67F-30C40502BEFF}" type="slidenum">
              <a:rPr lang="en-US"/>
              <a:pPr/>
              <a:t>13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24555-C41F-44CA-9353-2AB657FDDC6F}" type="slidenum">
              <a:rPr lang="en-US"/>
              <a:pPr/>
              <a:t>14</a:t>
            </a:fld>
            <a:endParaRPr lang="en-US"/>
          </a:p>
        </p:txBody>
      </p:sp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F6895-C9FC-485D-A299-8C0A2C6D111A}" type="slidenum">
              <a:rPr lang="en-US"/>
              <a:pPr/>
              <a:t>15</a:t>
            </a:fld>
            <a:endParaRPr lang="en-US"/>
          </a:p>
        </p:txBody>
      </p:sp>
      <p:sp>
        <p:nvSpPr>
          <p:cNvPr id="16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8968B-5069-4CD0-8413-08534C6702CD}" type="slidenum">
              <a:rPr lang="en-US"/>
              <a:pPr/>
              <a:t>4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263F5-3E07-4520-9C54-C3549AC4AEDB}" type="slidenum">
              <a:rPr lang="en-US"/>
              <a:pPr/>
              <a:t>5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263F5-3E07-4520-9C54-C3549AC4AEDB}" type="slidenum">
              <a:rPr lang="en-US"/>
              <a:pPr/>
              <a:t>6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EB1C0-264C-47D6-8720-58FDC05F0B65}" type="slidenum">
              <a:rPr lang="en-US"/>
              <a:pPr/>
              <a:t>7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EB1C0-264C-47D6-8720-58FDC05F0B65}" type="slidenum">
              <a:rPr lang="en-US"/>
              <a:pPr/>
              <a:t>8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FC537-2E2D-4A10-B5E7-5265A0379B42}" type="slidenum">
              <a:rPr lang="en-US"/>
              <a:pPr/>
              <a:t>9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3C2FA-E436-477A-9794-17328821F5F7}" type="slidenum">
              <a:rPr lang="en-US"/>
              <a:pPr/>
              <a:t>11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488E1-47CA-4888-A910-82C3F2FEE87F}" type="slidenum">
              <a:rPr lang="en-US"/>
              <a:pPr/>
              <a:t>12</a:t>
            </a:fld>
            <a:endParaRPr lang="en-US"/>
          </a:p>
        </p:txBody>
      </p:sp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2BD825-C277-4EAF-931D-382E8E06501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Work with Numeric and String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Murach</a:t>
            </a:r>
            <a:r>
              <a:rPr lang="en-US" dirty="0" smtClean="0"/>
              <a:t>, Chapter 4, Part </a:t>
            </a:r>
            <a:r>
              <a:rPr lang="en-US" dirty="0" smtClean="0"/>
              <a:t>III, </a:t>
            </a:r>
            <a:r>
              <a:rPr lang="en-US" dirty="0" smtClean="0"/>
              <a:t>pp. 116 - 126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B689D-AE2F-444D-80D9-B6E11E4170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 ways to convert data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Parse method</a:t>
            </a:r>
          </a:p>
          <a:p>
            <a:r>
              <a:rPr lang="en-US" dirty="0" smtClean="0"/>
              <a:t>Shared methods of the Convert class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95F552F-5E5D-49F7-94DF-837682388E64}" type="slidenum">
              <a:rPr lang="en-US" sz="1000"/>
              <a:pPr algn="r"/>
              <a:t>11</a:t>
            </a:fld>
            <a:endParaRPr lang="en-US" sz="1000"/>
          </a:p>
        </p:txBody>
      </p:sp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842963" y="914400"/>
          <a:ext cx="7072312" cy="4657725"/>
        </p:xfrm>
        <a:graphic>
          <a:graphicData uri="http://schemas.openxmlformats.org/presentationml/2006/ole">
            <p:oleObj spid="_x0000_s8194" name="Document" r:id="rId4" imgW="7745494" imgH="51156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6A590CDD-0613-4B85-B13A-4F8BDD9FC358}" type="slidenum">
              <a:rPr lang="en-US" sz="1000"/>
              <a:pPr algn="r"/>
              <a:t>12</a:t>
            </a:fld>
            <a:endParaRPr lang="en-US" sz="1000"/>
          </a:p>
        </p:txBody>
      </p:sp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914400" y="842963"/>
          <a:ext cx="7343775" cy="5029200"/>
        </p:xfrm>
        <a:graphic>
          <a:graphicData uri="http://schemas.openxmlformats.org/presentationml/2006/ole">
            <p:oleObj spid="_x0000_s34818" name="Document" r:id="rId4" imgW="7440547" imgH="51095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0D8476E-60DA-4D9F-B8B5-99CDB3DFF8AF}" type="slidenum">
              <a:rPr lang="en-US" sz="1000"/>
              <a:pPr algn="r"/>
              <a:t>13</a:t>
            </a:fld>
            <a:endParaRPr lang="en-US" sz="1000"/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842963" y="842963"/>
          <a:ext cx="7643812" cy="5029200"/>
        </p:xfrm>
        <a:graphic>
          <a:graphicData uri="http://schemas.openxmlformats.org/presentationml/2006/ole">
            <p:oleObj spid="_x0000_s9218" name="Document" r:id="rId4" imgW="7863003" imgH="517367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BDDBD87-FAC7-4092-9532-607E1DDEFA15}" type="slidenum">
              <a:rPr lang="en-US" sz="1000"/>
              <a:pPr algn="r"/>
              <a:t>14</a:t>
            </a:fld>
            <a:endParaRPr lang="en-US" sz="1000"/>
          </a:p>
        </p:txBody>
      </p:sp>
      <p:graphicFrame>
        <p:nvGraphicFramePr>
          <p:cNvPr id="111620" name="Object 4"/>
          <p:cNvGraphicFramePr>
            <a:graphicFrameLocks noChangeAspect="1"/>
          </p:cNvGraphicFramePr>
          <p:nvPr/>
        </p:nvGraphicFramePr>
        <p:xfrm>
          <a:off x="914400" y="914400"/>
          <a:ext cx="7343775" cy="5186363"/>
        </p:xfrm>
        <a:graphic>
          <a:graphicData uri="http://schemas.openxmlformats.org/presentationml/2006/ole">
            <p:oleObj spid="_x0000_s35842" name="Document" r:id="rId4" imgW="7440547" imgH="525911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5E38F79-740D-43F4-8736-5971F570C69C}" type="slidenum">
              <a:rPr lang="en-US" sz="1000"/>
              <a:pPr algn="r"/>
              <a:t>15</a:t>
            </a:fld>
            <a:endParaRPr lang="en-US" sz="1000"/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914400" y="914400"/>
          <a:ext cx="7258050" cy="4557713"/>
        </p:xfrm>
        <a:graphic>
          <a:graphicData uri="http://schemas.openxmlformats.org/presentationml/2006/ole">
            <p:oleObj spid="_x0000_s36866" name="Document" r:id="rId4" imgW="7353317" imgH="46242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methods to convert numbers to formatted strings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ToString</a:t>
            </a:r>
            <a:r>
              <a:rPr lang="en-US" dirty="0" smtClean="0"/>
              <a:t> method with formatting codes</a:t>
            </a:r>
          </a:p>
          <a:p>
            <a:r>
              <a:rPr lang="en-US" dirty="0" smtClean="0"/>
              <a:t>The Format method of the String class</a:t>
            </a:r>
          </a:p>
          <a:p>
            <a:r>
              <a:rPr lang="en-US" dirty="0" smtClean="0"/>
              <a:t>Pp. 126 and 127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chapter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Scope (on test)</a:t>
            </a:r>
          </a:p>
          <a:p>
            <a:r>
              <a:rPr lang="en-US" dirty="0" smtClean="0"/>
              <a:t>Enumeration  (not on test) – defines a set of related constants.</a:t>
            </a:r>
          </a:p>
          <a:p>
            <a:r>
              <a:rPr lang="en-US" dirty="0" err="1" smtClean="0"/>
              <a:t>Nullable</a:t>
            </a:r>
            <a:r>
              <a:rPr lang="en-US" dirty="0" smtClean="0"/>
              <a:t> types (not on test) – useful for databases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4-1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Value types : variables</a:t>
            </a:r>
          </a:p>
          <a:p>
            <a:pPr lvl="1"/>
            <a:r>
              <a:rPr lang="en-US" dirty="0" smtClean="0"/>
              <a:t>Store their own data</a:t>
            </a:r>
          </a:p>
          <a:p>
            <a:pPr lvl="1"/>
            <a:r>
              <a:rPr lang="en-US" dirty="0" smtClean="0"/>
              <a:t>Are supported by a </a:t>
            </a:r>
            <a:r>
              <a:rPr lang="en-US" b="1" dirty="0" smtClean="0"/>
              <a:t>structure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Reference types: variables</a:t>
            </a:r>
          </a:p>
          <a:p>
            <a:pPr lvl="1"/>
            <a:r>
              <a:rPr lang="en-US" dirty="0" smtClean="0"/>
              <a:t>Do not store their own data</a:t>
            </a:r>
          </a:p>
          <a:p>
            <a:pPr lvl="1"/>
            <a:r>
              <a:rPr lang="en-US" dirty="0" smtClean="0"/>
              <a:t>Store a reference to a memory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Two different string variables can reference the same string location.</a:t>
            </a:r>
            <a:endParaRPr lang="en-US" dirty="0" smtClean="0"/>
          </a:p>
          <a:p>
            <a:pPr lvl="1"/>
            <a:r>
              <a:rPr lang="en-US" dirty="0" smtClean="0"/>
              <a:t>Supported by a </a:t>
            </a:r>
            <a:r>
              <a:rPr lang="en-US" b="1" dirty="0" smtClean="0"/>
              <a:t>class </a:t>
            </a:r>
            <a:r>
              <a:rPr lang="en-US" dirty="0" smtClean="0"/>
              <a:t>(object created from class)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D825-C277-4EAF-931D-382E8E0650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 sz="12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57892B57-AEC9-4CC0-8682-52C132497312}" type="slidenum">
              <a:rPr lang="en-US" sz="1000"/>
              <a:pPr algn="r"/>
              <a:t>3</a:t>
            </a:fld>
            <a:endParaRPr lang="en-US" sz="1000"/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842963" y="685800"/>
          <a:ext cx="7686675" cy="5114925"/>
        </p:xfrm>
        <a:graphic>
          <a:graphicData uri="http://schemas.openxmlformats.org/presentationml/2006/ole">
            <p:oleObj spid="_x0000_s3074" name="Document" r:id="rId4" imgW="7776132" imgH="517980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 sz="12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41F27BB7-DD1A-4ED8-A178-EF6ECFA21E0C}" type="slidenum">
              <a:rPr lang="en-US" sz="1000"/>
              <a:pPr algn="r"/>
              <a:t>4</a:t>
            </a:fld>
            <a:endParaRPr lang="en-US" sz="1000"/>
          </a:p>
        </p:txBody>
      </p:sp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842963" y="1143000"/>
          <a:ext cx="7572375" cy="1943100"/>
        </p:xfrm>
        <a:graphic>
          <a:graphicData uri="http://schemas.openxmlformats.org/presentationml/2006/ole">
            <p:oleObj spid="_x0000_s4098" name="Document" r:id="rId4" imgW="7672321" imgH="19673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909D935-FBC6-428E-89EA-21ED64F6E755}" type="slidenum">
              <a:rPr lang="en-US" sz="1000"/>
              <a:pPr algn="r"/>
              <a:t>5</a:t>
            </a:fld>
            <a:endParaRPr lang="en-US" sz="1000"/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914400" y="757238"/>
          <a:ext cx="6686550" cy="3857625"/>
        </p:xfrm>
        <a:graphic>
          <a:graphicData uri="http://schemas.openxmlformats.org/presentationml/2006/ole">
            <p:oleObj spid="_x0000_s7170" name="Document" r:id="rId4" imgW="7324480" imgH="422301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C4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D909D935-FBC6-428E-89EA-21ED64F6E755}" type="slidenum">
              <a:rPr lang="en-US" sz="1000"/>
              <a:pPr algn="r"/>
              <a:t>6</a:t>
            </a:fld>
            <a:endParaRPr lang="en-US" sz="1000"/>
          </a:p>
        </p:txBody>
      </p:sp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914400" y="757238"/>
          <a:ext cx="6800850" cy="3771900"/>
        </p:xfrm>
        <a:graphic>
          <a:graphicData uri="http://schemas.openxmlformats.org/presentationml/2006/ole">
            <p:oleObj spid="_x0000_s31746" name="Document" r:id="rId4" imgW="7324480" imgH="40625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 sz="12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5C8F0CE-7637-4FB2-8200-17317F9E5831}" type="slidenum">
              <a:rPr lang="en-US" sz="1000"/>
              <a:pPr algn="r"/>
              <a:t>7</a:t>
            </a:fld>
            <a:endParaRPr lang="en-US" sz="1000"/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914400" y="842963"/>
          <a:ext cx="7229475" cy="3700462"/>
        </p:xfrm>
        <a:graphic>
          <a:graphicData uri="http://schemas.openxmlformats.org/presentationml/2006/ole">
            <p:oleObj spid="_x0000_s5122" name="Document" r:id="rId4" imgW="7324480" imgH="37467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 sz="12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C5C8F0CE-7637-4FB2-8200-17317F9E5831}" type="slidenum">
              <a:rPr lang="en-US" sz="1000"/>
              <a:pPr algn="r"/>
              <a:t>8</a:t>
            </a:fld>
            <a:endParaRPr lang="en-US" sz="1000"/>
          </a:p>
        </p:txBody>
      </p:sp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914400" y="842963"/>
          <a:ext cx="7229475" cy="3700462"/>
        </p:xfrm>
        <a:graphic>
          <a:graphicData uri="http://schemas.openxmlformats.org/presentationml/2006/ole">
            <p:oleObj spid="_x0000_s32770" name="Document" r:id="rId4" imgW="7324480" imgH="37467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9/23/2008</a:t>
            </a:r>
            <a:endParaRPr lang="en-US" sz="12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336BA13-F7CF-4745-9500-CF122604CAB4}" type="slidenum">
              <a:rPr lang="en-US" sz="1000"/>
              <a:pPr algn="r"/>
              <a:t>9</a:t>
            </a:fld>
            <a:endParaRPr lang="en-US" sz="1000"/>
          </a:p>
        </p:txBody>
      </p:sp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762000" y="685800"/>
          <a:ext cx="7696200" cy="5105400"/>
        </p:xfrm>
        <a:graphic>
          <a:graphicData uri="http://schemas.openxmlformats.org/presentationml/2006/ole">
            <p:oleObj spid="_x0000_s2050" name="Document" r:id="rId4" imgW="7716953" imgH="51183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320</Words>
  <Application>Microsoft Office PowerPoint</Application>
  <PresentationFormat>On-screen Show (4:3)</PresentationFormat>
  <Paragraphs>93</Paragraphs>
  <Slides>18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Flow</vt:lpstr>
      <vt:lpstr>Microsoft Office Word 97 - 2003 Document</vt:lpstr>
      <vt:lpstr>Document</vt:lpstr>
      <vt:lpstr>How to Work with Numeric and String Data</vt:lpstr>
      <vt:lpstr>Two Data Types</vt:lpstr>
      <vt:lpstr>Slide 3</vt:lpstr>
      <vt:lpstr>Slide 4</vt:lpstr>
      <vt:lpstr>Slide 5</vt:lpstr>
      <vt:lpstr>Slide 6</vt:lpstr>
      <vt:lpstr>Slide 7</vt:lpstr>
      <vt:lpstr>Slide 8</vt:lpstr>
      <vt:lpstr>Slide 9</vt:lpstr>
      <vt:lpstr>Other  ways to convert data types</vt:lpstr>
      <vt:lpstr>Slide 11</vt:lpstr>
      <vt:lpstr>Slide 12</vt:lpstr>
      <vt:lpstr>Slide 13</vt:lpstr>
      <vt:lpstr>Slide 14</vt:lpstr>
      <vt:lpstr>Slide 15</vt:lpstr>
      <vt:lpstr>Other methods to convert numbers to formatted strings</vt:lpstr>
      <vt:lpstr>Other chapter topics</vt:lpstr>
      <vt:lpstr>Optional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Work with Numeric and String Data</dc:title>
  <dc:creator>Lyn Mathis</dc:creator>
  <cp:lastModifiedBy>Lyn Mathis</cp:lastModifiedBy>
  <cp:revision>29</cp:revision>
  <dcterms:created xsi:type="dcterms:W3CDTF">2008-09-23T20:19:51Z</dcterms:created>
  <dcterms:modified xsi:type="dcterms:W3CDTF">2010-02-03T01:28:48Z</dcterms:modified>
</cp:coreProperties>
</file>