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46"/>
  </p:notesMasterIdLst>
  <p:sldIdLst>
    <p:sldId id="256" r:id="rId2"/>
    <p:sldId id="309" r:id="rId3"/>
    <p:sldId id="273" r:id="rId4"/>
    <p:sldId id="272" r:id="rId5"/>
    <p:sldId id="310" r:id="rId6"/>
    <p:sldId id="311" r:id="rId7"/>
    <p:sldId id="312" r:id="rId8"/>
    <p:sldId id="313" r:id="rId9"/>
    <p:sldId id="274" r:id="rId10"/>
    <p:sldId id="314" r:id="rId11"/>
    <p:sldId id="315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2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6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8D8289-EE69-4B8F-A8C5-38FB55412C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8319D-26EF-49B9-8A8C-94495958FFA8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9FE8D-2975-4DCA-AC90-8BC723DFB32C}" type="slidenum">
              <a:rPr lang="en-US"/>
              <a:pPr/>
              <a:t>15</a:t>
            </a:fld>
            <a:endParaRPr 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3D494-15DE-4549-BCEF-9CEAA9E84AC6}" type="slidenum">
              <a:rPr lang="en-US"/>
              <a:pPr/>
              <a:t>16</a:t>
            </a:fld>
            <a:endParaRPr lang="en-US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BFE952-0BDF-47ED-BA82-EA616F983611}" type="slidenum">
              <a:rPr lang="en-US"/>
              <a:pPr/>
              <a:t>17</a:t>
            </a:fld>
            <a:endParaRPr 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9C902-3ACA-4EA7-B837-0C78493DC14E}" type="slidenum">
              <a:rPr lang="en-US"/>
              <a:pPr/>
              <a:t>18</a:t>
            </a:fld>
            <a:endParaRPr lang="en-US"/>
          </a:p>
        </p:txBody>
      </p:sp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59BA0-BD57-4C79-A8A5-7A883B51B408}" type="slidenum">
              <a:rPr lang="en-US"/>
              <a:pPr/>
              <a:t>19</a:t>
            </a:fld>
            <a:endParaRPr 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D6263-CB6F-4D8D-94D5-468014FC6542}" type="slidenum">
              <a:rPr lang="en-US"/>
              <a:pPr/>
              <a:t>20</a:t>
            </a:fld>
            <a:endParaRPr lang="en-US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CE322-C1CB-434D-BCBF-6DA69854E38A}" type="slidenum">
              <a:rPr lang="en-US"/>
              <a:pPr/>
              <a:t>21</a:t>
            </a:fld>
            <a:endParaRPr lang="en-US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91FE8-41CA-492B-AC88-87040D3FFB85}" type="slidenum">
              <a:rPr lang="en-US"/>
              <a:pPr/>
              <a:t>22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D8702-91DE-4085-8F1B-1EEA6A82DF49}" type="slidenum">
              <a:rPr lang="en-US"/>
              <a:pPr/>
              <a:t>23</a:t>
            </a:fld>
            <a:endParaRPr lang="en-US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D5346-28A0-48DB-8C9D-5E0EFD48698C}" type="slidenum">
              <a:rPr lang="en-US"/>
              <a:pPr/>
              <a:t>24</a:t>
            </a:fld>
            <a:endParaRPr lang="en-US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19277-DC8A-406A-93BE-D259EFC64275}" type="slidenum">
              <a:rPr lang="en-US"/>
              <a:pPr/>
              <a:t>3</a:t>
            </a:fld>
            <a:endParaRPr 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72FA3-EE39-433E-827B-6A1B0694648A}" type="slidenum">
              <a:rPr lang="en-US"/>
              <a:pPr/>
              <a:t>25</a:t>
            </a:fld>
            <a:endParaRPr lang="en-US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18DAC-5F35-4B98-BC81-F6047D089C79}" type="slidenum">
              <a:rPr lang="en-US"/>
              <a:pPr/>
              <a:t>26</a:t>
            </a:fld>
            <a:endParaRPr 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E4DCD-C4D3-4EEE-9782-5AD808C716D9}" type="slidenum">
              <a:rPr lang="en-US"/>
              <a:pPr/>
              <a:t>27</a:t>
            </a:fld>
            <a:endParaRPr lang="en-US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3A414-2C12-4B6B-96DB-418128FAC392}" type="slidenum">
              <a:rPr lang="en-US"/>
              <a:pPr/>
              <a:t>28</a:t>
            </a:fld>
            <a:endParaRPr lang="en-US"/>
          </a:p>
        </p:txBody>
      </p:sp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C05D4-503A-4E18-87BC-E3F8255E4482}" type="slidenum">
              <a:rPr lang="en-US"/>
              <a:pPr/>
              <a:t>29</a:t>
            </a:fld>
            <a:endParaRPr lang="en-US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E2A13-379E-47CB-860A-46B06F1CF7AE}" type="slidenum">
              <a:rPr lang="en-US"/>
              <a:pPr/>
              <a:t>30</a:t>
            </a:fld>
            <a:endParaRPr lang="en-US"/>
          </a:p>
        </p:txBody>
      </p:sp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99880-C880-4884-9B8B-9A86D3C9FFC0}" type="slidenum">
              <a:rPr lang="en-US"/>
              <a:pPr/>
              <a:t>31</a:t>
            </a:fld>
            <a:endParaRPr lang="en-US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F2E2D-4479-417E-8B31-9D3F55485118}" type="slidenum">
              <a:rPr lang="en-US"/>
              <a:pPr/>
              <a:t>32</a:t>
            </a:fld>
            <a:endParaRPr lang="en-US"/>
          </a:p>
        </p:txBody>
      </p:sp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1380E-9ECD-4FC3-A4A4-FA4E115EF77A}" type="slidenum">
              <a:rPr lang="en-US"/>
              <a:pPr/>
              <a:t>33</a:t>
            </a:fld>
            <a:endParaRPr lang="en-US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74221-0559-4482-993F-06B6F8291A8C}" type="slidenum">
              <a:rPr lang="en-US"/>
              <a:pPr/>
              <a:t>34</a:t>
            </a:fld>
            <a:endParaRPr lang="en-US"/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93E39-0E33-43AB-A6F5-CD93F629BFA8}" type="slidenum">
              <a:rPr lang="en-US"/>
              <a:pPr/>
              <a:t>4</a:t>
            </a:fld>
            <a:endParaRPr 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07EEE-9B07-419C-AC6B-BB4DA16B14A9}" type="slidenum">
              <a:rPr lang="en-US"/>
              <a:pPr/>
              <a:t>35</a:t>
            </a:fld>
            <a:endParaRPr lang="en-US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6D4B6-3FAD-41B1-A329-12D8E305F248}" type="slidenum">
              <a:rPr lang="en-US"/>
              <a:pPr/>
              <a:t>36</a:t>
            </a:fld>
            <a:endParaRPr lang="en-US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C1C29-007E-49FD-82A8-E7EFD06E7A58}" type="slidenum">
              <a:rPr lang="en-US"/>
              <a:pPr/>
              <a:t>37</a:t>
            </a:fld>
            <a:endParaRPr lang="en-US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41A03-B7B7-4A6F-8FFD-A6DF1722A2C9}" type="slidenum">
              <a:rPr lang="en-US"/>
              <a:pPr/>
              <a:t>38</a:t>
            </a:fld>
            <a:endParaRPr lang="en-US"/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D5569-980F-48A0-B2AF-481AD4BDF303}" type="slidenum">
              <a:rPr lang="en-US"/>
              <a:pPr/>
              <a:t>39</a:t>
            </a:fld>
            <a:endParaRPr lang="en-US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450B0-D69B-4251-90EC-CF385760D1A4}" type="slidenum">
              <a:rPr lang="en-US"/>
              <a:pPr/>
              <a:t>40</a:t>
            </a:fld>
            <a:endParaRPr lang="en-US"/>
          </a:p>
        </p:txBody>
      </p:sp>
      <p:sp>
        <p:nvSpPr>
          <p:cNvPr id="187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A4911-23F5-44AF-9A31-8A3CCD55DEEE}" type="slidenum">
              <a:rPr lang="en-US"/>
              <a:pPr/>
              <a:t>41</a:t>
            </a:fld>
            <a:endParaRPr lang="en-US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1203D-EE3E-4B6F-B74A-5DF67E731B8C}" type="slidenum">
              <a:rPr lang="en-US"/>
              <a:pPr/>
              <a:t>42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B3F12-F709-46D5-B528-7E7D3187DE20}" type="slidenum">
              <a:rPr lang="en-US"/>
              <a:pPr/>
              <a:t>43</a:t>
            </a:fld>
            <a:endParaRPr lang="en-US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3E3AE-D0B3-446E-A4A0-09C35A3E8AAA}" type="slidenum">
              <a:rPr lang="en-US"/>
              <a:pPr/>
              <a:t>44</a:t>
            </a:fld>
            <a:endParaRPr lang="en-US"/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19277-DC8A-406A-93BE-D259EFC64275}" type="slidenum">
              <a:rPr lang="en-US"/>
              <a:pPr/>
              <a:t>5</a:t>
            </a:fld>
            <a:endParaRPr 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C6AFF-EEAE-4229-A063-5E46A7695377}" type="slidenum">
              <a:rPr lang="en-US"/>
              <a:pPr/>
              <a:t>9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C6AFF-EEAE-4229-A063-5E46A7695377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CAC68-C1AB-4096-9AB2-9C47D06EC0E8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212CC-DB34-4D99-9B1F-4D57E93B75FE}" type="slidenum">
              <a:rPr lang="en-US"/>
              <a:pPr/>
              <a:t>13</a:t>
            </a:fld>
            <a:endParaRPr 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CD7D0-9245-44F1-B7C8-151B7BF03EDC}" type="slidenum">
              <a:rPr lang="en-US"/>
              <a:pPr/>
              <a:t>14</a:t>
            </a:fld>
            <a:endParaRPr lang="en-US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AC3BA444-BE0D-4A57-B2DB-1972DB7D2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8102C899-45C1-4BBD-A8E0-C7B6182BE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8206AB0E-A0CF-4C93-8EAF-3E7F1BA62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30DACC9-527D-434E-A405-81FD1734B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AEB5102D-9487-489C-91AC-F714ED19F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0F740A7C-677C-41CA-A425-1C14524326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B50EAB6D-4D32-4C62-8EB6-AC63ABBA0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5F3CF44A-B8D8-41F2-B938-73F8FEBFB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7136BB4-7DA7-4862-B10F-A7B4C310B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661441D2-2140-493A-B04B-7F14A43CD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0B01CB41-31EB-43FA-9E93-3BB2C9455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sz="1400" smtClean="0"/>
          </a:p>
          <a:p>
            <a:r>
              <a:rPr lang="en-US" smtClean="0"/>
              <a:t>Slide </a:t>
            </a:r>
            <a:fld id="{BD526D66-B931-4EAC-829E-6CF69FE18E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4.png"/><Relationship Id="rId4" Type="http://schemas.openxmlformats.org/officeDocument/2006/relationships/oleObject" Target="../embeddings/Microsoft_Office_Word_97_-_2003_Document30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Office_Word_97_-_2003_Document3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9.png"/><Relationship Id="rId4" Type="http://schemas.openxmlformats.org/officeDocument/2006/relationships/oleObject" Target="../embeddings/Microsoft_Office_Word_97_-_2003_Document34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6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051A2B4-F3C4-4BBF-A174-5C81D60D5C73}" type="slidenum">
              <a:rPr lang="en-US" sz="1000"/>
              <a:pPr algn="r"/>
              <a:t>1</a:t>
            </a:fld>
            <a:endParaRPr lang="en-US" sz="1000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1060450" y="1981200"/>
          <a:ext cx="7321550" cy="2895600"/>
        </p:xfrm>
        <a:graphic>
          <a:graphicData uri="http://schemas.openxmlformats.org/presentationml/2006/ole">
            <p:oleObj spid="_x0000_s2060" name="Document" r:id="rId4" imgW="7324480" imgH="347351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F61022FA-0AB7-4C72-A49A-D680D91067B6}" type="slidenum">
              <a:rPr lang="en-US" sz="1000"/>
              <a:pPr algn="r"/>
              <a:t>10</a:t>
            </a:fld>
            <a:endParaRPr lang="en-US" sz="1000"/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990600" y="762000"/>
          <a:ext cx="7315200" cy="4749800"/>
        </p:xfrm>
        <a:graphic>
          <a:graphicData uri="http://schemas.openxmlformats.org/presentationml/2006/ole">
            <p:oleObj spid="_x0000_s194562" name="Document" r:id="rId4" imgW="7324480" imgH="47616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Round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with Double or Decimal values (or any number that can be converted to one of these)</a:t>
            </a:r>
          </a:p>
          <a:p>
            <a:r>
              <a:rPr lang="en-US" dirty="0" smtClean="0"/>
              <a:t>Uses </a:t>
            </a:r>
            <a:r>
              <a:rPr lang="en-US" i="1" dirty="0" smtClean="0"/>
              <a:t>Banker’s Rounding </a:t>
            </a:r>
            <a:endParaRPr lang="en-US" dirty="0" smtClean="0"/>
          </a:p>
          <a:p>
            <a:pPr lvl="1"/>
            <a:r>
              <a:rPr lang="en-US" dirty="0" smtClean="0"/>
              <a:t>Midway between whole numbers rounds to the even number.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err="1" smtClean="0"/>
              <a:t>Math.Round</a:t>
            </a:r>
            <a:r>
              <a:rPr lang="en-US" dirty="0" smtClean="0"/>
              <a:t> (13.5) </a:t>
            </a:r>
            <a:r>
              <a:rPr lang="en-US" dirty="0" smtClean="0">
                <a:sym typeface="Wingdings" pitchFamily="2" charset="2"/>
              </a:rPr>
              <a:t> 14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Math.Round</a:t>
            </a:r>
            <a:r>
              <a:rPr lang="en-US" dirty="0" smtClean="0">
                <a:sym typeface="Wingdings" pitchFamily="2" charset="2"/>
              </a:rPr>
              <a:t> (12.5)  12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Math.Round</a:t>
            </a:r>
            <a:r>
              <a:rPr lang="en-US" dirty="0" smtClean="0">
                <a:sym typeface="Wingdings" pitchFamily="2" charset="2"/>
              </a:rPr>
              <a:t>(13.3)  13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Math.Round</a:t>
            </a:r>
            <a:r>
              <a:rPr lang="en-US" dirty="0" smtClean="0">
                <a:sym typeface="Wingdings" pitchFamily="2" charset="2"/>
              </a:rPr>
              <a:t>(13.645, 2)  13.64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7136BB4-7DA7-4862-B10F-A7B4C310B3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077200" cy="932688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F02CA"/>
                </a:solidFill>
              </a:rPr>
              <a:t>Sqrt</a:t>
            </a:r>
            <a:r>
              <a:rPr lang="en-US" dirty="0" smtClean="0">
                <a:solidFill>
                  <a:srgbClr val="1F02CA"/>
                </a:solidFill>
              </a:rPr>
              <a:t>, Min, &amp; Max</a:t>
            </a:r>
            <a:endParaRPr lang="en-US" dirty="0">
              <a:solidFill>
                <a:srgbClr val="1F02CA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Shared methods of the Math class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Can be used with any numeric data type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Max &amp; Min</a:t>
            </a:r>
          </a:p>
          <a:p>
            <a:pPr lvl="1"/>
            <a:r>
              <a:rPr lang="en-US" dirty="0" smtClean="0"/>
              <a:t>Require two values</a:t>
            </a:r>
          </a:p>
          <a:p>
            <a:pPr lvl="1"/>
            <a:r>
              <a:rPr lang="en-US" dirty="0" smtClean="0"/>
              <a:t>Two values must have the same data type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B29FD4C-8DAA-477D-99FE-8E8045BB3F20}" type="slidenum">
              <a:rPr lang="en-US" sz="1000"/>
              <a:pPr algn="r"/>
              <a:t>12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869A351-4995-452E-BC0D-527ED5DA7379}" type="slidenum">
              <a:rPr lang="en-US" sz="1000"/>
              <a:pPr algn="r"/>
              <a:t>13</a:t>
            </a:fld>
            <a:endParaRPr lang="en-US" sz="1000"/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914400" y="762000"/>
          <a:ext cx="7321550" cy="3970338"/>
        </p:xfrm>
        <a:graphic>
          <a:graphicData uri="http://schemas.openxmlformats.org/presentationml/2006/ole">
            <p:oleObj spid="_x0000_s102404" name="Document" r:id="rId4" imgW="7321366" imgH="397081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85A6B12-7B65-42E0-9202-52FD09FA16EA}" type="slidenum">
              <a:rPr lang="en-US" sz="1000"/>
              <a:pPr algn="r"/>
              <a:t>14</a:t>
            </a:fld>
            <a:endParaRPr lang="en-US" sz="1000"/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914400" y="838200"/>
          <a:ext cx="7321550" cy="3741738"/>
        </p:xfrm>
        <a:graphic>
          <a:graphicData uri="http://schemas.openxmlformats.org/presentationml/2006/ole">
            <p:oleObj spid="_x0000_s103428" name="Document" r:id="rId4" imgW="7321366" imgH="37417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2E0A824-CDAA-4AB5-A098-BB4F8ED903A3}" type="slidenum">
              <a:rPr lang="en-US" sz="1000"/>
              <a:pPr algn="r"/>
              <a:t>15</a:t>
            </a:fld>
            <a:endParaRPr lang="en-US" sz="1000"/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838200" y="685800"/>
          <a:ext cx="7788275" cy="4799013"/>
        </p:xfrm>
        <a:graphic>
          <a:graphicData uri="http://schemas.openxmlformats.org/presentationml/2006/ole">
            <p:oleObj spid="_x0000_s104452" name="Document" r:id="rId4" imgW="7772849" imgH="480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B23FE66-6088-4A01-9443-B6214969744A}" type="slidenum">
              <a:rPr lang="en-US" sz="1000"/>
              <a:pPr algn="r"/>
              <a:t>16</a:t>
            </a:fld>
            <a:endParaRPr lang="en-US" sz="1000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838200" y="1143000"/>
          <a:ext cx="7688263" cy="1590675"/>
        </p:xfrm>
        <a:graphic>
          <a:graphicData uri="http://schemas.openxmlformats.org/presentationml/2006/ole">
            <p:oleObj spid="_x0000_s105476" name="Document" r:id="rId4" imgW="7669076" imgH="159417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BA34FE7-560E-40A0-AB45-FEBDBCE6B610}" type="slidenum">
              <a:rPr lang="en-US" sz="1000"/>
              <a:pPr algn="r"/>
              <a:t>17</a:t>
            </a:fld>
            <a:endParaRPr lang="en-US" sz="1000"/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762000" y="685800"/>
          <a:ext cx="7696200" cy="5105400"/>
        </p:xfrm>
        <a:graphic>
          <a:graphicData uri="http://schemas.openxmlformats.org/presentationml/2006/ole">
            <p:oleObj spid="_x0000_s106500" name="Document" r:id="rId4" imgW="7716953" imgH="51183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8E57B36-7C6A-4898-93D5-26EA71E0E1FA}" type="slidenum">
              <a:rPr lang="en-US" sz="1000"/>
              <a:pPr algn="r"/>
              <a:t>18</a:t>
            </a:fld>
            <a:endParaRPr lang="en-US" sz="1000"/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838200" y="762000"/>
          <a:ext cx="7581900" cy="5041900"/>
        </p:xfrm>
        <a:graphic>
          <a:graphicData uri="http://schemas.openxmlformats.org/presentationml/2006/ole">
            <p:oleObj spid="_x0000_s107524" name="Document" r:id="rId4" imgW="7578583" imgH="50528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52761C5-24FF-43DE-B669-FC77A6D5E38B}" type="slidenum">
              <a:rPr lang="en-US" sz="1000"/>
              <a:pPr algn="r"/>
              <a:t>19</a:t>
            </a:fld>
            <a:endParaRPr lang="en-US" sz="1000"/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838200" y="914400"/>
          <a:ext cx="7705725" cy="2778125"/>
        </p:xfrm>
        <a:graphic>
          <a:graphicData uri="http://schemas.openxmlformats.org/presentationml/2006/ole">
            <p:oleObj spid="_x0000_s108548" name="Document" r:id="rId4" imgW="7682768" imgH="279151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Permissive Type</a:t>
            </a:r>
          </a:p>
          <a:p>
            <a:pPr lvl="1"/>
            <a:r>
              <a:rPr lang="en-US" dirty="0" smtClean="0"/>
              <a:t>VB default</a:t>
            </a:r>
          </a:p>
          <a:p>
            <a:pPr lvl="1"/>
            <a:r>
              <a:rPr lang="en-US" dirty="0" smtClean="0"/>
              <a:t>Implicit narrowing casts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Strict Type – Use for all projects in this class.</a:t>
            </a:r>
          </a:p>
          <a:p>
            <a:pPr lvl="1"/>
            <a:r>
              <a:rPr lang="en-US" dirty="0" smtClean="0"/>
              <a:t>Explicit narrowing casts</a:t>
            </a:r>
          </a:p>
          <a:p>
            <a:pPr lvl="1"/>
            <a:r>
              <a:rPr lang="en-US" dirty="0" smtClean="0"/>
              <a:t>Eliminates surprises</a:t>
            </a:r>
          </a:p>
          <a:p>
            <a:pPr lvl="1"/>
            <a:r>
              <a:rPr lang="en-US" dirty="0" smtClean="0"/>
              <a:t>Use for all code in this class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7136BB4-7DA7-4862-B10F-A7B4C310B3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504D292-40AE-4D93-89AB-02DC57ECEAA3}" type="slidenum">
              <a:rPr lang="en-US" sz="1000"/>
              <a:pPr algn="r"/>
              <a:t>20</a:t>
            </a:fld>
            <a:endParaRPr lang="en-US" sz="1000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838200" y="838200"/>
          <a:ext cx="7732713" cy="3117850"/>
        </p:xfrm>
        <a:graphic>
          <a:graphicData uri="http://schemas.openxmlformats.org/presentationml/2006/ole">
            <p:oleObj spid="_x0000_s109572" name="Document" r:id="rId4" imgW="7713396" imgH="31089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1B1E0BF-A0A8-4CC9-BEFF-8F08273D6054}" type="slidenum">
              <a:rPr lang="en-US" sz="1000"/>
              <a:pPr algn="r"/>
              <a:t>21</a:t>
            </a:fld>
            <a:endParaRPr lang="en-US" sz="1000"/>
          </a:p>
        </p:txBody>
      </p:sp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914400" y="838200"/>
          <a:ext cx="7321550" cy="3279775"/>
        </p:xfrm>
        <a:graphic>
          <a:graphicData uri="http://schemas.openxmlformats.org/presentationml/2006/ole">
            <p:oleObj spid="_x0000_s110596" name="Document" r:id="rId4" imgW="7321366" imgH="32803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E4E94CA-7FA4-4C36-AB82-49E615A1A3DD}" type="slidenum">
              <a:rPr lang="en-US" sz="1000"/>
              <a:pPr algn="r"/>
              <a:t>22</a:t>
            </a:fld>
            <a:endParaRPr lang="en-US" sz="1000"/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914400" y="914400"/>
          <a:ext cx="7321550" cy="2503488"/>
        </p:xfrm>
        <a:graphic>
          <a:graphicData uri="http://schemas.openxmlformats.org/presentationml/2006/ole">
            <p:oleObj spid="_x0000_s111620" name="Document" r:id="rId4" imgW="7321366" imgH="250326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FA3670C-4E54-409F-BDA6-7C7C4EEB167D}" type="slidenum">
              <a:rPr lang="en-US" sz="1000"/>
              <a:pPr algn="r"/>
              <a:t>23</a:t>
            </a:fld>
            <a:endParaRPr lang="en-US" sz="1000"/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914400" y="914400"/>
          <a:ext cx="7321550" cy="3278188"/>
        </p:xfrm>
        <a:graphic>
          <a:graphicData uri="http://schemas.openxmlformats.org/presentationml/2006/ole">
            <p:oleObj spid="_x0000_s112644" name="Document" r:id="rId4" imgW="7321366" imgH="32788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236E1D37-364A-48B8-9C55-58BD9A5E44C1}" type="slidenum">
              <a:rPr lang="en-US" sz="1000"/>
              <a:pPr algn="r"/>
              <a:t>24</a:t>
            </a:fld>
            <a:endParaRPr lang="en-US" sz="1000"/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1219200" y="838200"/>
          <a:ext cx="7321550" cy="2640013"/>
        </p:xfrm>
        <a:graphic>
          <a:graphicData uri="http://schemas.openxmlformats.org/presentationml/2006/ole">
            <p:oleObj spid="_x0000_s113668" name="Document" r:id="rId4" imgW="7321366" imgH="26399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803CC63-448D-4A73-983D-3DAF1DB31A80}" type="slidenum">
              <a:rPr lang="en-US" sz="1000"/>
              <a:pPr algn="r"/>
              <a:t>25</a:t>
            </a:fld>
            <a:endParaRPr lang="en-US" sz="1000"/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1295400" y="685800"/>
          <a:ext cx="7402513" cy="3440113"/>
        </p:xfrm>
        <a:graphic>
          <a:graphicData uri="http://schemas.openxmlformats.org/presentationml/2006/ole">
            <p:oleObj spid="_x0000_s114692" name="Document" r:id="rId4" imgW="7536478" imgH="34801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B461BEE-78A3-4500-82AA-B8BDF47A36D6}" type="slidenum">
              <a:rPr lang="en-US" sz="1000"/>
              <a:pPr algn="r"/>
              <a:t>26</a:t>
            </a:fld>
            <a:endParaRPr lang="en-US" sz="1000"/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914400" y="762000"/>
          <a:ext cx="7321550" cy="2928938"/>
        </p:xfrm>
        <a:graphic>
          <a:graphicData uri="http://schemas.openxmlformats.org/presentationml/2006/ole">
            <p:oleObj spid="_x0000_s115716" name="Document" r:id="rId4" imgW="7321366" imgH="29293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6F4A229-613D-4B9F-80A3-2E9132C506DA}" type="slidenum">
              <a:rPr lang="en-US" sz="1000"/>
              <a:pPr algn="r"/>
              <a:t>27</a:t>
            </a:fld>
            <a:endParaRPr lang="en-US" sz="1000"/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14788"/>
        </p:xfrm>
        <a:graphic>
          <a:graphicData uri="http://schemas.openxmlformats.org/presentationml/2006/ole">
            <p:oleObj spid="_x0000_s116740" name="Document" r:id="rId4" imgW="7321366" imgH="401518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35EC9A0D-505B-4500-A9A8-4CA97DE5CCB5}" type="slidenum">
              <a:rPr lang="en-US" sz="1000"/>
              <a:pPr algn="r"/>
              <a:t>28</a:t>
            </a:fld>
            <a:endParaRPr lang="en-US" sz="1000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930775"/>
        </p:xfrm>
        <a:graphic>
          <a:graphicData uri="http://schemas.openxmlformats.org/presentationml/2006/ole">
            <p:oleObj spid="_x0000_s117764" name="Document" r:id="rId4" imgW="7321366" imgH="49304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F1970E5-BA66-4A99-B05A-5153BF90E372}" type="slidenum">
              <a:rPr lang="en-US" sz="1000"/>
              <a:pPr algn="r"/>
              <a:t>29</a:t>
            </a:fld>
            <a:endParaRPr lang="en-US" sz="1000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391150"/>
        </p:xfrm>
        <a:graphic>
          <a:graphicData uri="http://schemas.openxmlformats.org/presentationml/2006/ole">
            <p:oleObj spid="_x0000_s118788" name="Document" r:id="rId4" imgW="7321366" imgH="53918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D9AE082-DBCC-4E24-BE27-18E3FDB91447}" type="slidenum">
              <a:rPr lang="en-US" sz="1000"/>
              <a:pPr algn="r"/>
              <a:t>3</a:t>
            </a:fld>
            <a:endParaRPr lang="en-US" sz="1000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914400" y="609600"/>
          <a:ext cx="7315200" cy="5029200"/>
        </p:xfrm>
        <a:graphic>
          <a:graphicData uri="http://schemas.openxmlformats.org/presentationml/2006/ole">
            <p:oleObj spid="_x0000_s98308" name="Document" r:id="rId4" imgW="7324480" imgH="504245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AC907A4-F7EF-471B-83F8-14ADCE3DEAC4}" type="slidenum">
              <a:rPr lang="en-US" sz="1000"/>
              <a:pPr algn="r"/>
              <a:t>30</a:t>
            </a:fld>
            <a:endParaRPr lang="en-US" sz="1000"/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800600"/>
        </p:xfrm>
        <a:graphic>
          <a:graphicData uri="http://schemas.openxmlformats.org/presentationml/2006/ole">
            <p:oleObj spid="_x0000_s119812" name="Document" r:id="rId4" imgW="7321366" imgH="47998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C5A8B77-C9A6-44A6-8FB2-71E88F59C92C}" type="slidenum">
              <a:rPr lang="en-US" sz="1000"/>
              <a:pPr algn="r"/>
              <a:t>31</a:t>
            </a:fld>
            <a:endParaRPr lang="en-US" sz="1000"/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914400" y="762000"/>
          <a:ext cx="7550150" cy="4387850"/>
        </p:xfrm>
        <a:graphic>
          <a:graphicData uri="http://schemas.openxmlformats.org/presentationml/2006/ole">
            <p:oleObj spid="_x0000_s120836" name="Document" r:id="rId4" imgW="7545486" imgH="43993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1616C66-F17A-42F5-85F0-2F6DB68412D8}" type="slidenum">
              <a:rPr lang="en-US" sz="1000"/>
              <a:pPr algn="r"/>
              <a:t>32</a:t>
            </a:fld>
            <a:endParaRPr lang="en-US" sz="1000"/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371600" y="1143000"/>
          <a:ext cx="7321550" cy="1349375"/>
        </p:xfrm>
        <a:graphic>
          <a:graphicData uri="http://schemas.openxmlformats.org/presentationml/2006/ole">
            <p:oleObj spid="_x0000_s121860" name="Document" r:id="rId4" imgW="7321366" imgH="13499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F38CC5A7-7759-4B3E-83D9-F16DFA30DB93}" type="slidenum">
              <a:rPr lang="en-US" sz="1000"/>
              <a:pPr algn="r"/>
              <a:t>33</a:t>
            </a:fld>
            <a:endParaRPr lang="en-US" sz="1000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1066800" y="838200"/>
          <a:ext cx="7321550" cy="4092575"/>
        </p:xfrm>
        <a:graphic>
          <a:graphicData uri="http://schemas.openxmlformats.org/presentationml/2006/ole">
            <p:oleObj spid="_x0000_s122884" name="Document" r:id="rId4" imgW="7321366" imgH="40931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E221EB3-16DA-42AD-82FB-00E2C932E1F5}" type="slidenum">
              <a:rPr lang="en-US" sz="1000"/>
              <a:pPr algn="r"/>
              <a:t>34</a:t>
            </a:fld>
            <a:endParaRPr lang="en-US" sz="1000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990600" y="1066800"/>
          <a:ext cx="7321550" cy="2238375"/>
        </p:xfrm>
        <a:graphic>
          <a:graphicData uri="http://schemas.openxmlformats.org/presentationml/2006/ole">
            <p:oleObj spid="_x0000_s123908" name="Document" r:id="rId4" imgW="7321366" imgH="22388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94DDE05-85F8-46E7-81B0-C9C573B401BA}" type="slidenum">
              <a:rPr lang="en-US" sz="1000"/>
              <a:pPr algn="r"/>
              <a:t>35</a:t>
            </a:fld>
            <a:endParaRPr lang="en-US" sz="1000"/>
          </a:p>
        </p:txBody>
      </p:sp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1028700" y="749300"/>
          <a:ext cx="7302500" cy="4940300"/>
        </p:xfrm>
        <a:graphic>
          <a:graphicData uri="http://schemas.openxmlformats.org/presentationml/2006/ole">
            <p:oleObj spid="_x0000_s124933" name="Document" r:id="rId4" imgW="7305879" imgH="49397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18681EB-485C-42D0-98D4-CBB440AF298B}" type="slidenum">
              <a:rPr lang="en-US" sz="1000"/>
              <a:pPr algn="r"/>
              <a:t>36</a:t>
            </a:fld>
            <a:endParaRPr lang="en-US" sz="1000"/>
          </a:p>
        </p:txBody>
      </p:sp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990600" y="685800"/>
          <a:ext cx="7391400" cy="4940300"/>
        </p:xfrm>
        <a:graphic>
          <a:graphicData uri="http://schemas.openxmlformats.org/presentationml/2006/ole">
            <p:oleObj spid="_x0000_s125957" name="Document" r:id="rId4" imgW="7383996" imgH="49534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2DED13B8-2121-4AEA-B76F-F15A545736A3}" type="slidenum">
              <a:rPr lang="en-US" sz="1000"/>
              <a:pPr algn="r"/>
              <a:t>37</a:t>
            </a:fld>
            <a:endParaRPr lang="en-US" sz="1000"/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2743200" y="914400"/>
          <a:ext cx="7321550" cy="427038"/>
        </p:xfrm>
        <a:graphic>
          <a:graphicData uri="http://schemas.openxmlformats.org/presentationml/2006/ole">
            <p:oleObj spid="_x0000_s126980" name="Document" r:id="rId4" imgW="7321366" imgH="427132" progId="Word.Document.8">
              <p:embed/>
            </p:oleObj>
          </a:graphicData>
        </a:graphic>
      </p:graphicFrame>
      <p:pic>
        <p:nvPicPr>
          <p:cNvPr id="126981" name="Picture 5" descr="Figure%2004-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1524000"/>
            <a:ext cx="26606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F065151-7E68-47D5-9553-576F7BF605E9}" type="slidenum">
              <a:rPr lang="en-US" sz="1000"/>
              <a:pPr algn="r"/>
              <a:t>38</a:t>
            </a:fld>
            <a:endParaRPr lang="en-US" sz="1000"/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838200" y="609600"/>
          <a:ext cx="7732713" cy="4589463"/>
        </p:xfrm>
        <a:graphic>
          <a:graphicData uri="http://schemas.openxmlformats.org/presentationml/2006/ole">
            <p:oleObj spid="_x0000_s128004" name="Document" r:id="rId4" imgW="7713396" imgH="4594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5964D38E-5A12-4F85-9E71-72E537ACC2FA}" type="slidenum">
              <a:rPr lang="en-US" sz="1000"/>
              <a:pPr algn="r"/>
              <a:t>39</a:t>
            </a:fld>
            <a:endParaRPr lang="en-US" sz="1000"/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914400" y="914400"/>
          <a:ext cx="7321550" cy="4810125"/>
        </p:xfrm>
        <a:graphic>
          <a:graphicData uri="http://schemas.openxmlformats.org/presentationml/2006/ole">
            <p:oleObj spid="_x0000_s129028" name="Document" r:id="rId4" imgW="7321366" imgH="48099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F822E88A-3F81-47F3-99C9-2CBA4DD62ED2}" type="slidenum">
              <a:rPr lang="en-US" sz="1000"/>
              <a:pPr algn="r"/>
              <a:t>4</a:t>
            </a:fld>
            <a:endParaRPr lang="en-US" sz="1000"/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1295400" y="685800"/>
          <a:ext cx="7321550" cy="427038"/>
        </p:xfrm>
        <a:graphic>
          <a:graphicData uri="http://schemas.openxmlformats.org/presentationml/2006/ole">
            <p:oleObj spid="_x0000_s97284" name="Document" r:id="rId4" imgW="7321366" imgH="427132" progId="Word.Document.8">
              <p:embed/>
            </p:oleObj>
          </a:graphicData>
        </a:graphic>
      </p:graphicFrame>
      <p:pic>
        <p:nvPicPr>
          <p:cNvPr id="97287" name="Picture 7" descr="Figure 04-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1143000"/>
            <a:ext cx="6535738" cy="468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1503795-2F76-4BBF-B7B8-61F9CC2F1865}" type="slidenum">
              <a:rPr lang="en-US" sz="1000"/>
              <a:pPr algn="r"/>
              <a:t>40</a:t>
            </a:fld>
            <a:endParaRPr lang="en-US" sz="1000"/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914400" y="914400"/>
          <a:ext cx="7321550" cy="1811338"/>
        </p:xfrm>
        <a:graphic>
          <a:graphicData uri="http://schemas.openxmlformats.org/presentationml/2006/ole">
            <p:oleObj spid="_x0000_s130052" name="Document" r:id="rId4" imgW="7321366" imgH="18113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764A00C-5D2C-4C0F-B672-B45828F1034D}" type="slidenum">
              <a:rPr lang="en-US" sz="1000"/>
              <a:pPr algn="r"/>
              <a:t>41</a:t>
            </a:fld>
            <a:endParaRPr lang="en-US" sz="1000"/>
          </a:p>
        </p:txBody>
      </p:sp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2057400" y="914400"/>
          <a:ext cx="7321550" cy="427038"/>
        </p:xfrm>
        <a:graphic>
          <a:graphicData uri="http://schemas.openxmlformats.org/presentationml/2006/ole">
            <p:oleObj spid="_x0000_s131077" name="Document" r:id="rId4" imgW="7321366" imgH="427132" progId="Word.Document.8">
              <p:embed/>
            </p:oleObj>
          </a:graphicData>
        </a:graphic>
      </p:graphicFrame>
      <p:pic>
        <p:nvPicPr>
          <p:cNvPr id="131078" name="Picture 6" descr="Figure%2004-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371600"/>
            <a:ext cx="41910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61B3532-6730-4808-B723-63B4B2C50162}" type="slidenum">
              <a:rPr lang="en-US" sz="1000"/>
              <a:pPr algn="r"/>
              <a:t>42</a:t>
            </a:fld>
            <a:endParaRPr lang="en-US" sz="1000"/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160963"/>
        </p:xfrm>
        <a:graphic>
          <a:graphicData uri="http://schemas.openxmlformats.org/presentationml/2006/ole">
            <p:oleObj spid="_x0000_s132100" name="Document" r:id="rId4" imgW="7321366" imgH="51613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06606955-59D9-4820-95BA-956845CA5B47}" type="slidenum">
              <a:rPr lang="en-US" sz="1000"/>
              <a:pPr algn="r"/>
              <a:t>43</a:t>
            </a:fld>
            <a:endParaRPr lang="en-US" sz="1000"/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546475"/>
        </p:xfrm>
        <a:graphic>
          <a:graphicData uri="http://schemas.openxmlformats.org/presentationml/2006/ole">
            <p:oleObj spid="_x0000_s133124" name="Document" r:id="rId4" imgW="7321366" imgH="35534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60AA69D-902A-4E2C-9A55-02DEBA8DD210}" type="slidenum">
              <a:rPr lang="en-US" sz="1000"/>
              <a:pPr algn="r"/>
              <a:t>44</a:t>
            </a:fld>
            <a:endParaRPr lang="en-US" sz="100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08438"/>
        </p:xfrm>
        <a:graphic>
          <a:graphicData uri="http://schemas.openxmlformats.org/presentationml/2006/ole">
            <p:oleObj spid="_x0000_s134148" name="Document" r:id="rId4" imgW="7321366" imgH="40079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D9AE082-DBCC-4E24-BE27-18E3FDB91447}" type="slidenum">
              <a:rPr lang="en-US" sz="1000"/>
              <a:pPr algn="r"/>
              <a:t>5</a:t>
            </a:fld>
            <a:endParaRPr lang="en-US" sz="1000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838200" y="609600"/>
          <a:ext cx="7315200" cy="5029200"/>
        </p:xfrm>
        <a:graphic>
          <a:graphicData uri="http://schemas.openxmlformats.org/presentationml/2006/ole">
            <p:oleObj spid="_x0000_s192514" name="Document" r:id="rId4" imgW="7324480" imgH="50485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F02CA"/>
                </a:solidFill>
              </a:rPr>
              <a:t>Change semantic type for all new projects</a:t>
            </a:r>
            <a:endParaRPr lang="en-US" sz="3600" dirty="0">
              <a:solidFill>
                <a:srgbClr val="1F02C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30DACC9-527D-434E-A405-81FD1734B08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935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870" t="20145" r="22966" b="26040"/>
          <a:stretch>
            <a:fillRect/>
          </a:stretch>
        </p:blipFill>
        <p:spPr bwMode="auto">
          <a:xfrm>
            <a:off x="838200" y="1981200"/>
            <a:ext cx="7086600" cy="448336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Use for all projects in this class.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Use literal type characters to force type.</a:t>
            </a:r>
          </a:p>
          <a:p>
            <a:pPr lvl="1"/>
            <a:r>
              <a:rPr lang="en-US" dirty="0" smtClean="0"/>
              <a:t>Example – 459.65D</a:t>
            </a:r>
          </a:p>
          <a:p>
            <a:pPr lvl="1"/>
            <a:r>
              <a:rPr lang="en-US" dirty="0" smtClean="0"/>
              <a:t>Example – “a”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30DACC9-527D-434E-A405-81FD1734B0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Explicit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Forces the declaration of all variables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Steps to set On/Off similar to option Strict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Must be on for all projects in this class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Murach’s Visual Basic 2008, C4</a:t>
            </a:r>
            <a:endParaRPr lang="en-US" sz="1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2008,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E7136BB4-7DA7-4862-B10F-A7B4C310B3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1F02CA"/>
                </a:solidFill>
              </a:rPr>
              <a:t>Shared </a:t>
            </a:r>
            <a:r>
              <a:rPr lang="en-US" sz="4000" b="1" dirty="0" smtClean="0">
                <a:solidFill>
                  <a:srgbClr val="1F02CA"/>
                </a:solidFill>
              </a:rPr>
              <a:t>methods of the Math class</a:t>
            </a:r>
            <a:endParaRPr lang="en-US" sz="4000" b="1" dirty="0">
              <a:solidFill>
                <a:srgbClr val="1F02CA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Called from the MATH class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Syntax – </a:t>
            </a:r>
            <a:r>
              <a:rPr lang="en-US" dirty="0" err="1" smtClean="0"/>
              <a:t>Math.</a:t>
            </a:r>
            <a:r>
              <a:rPr lang="en-US" i="1" dirty="0" err="1" smtClean="0"/>
              <a:t>MethodName</a:t>
            </a:r>
            <a:r>
              <a:rPr lang="en-US" i="1" dirty="0" smtClean="0"/>
              <a:t>(</a:t>
            </a:r>
            <a:r>
              <a:rPr lang="en-US" sz="2400" i="1" dirty="0" smtClean="0"/>
              <a:t>argument</a:t>
            </a:r>
            <a:r>
              <a:rPr lang="en-US" i="1" baseline="-25000" dirty="0" smtClean="0"/>
              <a:t>1</a:t>
            </a:r>
            <a:r>
              <a:rPr lang="en-US" i="1" dirty="0" smtClean="0"/>
              <a:t>, [</a:t>
            </a:r>
            <a:r>
              <a:rPr lang="en-US" sz="2400" i="1" dirty="0" smtClean="0"/>
              <a:t>argument</a:t>
            </a:r>
            <a:r>
              <a:rPr lang="en-US" i="1" baseline="-25000" dirty="0" smtClean="0"/>
              <a:t>2</a:t>
            </a:r>
            <a:r>
              <a:rPr lang="en-US" i="1" dirty="0" smtClean="0"/>
              <a:t>]…)</a:t>
            </a:r>
            <a:endParaRPr lang="en-US" i="1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F61022FA-0AB7-4C72-A49A-D680D91067B6}" type="slidenum">
              <a:rPr lang="en-US" sz="1000"/>
              <a:pPr algn="r"/>
              <a:t>9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1203</TotalTime>
  <Words>1033</Words>
  <Application>Microsoft Office PowerPoint</Application>
  <PresentationFormat>On-screen Show (4:3)</PresentationFormat>
  <Paragraphs>251</Paragraphs>
  <Slides>44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Times New Roman</vt:lpstr>
      <vt:lpstr>Flow</vt:lpstr>
      <vt:lpstr>Microsoft Office Word 97 - 2003 Document</vt:lpstr>
      <vt:lpstr>Microsoft Word Document</vt:lpstr>
      <vt:lpstr>Slide 1</vt:lpstr>
      <vt:lpstr>Semantic Types</vt:lpstr>
      <vt:lpstr>Slide 3</vt:lpstr>
      <vt:lpstr>Slide 4</vt:lpstr>
      <vt:lpstr>Slide 5</vt:lpstr>
      <vt:lpstr>Change semantic type for all new projects</vt:lpstr>
      <vt:lpstr>Option Strict</vt:lpstr>
      <vt:lpstr>Option Explicit</vt:lpstr>
      <vt:lpstr>Shared methods of the Math class</vt:lpstr>
      <vt:lpstr>Slide 10</vt:lpstr>
      <vt:lpstr>Round Method</vt:lpstr>
      <vt:lpstr>Sqrt, Min, &amp; Max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Company>Mike Murach &amp; Ass.,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Tom Murach</dc:creator>
  <cp:lastModifiedBy>Lyn Mathis</cp:lastModifiedBy>
  <cp:revision>127</cp:revision>
  <dcterms:created xsi:type="dcterms:W3CDTF">1999-10-15T22:36:31Z</dcterms:created>
  <dcterms:modified xsi:type="dcterms:W3CDTF">2010-01-31T00:37:13Z</dcterms:modified>
</cp:coreProperties>
</file>