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57" r:id="rId4"/>
    <p:sldId id="285" r:id="rId5"/>
    <p:sldId id="259" r:id="rId6"/>
    <p:sldId id="260" r:id="rId7"/>
    <p:sldId id="261" r:id="rId8"/>
    <p:sldId id="265" r:id="rId9"/>
    <p:sldId id="263" r:id="rId10"/>
    <p:sldId id="268" r:id="rId11"/>
    <p:sldId id="280" r:id="rId12"/>
    <p:sldId id="286" r:id="rId13"/>
    <p:sldId id="269" r:id="rId14"/>
    <p:sldId id="271" r:id="rId15"/>
    <p:sldId id="262" r:id="rId16"/>
    <p:sldId id="284" r:id="rId17"/>
    <p:sldId id="272" r:id="rId18"/>
    <p:sldId id="273" r:id="rId19"/>
    <p:sldId id="277" r:id="rId20"/>
    <p:sldId id="274" r:id="rId21"/>
    <p:sldId id="276" r:id="rId22"/>
    <p:sldId id="278" r:id="rId23"/>
    <p:sldId id="287" r:id="rId24"/>
    <p:sldId id="281" r:id="rId25"/>
    <p:sldId id="282" r:id="rId26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481B-1D8C-4504-BD7E-9BE4718C457A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14836-6519-480C-8AB2-B441F835C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DC9F8-A3CA-42D4-8D13-1231B53D5C83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874A-C7FB-41BD-ACFC-AE0262357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D9CA3-1CD3-466A-A4D9-0515CB3BF19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19E0E-B22D-43A5-B3DB-B9609694B805}" type="slidenum">
              <a:rPr lang="en-US"/>
              <a:pPr/>
              <a:t>20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B689D-AE2F-444D-80D9-B6E11E4170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Microsoft_Office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Work with Numeric and String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Murach</a:t>
            </a:r>
            <a:r>
              <a:rPr lang="en-US" dirty="0" smtClean="0"/>
              <a:t>, Chapter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/>
          </a:bodyPr>
          <a:lstStyle/>
          <a:p>
            <a:r>
              <a:rPr lang="en-US" dirty="0" smtClean="0"/>
              <a:t>Declare a Variable: No AS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Dim </a:t>
            </a:r>
            <a:r>
              <a:rPr lang="en-US" b="1" dirty="0" err="1" smtClean="0"/>
              <a:t>numberOfTests</a:t>
            </a:r>
            <a:r>
              <a:rPr lang="en-US" b="1" dirty="0" smtClean="0"/>
              <a:t> = 8</a:t>
            </a:r>
          </a:p>
          <a:p>
            <a:r>
              <a:rPr lang="en-US" b="1" dirty="0" smtClean="0"/>
              <a:t>Dim </a:t>
            </a:r>
            <a:r>
              <a:rPr lang="en-US" b="1" dirty="0" err="1" smtClean="0"/>
              <a:t>numberOfTests</a:t>
            </a:r>
            <a:r>
              <a:rPr lang="en-US" b="1" dirty="0" smtClean="0"/>
              <a:t> AS Byte = 8</a:t>
            </a:r>
          </a:p>
          <a:p>
            <a:r>
              <a:rPr lang="en-US" b="1" dirty="0" smtClean="0"/>
              <a:t>Difference?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Which would be best? Why?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Literal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Dim total As Decimal = 24218.1928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Dim total As Decimal = 24218.1928D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Dim letter As  Char = “A”C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Basic Literal Types?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Use the </a:t>
            </a:r>
            <a:r>
              <a:rPr lang="en-US" dirty="0" err="1" smtClean="0"/>
              <a:t>Reddick</a:t>
            </a:r>
            <a:r>
              <a:rPr lang="en-US" dirty="0" smtClean="0"/>
              <a:t> naming conventions.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</a:t>
            </a:r>
            <a:r>
              <a:rPr lang="en-US" dirty="0" err="1" smtClean="0"/>
              <a:t>CamelCasing</a:t>
            </a:r>
            <a:r>
              <a:rPr lang="en-US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Do NOT use spaces.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meaningful, self-documenting names.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short names.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Document variable names with comments.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Constant Declaration: </a:t>
            </a:r>
            <a:r>
              <a:rPr lang="en-US" b="1" dirty="0" smtClean="0"/>
              <a:t>Syntax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4000" b="1" dirty="0" smtClean="0"/>
              <a:t>Const </a:t>
            </a:r>
            <a:r>
              <a:rPr lang="en-US" sz="4000" dirty="0" err="1" smtClean="0"/>
              <a:t>ConstantName</a:t>
            </a:r>
            <a:r>
              <a:rPr lang="en-US" sz="4000" dirty="0" smtClean="0"/>
              <a:t> </a:t>
            </a:r>
            <a:r>
              <a:rPr lang="en-US" sz="4000" b="1" dirty="0" smtClean="0"/>
              <a:t>As</a:t>
            </a:r>
            <a:r>
              <a:rPr lang="en-US" sz="4000" dirty="0" smtClean="0"/>
              <a:t> type </a:t>
            </a:r>
            <a:r>
              <a:rPr lang="en-US" sz="4000" b="1" dirty="0" smtClean="0"/>
              <a:t>=</a:t>
            </a:r>
            <a:r>
              <a:rPr lang="en-US" sz="4000" dirty="0" smtClean="0"/>
              <a:t> expression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b="1" dirty="0" smtClean="0"/>
              <a:t>Const </a:t>
            </a:r>
            <a:r>
              <a:rPr lang="en-US" b="1" dirty="0" err="1" smtClean="0"/>
              <a:t>DaysInNovember</a:t>
            </a:r>
            <a:r>
              <a:rPr lang="en-US" b="1" dirty="0" smtClean="0"/>
              <a:t> As Integer = 30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Const </a:t>
            </a:r>
            <a:r>
              <a:rPr lang="en-US" b="1" dirty="0" err="1" smtClean="0"/>
              <a:t>SalesTax</a:t>
            </a:r>
            <a:r>
              <a:rPr lang="en-US" b="1" dirty="0" smtClean="0"/>
              <a:t> As Decimal = .075D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Follow variable declaration rules.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en-US" b="1" dirty="0" smtClean="0"/>
              <a:t>Variable Declaration Syntax</a:t>
            </a:r>
            <a:br>
              <a:rPr lang="en-US" b="1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Dim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variableName</a:t>
            </a:r>
            <a:r>
              <a:rPr lang="en-US" sz="3600" dirty="0" smtClean="0">
                <a:solidFill>
                  <a:schemeClr val="tx1"/>
                </a:solidFill>
              </a:rPr>
              <a:t> [</a:t>
            </a:r>
            <a:r>
              <a:rPr lang="en-US" sz="3600" b="1" dirty="0" smtClean="0">
                <a:solidFill>
                  <a:schemeClr val="tx1"/>
                </a:solidFill>
              </a:rPr>
              <a:t>As</a:t>
            </a:r>
            <a:r>
              <a:rPr lang="en-US" sz="3600" dirty="0" smtClean="0">
                <a:solidFill>
                  <a:schemeClr val="tx1"/>
                </a:solidFill>
              </a:rPr>
              <a:t> type] [</a:t>
            </a:r>
            <a:r>
              <a:rPr lang="en-US" sz="3600" b="1" dirty="0" smtClean="0">
                <a:solidFill>
                  <a:schemeClr val="tx1"/>
                </a:solidFill>
              </a:rPr>
              <a:t>=</a:t>
            </a:r>
            <a:r>
              <a:rPr lang="en-US" sz="3600" dirty="0" smtClean="0">
                <a:solidFill>
                  <a:schemeClr val="tx1"/>
                </a:solidFill>
              </a:rPr>
              <a:t> expression]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For Assignments Submitted to Me: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Declare  at the top of the code (depending upon scope).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Always use the AS clause.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Declare only one variable per line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 the declaration, use only values (no arithmetic expressions).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assignment statements to initialize with arithmetic expressions.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(rather than p. 105)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Dim </a:t>
            </a:r>
            <a:r>
              <a:rPr lang="en-US" dirty="0" err="1" smtClean="0"/>
              <a:t>intX</a:t>
            </a:r>
            <a:r>
              <a:rPr lang="en-US" dirty="0" smtClean="0"/>
              <a:t> As Integer  = 14</a:t>
            </a:r>
          </a:p>
          <a:p>
            <a:pPr>
              <a:buNone/>
            </a:pPr>
            <a:r>
              <a:rPr lang="en-US" dirty="0" smtClean="0"/>
              <a:t>Dim </a:t>
            </a:r>
            <a:r>
              <a:rPr lang="en-US" dirty="0" err="1" smtClean="0"/>
              <a:t>intY</a:t>
            </a:r>
            <a:r>
              <a:rPr lang="en-US" dirty="0" smtClean="0"/>
              <a:t> As Integer = 8</a:t>
            </a:r>
          </a:p>
          <a:p>
            <a:pPr>
              <a:buNone/>
            </a:pPr>
            <a:r>
              <a:rPr lang="en-US" dirty="0" smtClean="0"/>
              <a:t>Dim intResult1 As Integer  =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intResult1 = x + 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Arithmetic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295400" y="1981200"/>
          <a:ext cx="7010400" cy="4090987"/>
        </p:xfrm>
        <a:graphic>
          <a:graphicData uri="http://schemas.openxmlformats.org/presentationml/2006/ole">
            <p:oleObj spid="_x0000_s1026" name="Document" r:id="rId3" imgW="7971500" imgH="423671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371600" y="2133600"/>
          <a:ext cx="6278563" cy="3444875"/>
        </p:xfrm>
        <a:graphic>
          <a:graphicData uri="http://schemas.openxmlformats.org/presentationml/2006/ole">
            <p:oleObj spid="_x0000_s2050" name="Document" r:id="rId3" imgW="6366026" imgH="349189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syntax for a simple assignment statement</a:t>
            </a:r>
          </a:p>
          <a:p>
            <a:pPr>
              <a:buNone/>
            </a:pPr>
            <a:r>
              <a:rPr lang="en-US" dirty="0" smtClean="0"/>
              <a:t>    	</a:t>
            </a:r>
            <a:r>
              <a:rPr lang="en-US" dirty="0" err="1" smtClean="0"/>
              <a:t>variableName</a:t>
            </a:r>
            <a:r>
              <a:rPr lang="en-US" dirty="0" smtClean="0"/>
              <a:t> </a:t>
            </a:r>
            <a:r>
              <a:rPr lang="en-US" b="1" dirty="0" smtClean="0"/>
              <a:t>=</a:t>
            </a:r>
            <a:r>
              <a:rPr lang="en-US" dirty="0" smtClean="0"/>
              <a:t> expression</a:t>
            </a:r>
          </a:p>
          <a:p>
            <a:endParaRPr lang="en-US" dirty="0" smtClean="0"/>
          </a:p>
          <a:p>
            <a:r>
              <a:rPr lang="en-US" dirty="0" smtClean="0"/>
              <a:t>Expression can be:</a:t>
            </a:r>
          </a:p>
          <a:p>
            <a:pPr lvl="1"/>
            <a:r>
              <a:rPr lang="en-US" dirty="0" smtClean="0"/>
              <a:t>A literal value</a:t>
            </a:r>
          </a:p>
          <a:p>
            <a:pPr lvl="1"/>
            <a:r>
              <a:rPr lang="en-US" dirty="0" smtClean="0"/>
              <a:t>A variable name</a:t>
            </a:r>
          </a:p>
          <a:p>
            <a:pPr lvl="1"/>
            <a:r>
              <a:rPr lang="en-US" dirty="0" smtClean="0"/>
              <a:t>Any other type of expression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Value Types – Store their own data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Reference Types </a:t>
            </a:r>
          </a:p>
          <a:p>
            <a:pPr lvl="1"/>
            <a:r>
              <a:rPr lang="en-US" dirty="0" smtClean="0"/>
              <a:t>Do not store their own data</a:t>
            </a:r>
          </a:p>
          <a:p>
            <a:pPr lvl="1"/>
            <a:r>
              <a:rPr lang="en-US" dirty="0" smtClean="0"/>
              <a:t>Stores a reference to an area of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017A99B-41DC-4416-8268-745C0B14D71C}" type="slidenum">
              <a:rPr lang="en-US" sz="1000"/>
              <a:pPr algn="r"/>
              <a:t>20</a:t>
            </a:fld>
            <a:endParaRPr lang="en-US" sz="100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066800" y="914400"/>
          <a:ext cx="7223125" cy="3597275"/>
        </p:xfrm>
        <a:graphic>
          <a:graphicData uri="http://schemas.openxmlformats.org/presentationml/2006/ole">
            <p:oleObj spid="_x0000_s3074" name="Document" r:id="rId4" imgW="7306097" imgH="36400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38200" y="1828800"/>
          <a:ext cx="7321550" cy="2438400"/>
        </p:xfrm>
        <a:graphic>
          <a:graphicData uri="http://schemas.openxmlformats.org/presentationml/2006/ole">
            <p:oleObj spid="_x0000_s5122" name="Document" r:id="rId3" imgW="7321366" imgH="190333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914400"/>
          <a:ext cx="7589838" cy="5470525"/>
        </p:xfrm>
        <a:graphic>
          <a:graphicData uri="http://schemas.openxmlformats.org/presentationml/2006/ole">
            <p:oleObj spid="_x0000_s6146" name="Document" r:id="rId3" imgW="7916711" imgH="572165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914400"/>
          <a:ext cx="7589838" cy="5502275"/>
        </p:xfrm>
        <a:graphic>
          <a:graphicData uri="http://schemas.openxmlformats.org/presentationml/2006/ole">
            <p:oleObj spid="_x0000_s38914" name="Document" r:id="rId3" imgW="7916711" imgH="575517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486400"/>
        </p:xfrm>
        <a:graphic>
          <a:graphicData uri="http://schemas.openxmlformats.org/presentationml/2006/ole">
            <p:oleObj spid="_x0000_s8194" name="Document" r:id="rId3" imgW="7306097" imgH="332101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" name="Picture 7" descr="Figure 04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679" y="1524000"/>
            <a:ext cx="6961260" cy="498633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Compile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Properties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Tools&gt;Options – Projects and Solutions, VB Defaults group, Option strict: ON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Built-in Integer Value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Keyword   Bytes	Type	Description</a:t>
            </a:r>
          </a:p>
          <a:p>
            <a:r>
              <a:rPr lang="en-US" sz="2400" dirty="0" smtClean="0"/>
              <a:t>Byte		1 	Byte      Positive integer value from 0 to  </a:t>
            </a:r>
          </a:p>
          <a:p>
            <a:pPr>
              <a:buNone/>
            </a:pPr>
            <a:r>
              <a:rPr lang="en-US" sz="2400" dirty="0" smtClean="0"/>
              <a:t>									255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err="1" smtClean="0"/>
              <a:t>SByte</a:t>
            </a:r>
            <a:r>
              <a:rPr lang="en-US" sz="2400" dirty="0" smtClean="0"/>
              <a:t>	1	</a:t>
            </a:r>
            <a:r>
              <a:rPr lang="en-US" sz="2400" dirty="0" err="1" smtClean="0"/>
              <a:t>SByte</a:t>
            </a:r>
            <a:r>
              <a:rPr lang="en-US" sz="2400" dirty="0" smtClean="0"/>
              <a:t>	  Signed integer value from -128 </a:t>
            </a:r>
          </a:p>
          <a:p>
            <a:pPr>
              <a:buNone/>
            </a:pPr>
            <a:r>
              <a:rPr lang="en-US" sz="2400" dirty="0" smtClean="0"/>
              <a:t>									to 127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400" dirty="0" smtClean="0"/>
              <a:t>Short	2	Int16	  Integer from –32,768 to +32,767</a:t>
            </a:r>
          </a:p>
          <a:p>
            <a:endParaRPr lang="en-US" sz="1200" dirty="0" smtClean="0"/>
          </a:p>
          <a:p>
            <a:r>
              <a:rPr lang="en-US" sz="2400" dirty="0" err="1" smtClean="0"/>
              <a:t>UShort</a:t>
            </a:r>
            <a:r>
              <a:rPr lang="en-US" sz="2400" dirty="0" smtClean="0"/>
              <a:t>	2	UInt16	  Unsigned integer from 0 to </a:t>
            </a:r>
          </a:p>
          <a:p>
            <a:pPr>
              <a:buNone/>
            </a:pPr>
            <a:r>
              <a:rPr lang="en-US" sz="2400" dirty="0" smtClean="0"/>
              <a:t>								65,535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1/28/2010</a:t>
            </a:r>
            <a:endParaRPr lang="en-US" sz="120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36AF654B-BAD2-46FA-A5ED-1EEDBD4FBD78}" type="slidenum">
              <a:rPr lang="en-US" sz="1000" smtClean="0"/>
              <a:pPr algn="r"/>
              <a:t>4</a:t>
            </a:fld>
            <a:endParaRPr lang="en-US" sz="100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1600" y="685800"/>
          <a:ext cx="7315200" cy="698500"/>
        </p:xfrm>
        <a:graphic>
          <a:graphicData uri="http://schemas.openxmlformats.org/presentationml/2006/ole">
            <p:oleObj spid="_x0000_s36866" name="Document" r:id="rId4" imgW="7321366" imgH="699141" progId="Word.Document.8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346200" y="1066800"/>
          <a:ext cx="6910388" cy="5222875"/>
        </p:xfrm>
        <a:graphic>
          <a:graphicData uri="http://schemas.openxmlformats.org/presentationml/2006/ole">
            <p:oleObj spid="_x0000_s36867" name="Visio" r:id="rId5" imgW="5522760" imgH="4172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Built-in Integer Value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Keyword   Bytes	Type	  Description</a:t>
            </a:r>
          </a:p>
          <a:p>
            <a:r>
              <a:rPr lang="en-US" sz="2400" dirty="0" smtClean="0"/>
              <a:t>Integer	4	Int32	  Integer from –2,147,483,648        </a:t>
            </a:r>
          </a:p>
          <a:p>
            <a:pPr>
              <a:buNone/>
            </a:pPr>
            <a:r>
              <a:rPr lang="en-US" sz="2400" dirty="0" smtClean="0"/>
              <a:t>							to  +2,147,483,647</a:t>
            </a:r>
          </a:p>
          <a:p>
            <a:r>
              <a:rPr lang="en-US" sz="2400" dirty="0" err="1" smtClean="0"/>
              <a:t>UInteger</a:t>
            </a:r>
            <a:r>
              <a:rPr lang="en-US" sz="2400" dirty="0" smtClean="0"/>
              <a:t>	4	UInt32  Unsigned integer from 0 to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4,294,967,295</a:t>
            </a:r>
          </a:p>
          <a:p>
            <a:r>
              <a:rPr lang="en-US" sz="2400" dirty="0" smtClean="0"/>
              <a:t>Long	8	Int64	   Integer from </a:t>
            </a:r>
            <a:br>
              <a:rPr lang="en-US" sz="2400" dirty="0" smtClean="0"/>
            </a:br>
            <a:r>
              <a:rPr lang="en-US" sz="2400" dirty="0" smtClean="0"/>
              <a:t> –9,223,372,036,854,775,808 to +9,223,372,036,854,775,807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ULong</a:t>
            </a:r>
            <a:r>
              <a:rPr lang="en-US" sz="2400" dirty="0" smtClean="0"/>
              <a:t>	8	UInt64   An unsigned integer from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0 to +18,446,744,073,709,551,615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Built-in Non-Integer Number Value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Keyword   Bytes	Type	  	Description</a:t>
            </a:r>
          </a:p>
          <a:p>
            <a:r>
              <a:rPr lang="en-US" sz="2400" dirty="0" smtClean="0"/>
              <a:t>Single	4	Single	  	Approximately 7 						significant digits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Double	8	Double  	Approximately 14 						significant  digits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Decimal	16	Decimal	Up to 28 significant digits (integer and fraction) that can represent values up to 79,228 x 10</a:t>
            </a:r>
            <a:r>
              <a:rPr lang="en-US" sz="2400" baseline="30000" dirty="0" smtClean="0"/>
              <a:t>24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Built-in Non-Number </a:t>
            </a:r>
            <a:br>
              <a:rPr lang="en-US" dirty="0" smtClean="0"/>
            </a:br>
            <a:r>
              <a:rPr lang="en-US" dirty="0" smtClean="0"/>
              <a:t>Value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Keyword   Bytes	Type	  	Description</a:t>
            </a:r>
            <a:endParaRPr lang="en-US" dirty="0" smtClean="0"/>
          </a:p>
          <a:p>
            <a:r>
              <a:rPr lang="en-US" sz="2400" dirty="0" smtClean="0"/>
              <a:t>Char		     2	             Char	            A single Unicode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 character</a:t>
            </a:r>
          </a:p>
          <a:p>
            <a:pPr>
              <a:spcBef>
                <a:spcPts val="3000"/>
              </a:spcBef>
            </a:pPr>
            <a:r>
              <a:rPr lang="en-US" sz="2400" dirty="0" smtClean="0"/>
              <a:t>Boolean	     1	          Boolean	A True or False</a:t>
            </a:r>
          </a:p>
          <a:p>
            <a:pPr>
              <a:buNone/>
            </a:pPr>
            <a:r>
              <a:rPr lang="en-US" sz="2400" dirty="0" smtClean="0"/>
              <a:t>								      value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Defaults for Value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: 0</a:t>
            </a:r>
          </a:p>
          <a:p>
            <a:r>
              <a:rPr lang="en-US" dirty="0" smtClean="0"/>
              <a:t>Char: Binary 0</a:t>
            </a:r>
          </a:p>
          <a:p>
            <a:r>
              <a:rPr lang="en-US" dirty="0" smtClean="0"/>
              <a:t>Boolean: False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43912"/>
          </a:xfrm>
        </p:spPr>
        <p:txBody>
          <a:bodyPr>
            <a:normAutofit/>
          </a:bodyPr>
          <a:lstStyle/>
          <a:p>
            <a:r>
              <a:rPr lang="en-US" dirty="0" smtClean="0"/>
              <a:t>Declare a Variable: No AS Clause?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/>
          </a:bodyPr>
          <a:lstStyle/>
          <a:p>
            <a:r>
              <a:rPr lang="en-US" b="1" dirty="0" smtClean="0"/>
              <a:t>Dim price = 14.95</a:t>
            </a:r>
          </a:p>
          <a:p>
            <a:r>
              <a:rPr lang="en-US" b="1" dirty="0" smtClean="0"/>
              <a:t>Dim price As Double = 14.95</a:t>
            </a:r>
          </a:p>
          <a:p>
            <a:r>
              <a:rPr lang="en-US" b="1" dirty="0" smtClean="0"/>
              <a:t>Dim price As Decimal = 14.95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Difference in the above three?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When to use decimal?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829</TotalTime>
  <Words>370</Words>
  <Application>Microsoft Office PowerPoint</Application>
  <PresentationFormat>On-screen Show (4:3)</PresentationFormat>
  <Paragraphs>150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Flow</vt:lpstr>
      <vt:lpstr>Document</vt:lpstr>
      <vt:lpstr>Visio</vt:lpstr>
      <vt:lpstr>Microsoft Office Word 97 - 2003 Document</vt:lpstr>
      <vt:lpstr>How to Work with Numeric and String Data</vt:lpstr>
      <vt:lpstr>Two Data Types</vt:lpstr>
      <vt:lpstr>The Built-in Integer Value Types</vt:lpstr>
      <vt:lpstr>Slide 4</vt:lpstr>
      <vt:lpstr>The Built-in Integer Value Types</vt:lpstr>
      <vt:lpstr>The Built-in Non-Integer Number Value Types</vt:lpstr>
      <vt:lpstr>The Built-in Non-Number  Value Types</vt:lpstr>
      <vt:lpstr>Defaults for Value Types</vt:lpstr>
      <vt:lpstr>Declare a Variable: No AS Clause? </vt:lpstr>
      <vt:lpstr>Declare a Variable: No AS Clause?</vt:lpstr>
      <vt:lpstr>Forced Literal Types</vt:lpstr>
      <vt:lpstr>Google</vt:lpstr>
      <vt:lpstr>Names</vt:lpstr>
      <vt:lpstr>Constant Declaration: Syntax  Const ConstantName As type = expression</vt:lpstr>
      <vt:lpstr>Variable Declaration Syntax Dim variableName [As type] [= expression]  For Assignments Submitted to Me:</vt:lpstr>
      <vt:lpstr>Example (rather than p. 105)</vt:lpstr>
      <vt:lpstr> Arithmetic Operators</vt:lpstr>
      <vt:lpstr>Assignment Operators</vt:lpstr>
      <vt:lpstr>Assignment Statements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Work with Numeric and String Data</dc:title>
  <dc:creator>Lyn Mathis</dc:creator>
  <cp:lastModifiedBy>Lyn Mathis</cp:lastModifiedBy>
  <cp:revision>82</cp:revision>
  <dcterms:created xsi:type="dcterms:W3CDTF">2008-09-14T19:57:34Z</dcterms:created>
  <dcterms:modified xsi:type="dcterms:W3CDTF">2010-01-31T22:00:26Z</dcterms:modified>
</cp:coreProperties>
</file>