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Default Extension="doc" ContentType="application/msword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8"/>
  </p:notesMasterIdLst>
  <p:handoutMasterIdLst>
    <p:handoutMasterId r:id="rId49"/>
  </p:handoutMasterIdLst>
  <p:sldIdLst>
    <p:sldId id="257" r:id="rId2"/>
    <p:sldId id="259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307" r:id="rId13"/>
    <p:sldId id="268" r:id="rId14"/>
    <p:sldId id="269" r:id="rId15"/>
    <p:sldId id="270" r:id="rId16"/>
    <p:sldId id="317" r:id="rId17"/>
    <p:sldId id="271" r:id="rId18"/>
    <p:sldId id="308" r:id="rId19"/>
    <p:sldId id="272" r:id="rId20"/>
    <p:sldId id="309" r:id="rId21"/>
    <p:sldId id="273" r:id="rId22"/>
    <p:sldId id="274" r:id="rId23"/>
    <p:sldId id="275" r:id="rId24"/>
    <p:sldId id="276" r:id="rId25"/>
    <p:sldId id="310" r:id="rId26"/>
    <p:sldId id="277" r:id="rId27"/>
    <p:sldId id="318" r:id="rId28"/>
    <p:sldId id="278" r:id="rId29"/>
    <p:sldId id="279" r:id="rId30"/>
    <p:sldId id="280" r:id="rId31"/>
    <p:sldId id="311" r:id="rId32"/>
    <p:sldId id="312" r:id="rId33"/>
    <p:sldId id="281" r:id="rId34"/>
    <p:sldId id="313" r:id="rId35"/>
    <p:sldId id="282" r:id="rId36"/>
    <p:sldId id="314" r:id="rId37"/>
    <p:sldId id="315" r:id="rId38"/>
    <p:sldId id="283" r:id="rId39"/>
    <p:sldId id="284" r:id="rId40"/>
    <p:sldId id="285" r:id="rId41"/>
    <p:sldId id="286" r:id="rId42"/>
    <p:sldId id="287" r:id="rId43"/>
    <p:sldId id="288" r:id="rId44"/>
    <p:sldId id="289" r:id="rId45"/>
    <p:sldId id="290" r:id="rId46"/>
    <p:sldId id="316" r:id="rId47"/>
  </p:sldIdLst>
  <p:sldSz cx="9144000" cy="6858000" type="screen4x3"/>
  <p:notesSz cx="7077075" cy="9383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e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8F782-7939-4745-8899-833493750288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222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91222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6DAD2-C129-4A14-8076-F439D56F9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186"/>
          </a:xfrm>
          <a:prstGeom prst="rect">
            <a:avLst/>
          </a:prstGeom>
        </p:spPr>
        <p:txBody>
          <a:bodyPr vert="horz" lIns="94055" tIns="47028" rIns="94055" bIns="470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186"/>
          </a:xfrm>
          <a:prstGeom prst="rect">
            <a:avLst/>
          </a:prstGeom>
        </p:spPr>
        <p:txBody>
          <a:bodyPr vert="horz" lIns="94055" tIns="47028" rIns="94055" bIns="47028" rtlCol="0"/>
          <a:lstStyle>
            <a:lvl1pPr algn="r">
              <a:defRPr sz="1200"/>
            </a:lvl1pPr>
          </a:lstStyle>
          <a:p>
            <a:fld id="{9152225E-A77D-426F-8F1E-AF5DF36B55AF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703263"/>
            <a:ext cx="4692650" cy="3519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55" tIns="47028" rIns="94055" bIns="4702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57264"/>
            <a:ext cx="5661660" cy="4222671"/>
          </a:xfrm>
          <a:prstGeom prst="rect">
            <a:avLst/>
          </a:prstGeom>
        </p:spPr>
        <p:txBody>
          <a:bodyPr vert="horz" lIns="94055" tIns="47028" rIns="94055" bIns="4702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2899"/>
            <a:ext cx="3066733" cy="469186"/>
          </a:xfrm>
          <a:prstGeom prst="rect">
            <a:avLst/>
          </a:prstGeom>
        </p:spPr>
        <p:txBody>
          <a:bodyPr vert="horz" lIns="94055" tIns="47028" rIns="94055" bIns="470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912899"/>
            <a:ext cx="3066733" cy="469186"/>
          </a:xfrm>
          <a:prstGeom prst="rect">
            <a:avLst/>
          </a:prstGeom>
        </p:spPr>
        <p:txBody>
          <a:bodyPr vert="horz" lIns="94055" tIns="47028" rIns="94055" bIns="47028" rtlCol="0" anchor="b"/>
          <a:lstStyle>
            <a:lvl1pPr algn="r">
              <a:defRPr sz="1200"/>
            </a:lvl1pPr>
          </a:lstStyle>
          <a:p>
            <a:fld id="{75FDAF39-B11E-4E28-9F5C-6F8C41564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176D15-ED7A-49FD-9711-0F48FC7C7E83}" type="slidenum">
              <a:rPr lang="en-US"/>
              <a:pPr/>
              <a:t>1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E52B62-65EF-41AB-B20F-F29144409557}" type="slidenum">
              <a:rPr lang="en-US"/>
              <a:pPr/>
              <a:t>11</a:t>
            </a:fld>
            <a:endParaRPr lang="en-US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45F81B-7025-474C-B963-A2F2E3E961B5}" type="slidenum">
              <a:rPr lang="en-US"/>
              <a:pPr/>
              <a:t>13</a:t>
            </a:fld>
            <a:endParaRPr lang="en-US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13C777-BA04-4E8A-9476-0AAC36136D40}" type="slidenum">
              <a:rPr lang="en-US"/>
              <a:pPr/>
              <a:t>14</a:t>
            </a:fld>
            <a:endParaRPr lang="en-US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8CFEA7-3061-4562-BFD8-D4CF93A81130}" type="slidenum">
              <a:rPr lang="en-US"/>
              <a:pPr/>
              <a:t>15</a:t>
            </a:fld>
            <a:endParaRPr lang="en-US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3DCD13-19FA-4B1A-A2DA-30A5810AAA68}" type="slidenum">
              <a:rPr lang="en-US"/>
              <a:pPr/>
              <a:t>17</a:t>
            </a:fld>
            <a:endParaRPr lang="en-U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5E693E-8783-4E5B-91DE-5F884712B569}" type="slidenum">
              <a:rPr lang="en-US"/>
              <a:pPr/>
              <a:t>18</a:t>
            </a:fld>
            <a:endParaRPr lang="en-US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507C82-33A8-4B31-8A6B-245A5EF58C83}" type="slidenum">
              <a:rPr lang="en-US"/>
              <a:pPr/>
              <a:t>19</a:t>
            </a:fld>
            <a:endParaRPr lang="en-US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115F80-A167-4D75-A6D3-3F1E9106F88C}" type="slidenum">
              <a:rPr lang="en-US"/>
              <a:pPr/>
              <a:t>21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17E0C0-2F65-43DB-A1BA-C3AF99FD7DEB}" type="slidenum">
              <a:rPr lang="en-US"/>
              <a:pPr/>
              <a:t>22</a:t>
            </a:fld>
            <a:endParaRPr lang="en-US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4E3DBC-8886-4603-A6F0-767EB1854A56}" type="slidenum">
              <a:rPr lang="en-US"/>
              <a:pPr/>
              <a:t>23</a:t>
            </a:fld>
            <a:endParaRPr lang="en-US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4D6378-6C49-4F85-9E22-DACCA0207A75}" type="slidenum">
              <a:rPr lang="en-US"/>
              <a:pPr/>
              <a:t>2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D95F00-94E1-4E23-B324-C399B4A0E506}" type="slidenum">
              <a:rPr lang="en-US"/>
              <a:pPr/>
              <a:t>24</a:t>
            </a:fld>
            <a:endParaRPr lang="en-U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D95F00-94E1-4E23-B324-C399B4A0E506}" type="slidenum">
              <a:rPr lang="en-US"/>
              <a:pPr/>
              <a:t>25</a:t>
            </a:fld>
            <a:endParaRPr lang="en-U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81417D-37B5-4598-817D-C8C685BBF22A}" type="slidenum">
              <a:rPr lang="en-US"/>
              <a:pPr/>
              <a:t>26</a:t>
            </a:fld>
            <a:endParaRPr lang="en-US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81417D-37B5-4598-817D-C8C685BBF22A}" type="slidenum">
              <a:rPr lang="en-US"/>
              <a:pPr/>
              <a:t>27</a:t>
            </a:fld>
            <a:endParaRPr lang="en-US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6A5471-C031-41B6-9F8A-B95C780EF4F8}" type="slidenum">
              <a:rPr lang="en-US"/>
              <a:pPr/>
              <a:t>28</a:t>
            </a:fld>
            <a:endParaRPr 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7DE5DD-C564-4034-BD2F-6D3CAF113195}" type="slidenum">
              <a:rPr lang="en-US"/>
              <a:pPr/>
              <a:t>29</a:t>
            </a:fld>
            <a:endParaRPr lang="en-US"/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E52B17-A2DF-4169-9981-E03B785C4D59}" type="slidenum">
              <a:rPr lang="en-US"/>
              <a:pPr/>
              <a:t>30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5EF110-935F-49D0-9115-DDF171FF6C88}" type="slidenum">
              <a:rPr lang="en-US"/>
              <a:pPr/>
              <a:t>33</a:t>
            </a:fld>
            <a:endParaRPr lang="en-US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5EF110-935F-49D0-9115-DDF171FF6C88}" type="slidenum">
              <a:rPr lang="en-US"/>
              <a:pPr/>
              <a:t>34</a:t>
            </a:fld>
            <a:endParaRPr lang="en-US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DC8AE9-E897-4843-B949-1F2659A043F7}" type="slidenum">
              <a:rPr lang="en-US"/>
              <a:pPr/>
              <a:t>35</a:t>
            </a:fld>
            <a:endParaRPr lang="en-US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FFDA2F-F33A-4888-806F-E497389CE343}" type="slidenum">
              <a:rPr lang="en-US"/>
              <a:pPr/>
              <a:t>3</a:t>
            </a:fld>
            <a:endParaRPr lang="en-US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DC8AE9-E897-4843-B949-1F2659A043F7}" type="slidenum">
              <a:rPr lang="en-US"/>
              <a:pPr/>
              <a:t>36</a:t>
            </a:fld>
            <a:endParaRPr lang="en-US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19C760-EEC5-4F2A-8261-C59B0A8930C4}" type="slidenum">
              <a:rPr lang="en-US"/>
              <a:pPr/>
              <a:t>38</a:t>
            </a:fld>
            <a:endParaRPr lang="en-US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BBCB13-67FC-4442-BE46-7532E001F9CF}" type="slidenum">
              <a:rPr lang="en-US"/>
              <a:pPr/>
              <a:t>39</a:t>
            </a:fld>
            <a:endParaRPr lang="en-US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837671-721E-4E73-B0E3-886443BA6471}" type="slidenum">
              <a:rPr lang="en-US"/>
              <a:pPr/>
              <a:t>40</a:t>
            </a:fld>
            <a:endParaRPr lang="en-US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AF3DF4-FBF9-4723-8206-4C9B88C2EC68}" type="slidenum">
              <a:rPr lang="en-US"/>
              <a:pPr/>
              <a:t>41</a:t>
            </a:fld>
            <a:endParaRPr lang="en-US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8C5F2E-42FB-4499-8231-FB3CE93FC67E}" type="slidenum">
              <a:rPr lang="en-US"/>
              <a:pPr/>
              <a:t>42</a:t>
            </a:fld>
            <a:endParaRPr lang="en-US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A7B8D2-93E1-4AFA-AA85-BFDD5F6C26D9}" type="slidenum">
              <a:rPr lang="en-US"/>
              <a:pPr/>
              <a:t>43</a:t>
            </a:fld>
            <a:endParaRPr lang="en-US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41DACF-9695-4764-B976-D6E294496724}" type="slidenum">
              <a:rPr lang="en-US"/>
              <a:pPr/>
              <a:t>44</a:t>
            </a:fld>
            <a:endParaRPr lang="en-US"/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50BF31-29AE-48D4-A131-98F451114CD4}" type="slidenum">
              <a:rPr lang="en-US"/>
              <a:pPr/>
              <a:t>45</a:t>
            </a:fld>
            <a:endParaRPr lang="en-US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7A89CF-A4E5-446A-930D-064E32EA5A65}" type="slidenum">
              <a:rPr lang="en-US"/>
              <a:pPr/>
              <a:t>5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D88C75-6342-4743-B220-D5AFBBF0734E}" type="slidenum">
              <a:rPr lang="en-US"/>
              <a:pPr/>
              <a:t>6</a:t>
            </a:fld>
            <a:endParaRPr lang="en-US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0A6AF5-7ADF-408D-939F-65BA6524B9A7}" type="slidenum">
              <a:rPr lang="en-US"/>
              <a:pPr/>
              <a:t>7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5E693E-8783-4E5B-91DE-5F884712B569}" type="slidenum">
              <a:rPr lang="en-US"/>
              <a:pPr/>
              <a:t>8</a:t>
            </a:fld>
            <a:endParaRPr lang="en-US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054687-AED8-4B53-8D87-5C528517DE68}" type="slidenum">
              <a:rPr lang="en-US"/>
              <a:pPr/>
              <a:t>9</a:t>
            </a:fld>
            <a:endParaRPr lang="en-U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6CD9AD-D671-4D19-8124-E1CE1D095165}" type="slidenum">
              <a:rPr lang="en-US"/>
              <a:pPr/>
              <a:t>10</a:t>
            </a:fld>
            <a:endParaRPr 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2008, Mike Murach &amp; Associates, Inc.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8F21-1020-4494-AD42-FEC482C7D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2008, Mike Murach &amp; Associates,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8F21-1020-4494-AD42-FEC482C7D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2008, Mike Murach &amp; Associates,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8F21-1020-4494-AD42-FEC482C7D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2008, Mike Murach &amp; Associates,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8F21-1020-4494-AD42-FEC482C7D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2008, Mike Murach &amp; Associates,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8F21-1020-4494-AD42-FEC482C7D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2008, Mike Murach &amp; Associates,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8F21-1020-4494-AD42-FEC482C7D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2008, Mike Murach &amp; Associates, Inc.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8F21-1020-4494-AD42-FEC482C7D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2008,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8F21-1020-4494-AD42-FEC482C7D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2008, Mike Murach &amp; Associates, Inc.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8F21-1020-4494-AD42-FEC482C7D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2008, Mike Murach &amp; Associates,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8F21-1020-4494-AD42-FEC482C7D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2008, Mike Murach &amp; Associates,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828F21-1020-4494-AD42-FEC482C7D6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Murach’s Visual Basic 2008, C7, modified or added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© 2008, Mike Murach &amp; Associates, Inc.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828F21-1020-4494-AD42-FEC482C7D66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6.png"/><Relationship Id="rId4" Type="http://schemas.openxmlformats.org/officeDocument/2006/relationships/oleObject" Target="../embeddings/Microsoft_Office_Word_97_-_2003_Document9.doc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Microsoft_Office_Word_97_-_2003_Document10.doc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Microsoft_Office_Word_97_-_2003_Document11.doc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Microsoft_Office_Word_97_-_2003_Document12.doc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0.png"/><Relationship Id="rId4" Type="http://schemas.openxmlformats.org/officeDocument/2006/relationships/oleObject" Target="../embeddings/Microsoft_Office_Word_97_-_2003_Document13.doc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Microsoft_Office_Word_97_-_2003_Document14.doc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Microsoft_Office_Word_97_-_2003_Document15.doc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Microsoft_Office_Word_97_-_2003_Document16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Microsoft_Office_Word_97_-_2003_Document17.doc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Microsoft_Office_Word_97_-_2003_Document18.doc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Microsoft_Office_Word_97_-_2003_Document19.doc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Microsoft_Office_Word_97_-_2003_Document20.doc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Microsoft_Office_Word_97_-_2003_Document21.doc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Microsoft_Office_Word_97_-_2003_Document22.doc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Microsoft_Office_Word_97_-_2003_Document23.doc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Microsoft_Office_Word_97_-_2003_Document24.doc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Microsoft_Office_Word_97_-_2003_Document25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png"/><Relationship Id="rId4" Type="http://schemas.openxmlformats.org/officeDocument/2006/relationships/oleObject" Target="../embeddings/Microsoft_Office_Word_97_-_2003_Document3.doc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Microsoft_Office_Word_97_-_2003_Document26.doc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Microsoft_Office_Word_97_-_2003_Document27.doc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Microsoft_Office_Word_97_-_2003_Document28.doc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4" Type="http://schemas.openxmlformats.org/officeDocument/2006/relationships/oleObject" Target="../embeddings/Microsoft_Office_Word_97_-_2003_Document29.doc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Relationship Id="rId4" Type="http://schemas.openxmlformats.org/officeDocument/2006/relationships/oleObject" Target="../embeddings/Microsoft_Office_Word_97_-_2003_Document30.doc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4" Type="http://schemas.openxmlformats.org/officeDocument/2006/relationships/oleObject" Target="../embeddings/Microsoft_Office_Word_97_-_2003_Document31.doc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2.vml"/><Relationship Id="rId4" Type="http://schemas.openxmlformats.org/officeDocument/2006/relationships/oleObject" Target="../embeddings/Microsoft_Office_Word_97_-_2003_Document32.doc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3.vml"/><Relationship Id="rId4" Type="http://schemas.openxmlformats.org/officeDocument/2006/relationships/oleObject" Target="../embeddings/Microsoft_Office_Word_97_-_2003_Document33.doc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4.vml"/><Relationship Id="rId4" Type="http://schemas.openxmlformats.org/officeDocument/2006/relationships/oleObject" Target="../embeddings/Microsoft_Office_Word_97_-_2003_Document34.doc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5.vml"/><Relationship Id="rId4" Type="http://schemas.openxmlformats.org/officeDocument/2006/relationships/oleObject" Target="../embeddings/Microsoft_Office_Word_97_-_2003_Document35.doc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6.vml"/><Relationship Id="rId4" Type="http://schemas.openxmlformats.org/officeDocument/2006/relationships/oleObject" Target="../embeddings/Microsoft_Office_Word_97_-_2003_Document36.doc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7.vml"/><Relationship Id="rId4" Type="http://schemas.openxmlformats.org/officeDocument/2006/relationships/oleObject" Target="../embeddings/Microsoft_Office_Word_97_-_2003_Document37.doc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8.vml"/><Relationship Id="rId4" Type="http://schemas.openxmlformats.org/officeDocument/2006/relationships/oleObject" Target="../embeddings/Microsoft_Office_Word_97_-_2003_Document38.doc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png"/><Relationship Id="rId4" Type="http://schemas.openxmlformats.org/officeDocument/2006/relationships/oleObject" Target="../embeddings/Microsoft_Office_Word_97_-_2003_Document4.doc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Word_97_-_2003_Document5.doc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1.png"/><Relationship Id="rId4" Type="http://schemas.openxmlformats.org/officeDocument/2006/relationships/oleObject" Target="../embeddings/Microsoft_Office_Word_97_-_2003_Document6.doc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.bin"/><Relationship Id="rId4" Type="http://schemas.openxmlformats.org/officeDocument/2006/relationships/oleObject" Target="../embeddings/Microsoft_Office_Word_97_-_2003_Document7.doc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Microsoft_Office_Word_97_-_2003_Document8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2008, Mike </a:t>
            </a:r>
            <a:r>
              <a:rPr lang="en-US" dirty="0" err="1"/>
              <a:t>Murach</a:t>
            </a:r>
            <a:r>
              <a:rPr lang="en-US" dirty="0"/>
              <a:t> &amp; Associates, Inc.</a:t>
            </a:r>
            <a:endParaRPr lang="en-US" sz="14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3E367F15-4662-4882-B076-F46E529E1FAA}" type="slidenum">
              <a:rPr lang="en-US" sz="1000"/>
              <a:pPr algn="r"/>
              <a:t>1</a:t>
            </a:fld>
            <a:endParaRPr lang="en-US" sz="1000"/>
          </a:p>
        </p:txBody>
      </p:sp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990600" y="1371600"/>
          <a:ext cx="7321550" cy="3016250"/>
        </p:xfrm>
        <a:graphic>
          <a:graphicData uri="http://schemas.openxmlformats.org/presentationml/2006/ole">
            <p:oleObj spid="_x0000_s1026" name="Document" r:id="rId4" imgW="7321366" imgH="301554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C8566938-1C52-4DE8-A34D-8F4ED30EA14D}" type="slidenum">
              <a:rPr lang="en-US" sz="1000"/>
              <a:pPr algn="r"/>
              <a:t>10</a:t>
            </a:fld>
            <a:endParaRPr lang="en-US" sz="1000"/>
          </a:p>
        </p:txBody>
      </p:sp>
      <p:graphicFrame>
        <p:nvGraphicFramePr>
          <p:cNvPr id="90118" name="Object 6"/>
          <p:cNvGraphicFramePr>
            <a:graphicFrameLocks noChangeAspect="1"/>
          </p:cNvGraphicFramePr>
          <p:nvPr/>
        </p:nvGraphicFramePr>
        <p:xfrm>
          <a:off x="990600" y="609600"/>
          <a:ext cx="7321550" cy="777875"/>
        </p:xfrm>
        <a:graphic>
          <a:graphicData uri="http://schemas.openxmlformats.org/presentationml/2006/ole">
            <p:oleObj spid="_x0000_s9218" name="Document" r:id="rId4" imgW="7321366" imgH="778506" progId="Word.Document.8">
              <p:embed/>
            </p:oleObj>
          </a:graphicData>
        </a:graphic>
      </p:graphicFrame>
      <p:pic>
        <p:nvPicPr>
          <p:cNvPr id="90119" name="Picture 7" descr="Figure 07-0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3600" y="1524000"/>
            <a:ext cx="4516438" cy="356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D3220C7D-5450-4F70-ACBC-4B665FA23261}" type="slidenum">
              <a:rPr lang="en-US" sz="1000"/>
              <a:pPr algn="r"/>
              <a:t>11</a:t>
            </a:fld>
            <a:endParaRPr lang="en-US" sz="1000"/>
          </a:p>
        </p:txBody>
      </p:sp>
      <p:graphicFrame>
        <p:nvGraphicFramePr>
          <p:cNvPr id="91140" name="Object 4"/>
          <p:cNvGraphicFramePr>
            <a:graphicFrameLocks noChangeAspect="1"/>
          </p:cNvGraphicFramePr>
          <p:nvPr/>
        </p:nvGraphicFramePr>
        <p:xfrm>
          <a:off x="1371600" y="1066800"/>
          <a:ext cx="7321550" cy="1931988"/>
        </p:xfrm>
        <a:graphic>
          <a:graphicData uri="http://schemas.openxmlformats.org/presentationml/2006/ole">
            <p:oleObj spid="_x0000_s10242" name="Document" r:id="rId4" imgW="7321366" imgH="193183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Exception is an Object with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Properties</a:t>
            </a:r>
          </a:p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2008, Mike Murach &amp; Associates, Inc.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8F21-1020-4494-AD42-FEC482C7D66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7B62170E-2102-40B0-8FD0-21B92BCEA0C4}" type="slidenum">
              <a:rPr lang="en-US" sz="1000"/>
              <a:pPr algn="r"/>
              <a:t>13</a:t>
            </a:fld>
            <a:endParaRPr lang="en-US" sz="1000"/>
          </a:p>
        </p:txBody>
      </p:sp>
      <p:graphicFrame>
        <p:nvGraphicFramePr>
          <p:cNvPr id="92164" name="Object 4"/>
          <p:cNvGraphicFramePr>
            <a:graphicFrameLocks noChangeAspect="1"/>
          </p:cNvGraphicFramePr>
          <p:nvPr/>
        </p:nvGraphicFramePr>
        <p:xfrm>
          <a:off x="914400" y="838200"/>
          <a:ext cx="7518400" cy="3771900"/>
        </p:xfrm>
        <a:graphic>
          <a:graphicData uri="http://schemas.openxmlformats.org/presentationml/2006/ole">
            <p:oleObj spid="_x0000_s11266" name="Document" r:id="rId4" imgW="7533235" imgH="378105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7F9341FF-9B33-46FE-8DFD-98C6410A48A7}" type="slidenum">
              <a:rPr lang="en-US" sz="1000"/>
              <a:pPr algn="r"/>
              <a:t>14</a:t>
            </a:fld>
            <a:endParaRPr lang="en-US" sz="1000"/>
          </a:p>
        </p:txBody>
      </p:sp>
      <p:graphicFrame>
        <p:nvGraphicFramePr>
          <p:cNvPr id="93188" name="Object 4"/>
          <p:cNvGraphicFramePr>
            <a:graphicFrameLocks noChangeAspect="1"/>
          </p:cNvGraphicFramePr>
          <p:nvPr/>
        </p:nvGraphicFramePr>
        <p:xfrm>
          <a:off x="1066800" y="1066800"/>
          <a:ext cx="7315200" cy="4267200"/>
        </p:xfrm>
        <a:graphic>
          <a:graphicData uri="http://schemas.openxmlformats.org/presentationml/2006/ole">
            <p:oleObj spid="_x0000_s12290" name="Document" r:id="rId4" imgW="7300964" imgH="262452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CE674CFC-3FE6-4A18-8422-0014458EFEEF}" type="slidenum">
              <a:rPr lang="en-US" sz="1000"/>
              <a:pPr algn="r"/>
              <a:t>15</a:t>
            </a:fld>
            <a:endParaRPr lang="en-US" sz="1000"/>
          </a:p>
        </p:txBody>
      </p:sp>
      <p:graphicFrame>
        <p:nvGraphicFramePr>
          <p:cNvPr id="94212" name="Object 4"/>
          <p:cNvGraphicFramePr>
            <a:graphicFrameLocks noChangeAspect="1"/>
          </p:cNvGraphicFramePr>
          <p:nvPr/>
        </p:nvGraphicFramePr>
        <p:xfrm>
          <a:off x="1143000" y="1066800"/>
          <a:ext cx="7321550" cy="777875"/>
        </p:xfrm>
        <a:graphic>
          <a:graphicData uri="http://schemas.openxmlformats.org/presentationml/2006/ole">
            <p:oleObj spid="_x0000_s13314" name="Document" r:id="rId4" imgW="7321366" imgH="778506" progId="Word.Document.8">
              <p:embed/>
            </p:oleObj>
          </a:graphicData>
        </a:graphic>
      </p:graphicFrame>
      <p:pic>
        <p:nvPicPr>
          <p:cNvPr id="94214" name="Picture 6" descr="Figure 07-0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1981200"/>
            <a:ext cx="6989763" cy="1514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Exercise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project that will allow you to test the code on Slide </a:t>
            </a:r>
            <a:r>
              <a:rPr lang="en-US" dirty="0" smtClean="0"/>
              <a:t>14.</a:t>
            </a:r>
            <a:endParaRPr lang="en-US" dirty="0" smtClean="0"/>
          </a:p>
          <a:p>
            <a:r>
              <a:rPr lang="en-US" dirty="0" smtClean="0"/>
              <a:t>The code should be activated when a button is clicked.</a:t>
            </a:r>
          </a:p>
          <a:p>
            <a:r>
              <a:rPr lang="en-US" dirty="0" smtClean="0"/>
              <a:t>What is accomplished by the last argument of </a:t>
            </a:r>
            <a:r>
              <a:rPr lang="en-US" dirty="0" err="1" smtClean="0"/>
              <a:t>MessageBox.Show</a:t>
            </a:r>
            <a:r>
              <a:rPr lang="en-US" dirty="0" smtClean="0"/>
              <a:t>, </a:t>
            </a:r>
            <a:r>
              <a:rPr lang="en-US" dirty="0" err="1" smtClean="0"/>
              <a:t>ex.GetType.ToString</a:t>
            </a:r>
            <a:r>
              <a:rPr lang="en-US" dirty="0" smtClean="0"/>
              <a:t>?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2008, Mike Murach &amp; Associates, Inc.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8F21-1020-4494-AD42-FEC482C7D66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4524E432-F1CD-4192-B0DC-2693C69DA42F}" type="slidenum">
              <a:rPr lang="en-US" sz="1000"/>
              <a:pPr algn="r"/>
              <a:t>17</a:t>
            </a:fld>
            <a:endParaRPr lang="en-US" sz="1000"/>
          </a:p>
        </p:txBody>
      </p:sp>
      <p:graphicFrame>
        <p:nvGraphicFramePr>
          <p:cNvPr id="95236" name="Object 4"/>
          <p:cNvGraphicFramePr>
            <a:graphicFrameLocks noChangeAspect="1"/>
          </p:cNvGraphicFramePr>
          <p:nvPr/>
        </p:nvGraphicFramePr>
        <p:xfrm>
          <a:off x="818920" y="914400"/>
          <a:ext cx="7471005" cy="5257800"/>
        </p:xfrm>
        <a:graphic>
          <a:graphicData uri="http://schemas.openxmlformats.org/presentationml/2006/ole">
            <p:oleObj spid="_x0000_s14338" name="Document" r:id="rId4" imgW="7306097" imgH="402292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63F70A6A-3682-4CA7-B8FB-EA676A4BF4A2}" type="slidenum">
              <a:rPr lang="en-US" sz="1000"/>
              <a:pPr algn="r"/>
              <a:t>18</a:t>
            </a:fld>
            <a:endParaRPr lang="en-US" sz="1000"/>
          </a:p>
        </p:txBody>
      </p:sp>
      <p:graphicFrame>
        <p:nvGraphicFramePr>
          <p:cNvPr id="88068" name="Object 4"/>
          <p:cNvGraphicFramePr>
            <a:graphicFrameLocks noChangeAspect="1"/>
          </p:cNvGraphicFramePr>
          <p:nvPr/>
        </p:nvGraphicFramePr>
        <p:xfrm>
          <a:off x="1143000" y="914400"/>
          <a:ext cx="7321550" cy="777875"/>
        </p:xfrm>
        <a:graphic>
          <a:graphicData uri="http://schemas.openxmlformats.org/presentationml/2006/ole">
            <p:oleObj spid="_x0000_s115714" name="Document" r:id="rId4" imgW="7321366" imgH="778506" progId="Word.Document.8">
              <p:embed/>
            </p:oleObj>
          </a:graphicData>
        </a:graphic>
      </p:graphicFrame>
      <p:sp>
        <p:nvSpPr>
          <p:cNvPr id="88070" name="Rectangle 6"/>
          <p:cNvSpPr>
            <a:spLocks noChangeArrowheads="1"/>
          </p:cNvSpPr>
          <p:nvPr/>
        </p:nvSpPr>
        <p:spPr bwMode="auto">
          <a:xfrm>
            <a:off x="0" y="2509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8069" name="Object 5"/>
          <p:cNvGraphicFramePr>
            <a:graphicFrameLocks noChangeAspect="1"/>
          </p:cNvGraphicFramePr>
          <p:nvPr/>
        </p:nvGraphicFramePr>
        <p:xfrm>
          <a:off x="304800" y="1905000"/>
          <a:ext cx="8372619" cy="2743200"/>
        </p:xfrm>
        <a:graphic>
          <a:graphicData uri="http://schemas.openxmlformats.org/presentationml/2006/ole">
            <p:oleObj spid="_x0000_s115715" r:id="rId5" imgW="6047637" imgH="19907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2008, Mike </a:t>
            </a:r>
            <a:r>
              <a:rPr lang="en-US" dirty="0" err="1"/>
              <a:t>Murach</a:t>
            </a:r>
            <a:r>
              <a:rPr lang="en-US" dirty="0"/>
              <a:t> &amp; Associates, Inc.</a:t>
            </a:r>
            <a:endParaRPr lang="en-US" sz="14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62C42599-E64D-4009-BC33-D72784904372}" type="slidenum">
              <a:rPr lang="en-US" sz="1000"/>
              <a:pPr algn="r"/>
              <a:t>19</a:t>
            </a:fld>
            <a:endParaRPr lang="en-US" sz="1000"/>
          </a:p>
        </p:txBody>
      </p:sp>
      <p:graphicFrame>
        <p:nvGraphicFramePr>
          <p:cNvPr id="96260" name="Object 4"/>
          <p:cNvGraphicFramePr>
            <a:graphicFrameLocks noChangeAspect="1"/>
          </p:cNvGraphicFramePr>
          <p:nvPr/>
        </p:nvGraphicFramePr>
        <p:xfrm>
          <a:off x="914400" y="228600"/>
          <a:ext cx="7056438" cy="6324600"/>
        </p:xfrm>
        <a:graphic>
          <a:graphicData uri="http://schemas.openxmlformats.org/presentationml/2006/ole">
            <p:oleObj spid="_x0000_s15362" name="Document" r:id="rId4" imgW="7246622" imgH="601907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for Valid Numeric Input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7F142D49-2141-4AD3-80B3-14A098F839C0}" type="slidenum">
              <a:rPr lang="en-US" sz="1000"/>
              <a:pPr algn="r"/>
              <a:t>2</a:t>
            </a:fld>
            <a:endParaRPr lang="en-US" sz="1000"/>
          </a:p>
        </p:txBody>
      </p:sp>
      <p:graphicFrame>
        <p:nvGraphicFramePr>
          <p:cNvPr id="82948" name="Object 4"/>
          <p:cNvGraphicFramePr>
            <a:graphicFrameLocks noChangeAspect="1"/>
          </p:cNvGraphicFramePr>
          <p:nvPr/>
        </p:nvGraphicFramePr>
        <p:xfrm>
          <a:off x="1020763" y="2255838"/>
          <a:ext cx="7132637" cy="3946525"/>
        </p:xfrm>
        <a:graphic>
          <a:graphicData uri="http://schemas.openxmlformats.org/presentationml/2006/ole">
            <p:oleObj spid="_x0000_s2050" name="Document" r:id="rId4" imgW="7148938" imgH="398327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Convert Class vs. Conversion Functions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CInt</a:t>
            </a:r>
            <a:r>
              <a:rPr lang="en-US" dirty="0" smtClean="0"/>
              <a:t>(10.5) rounds to 10 – always </a:t>
            </a:r>
            <a:r>
              <a:rPr lang="en-US" dirty="0" smtClean="0"/>
              <a:t>rounds</a:t>
            </a:r>
          </a:p>
          <a:p>
            <a:endParaRPr lang="en-US" dirty="0" smtClean="0"/>
          </a:p>
          <a:p>
            <a:r>
              <a:rPr lang="en-US" dirty="0" smtClean="0"/>
              <a:t>Convert.ToInt32(10.5) – throws </a:t>
            </a:r>
            <a:r>
              <a:rPr lang="en-US" dirty="0" smtClean="0"/>
              <a:t>a Format Exception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Which do you want?</a:t>
            </a:r>
          </a:p>
          <a:p>
            <a:endParaRPr lang="en-US" dirty="0" smtClean="0"/>
          </a:p>
          <a:p>
            <a:r>
              <a:rPr lang="en-US" dirty="0" err="1" smtClean="0"/>
              <a:t>CInt</a:t>
            </a:r>
            <a:r>
              <a:rPr lang="en-US" dirty="0" smtClean="0"/>
              <a:t>(x) – throws an Invalid Cast Exception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2008, Mike Murach &amp; Associates, Inc.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8F21-1020-4494-AD42-FEC482C7D662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8EB5C836-CD9A-42E4-B24B-C399B0BD12B3}" type="slidenum">
              <a:rPr lang="en-US" sz="1000"/>
              <a:pPr algn="r"/>
              <a:t>21</a:t>
            </a:fld>
            <a:endParaRPr lang="en-US" sz="1000"/>
          </a:p>
        </p:txBody>
      </p:sp>
      <p:graphicFrame>
        <p:nvGraphicFramePr>
          <p:cNvPr id="9728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1700213"/>
        </p:xfrm>
        <a:graphic>
          <a:graphicData uri="http://schemas.openxmlformats.org/presentationml/2006/ole">
            <p:oleObj spid="_x0000_s16386" name="Document" r:id="rId4" imgW="7324480" imgH="170917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5E29FF4F-A6C3-4554-8F8E-5F666EBEBE1F}" type="slidenum">
              <a:rPr lang="en-US" sz="1000"/>
              <a:pPr algn="r"/>
              <a:t>22</a:t>
            </a:fld>
            <a:endParaRPr lang="en-US" sz="1000"/>
          </a:p>
        </p:txBody>
      </p:sp>
      <p:graphicFrame>
        <p:nvGraphicFramePr>
          <p:cNvPr id="98308" name="Object 4"/>
          <p:cNvGraphicFramePr>
            <a:graphicFrameLocks noChangeAspect="1"/>
          </p:cNvGraphicFramePr>
          <p:nvPr/>
        </p:nvGraphicFramePr>
        <p:xfrm>
          <a:off x="1066800" y="1219200"/>
          <a:ext cx="7321550" cy="2819400"/>
        </p:xfrm>
        <a:graphic>
          <a:graphicData uri="http://schemas.openxmlformats.org/presentationml/2006/ole">
            <p:oleObj spid="_x0000_s17410" name="Document" r:id="rId4" imgW="7324480" imgH="216702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5CB293F2-5539-4A68-9C99-F942A4FC0185}" type="slidenum">
              <a:rPr lang="en-US" sz="1000"/>
              <a:pPr algn="r"/>
              <a:t>23</a:t>
            </a:fld>
            <a:endParaRPr lang="en-US" sz="1000"/>
          </a:p>
        </p:txBody>
      </p:sp>
      <p:graphicFrame>
        <p:nvGraphicFramePr>
          <p:cNvPr id="99332" name="Object 4"/>
          <p:cNvGraphicFramePr>
            <a:graphicFrameLocks noChangeAspect="1"/>
          </p:cNvGraphicFramePr>
          <p:nvPr/>
        </p:nvGraphicFramePr>
        <p:xfrm>
          <a:off x="990600" y="838200"/>
          <a:ext cx="7269163" cy="5334000"/>
        </p:xfrm>
        <a:graphic>
          <a:graphicData uri="http://schemas.openxmlformats.org/presentationml/2006/ole">
            <p:oleObj spid="_x0000_s18434" name="Document" r:id="rId4" imgW="7347549" imgH="437262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2A529457-93ED-4903-90E1-D15EBED3EC14}" type="slidenum">
              <a:rPr lang="en-US" sz="1000"/>
              <a:pPr algn="r"/>
              <a:t>24</a:t>
            </a:fld>
            <a:endParaRPr lang="en-US" sz="1000"/>
          </a:p>
        </p:txBody>
      </p:sp>
      <p:graphicFrame>
        <p:nvGraphicFramePr>
          <p:cNvPr id="100356" name="Object 4"/>
          <p:cNvGraphicFramePr>
            <a:graphicFrameLocks noChangeAspect="1"/>
          </p:cNvGraphicFramePr>
          <p:nvPr/>
        </p:nvGraphicFramePr>
        <p:xfrm>
          <a:off x="990600" y="762000"/>
          <a:ext cx="7223125" cy="4876800"/>
        </p:xfrm>
        <a:graphic>
          <a:graphicData uri="http://schemas.openxmlformats.org/presentationml/2006/ole">
            <p:oleObj spid="_x0000_s19458" name="Document" r:id="rId4" imgW="7232924" imgH="329181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2A529457-93ED-4903-90E1-D15EBED3EC14}" type="slidenum">
              <a:rPr lang="en-US" sz="1000"/>
              <a:pPr algn="r"/>
              <a:t>25</a:t>
            </a:fld>
            <a:endParaRPr lang="en-US" sz="1000"/>
          </a:p>
        </p:txBody>
      </p:sp>
      <p:graphicFrame>
        <p:nvGraphicFramePr>
          <p:cNvPr id="100356" name="Object 4"/>
          <p:cNvGraphicFramePr>
            <a:graphicFrameLocks noChangeAspect="1"/>
          </p:cNvGraphicFramePr>
          <p:nvPr/>
        </p:nvGraphicFramePr>
        <p:xfrm>
          <a:off x="990600" y="762000"/>
          <a:ext cx="7223125" cy="4572000"/>
        </p:xfrm>
        <a:graphic>
          <a:graphicData uri="http://schemas.openxmlformats.org/presentationml/2006/ole">
            <p:oleObj spid="_x0000_s117762" name="Document" r:id="rId4" imgW="7232924" imgH="303080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33E74E6B-413A-47AF-A2F0-88F7F7FC74F1}" type="slidenum">
              <a:rPr lang="en-US" sz="1000"/>
              <a:pPr algn="r"/>
              <a:t>26</a:t>
            </a:fld>
            <a:endParaRPr lang="en-US" sz="1000"/>
          </a:p>
        </p:txBody>
      </p:sp>
      <p:graphicFrame>
        <p:nvGraphicFramePr>
          <p:cNvPr id="101380" name="Object 4"/>
          <p:cNvGraphicFramePr>
            <a:graphicFrameLocks noChangeAspect="1"/>
          </p:cNvGraphicFramePr>
          <p:nvPr/>
        </p:nvGraphicFramePr>
        <p:xfrm>
          <a:off x="990600" y="990600"/>
          <a:ext cx="7132638" cy="3382963"/>
        </p:xfrm>
        <a:graphic>
          <a:graphicData uri="http://schemas.openxmlformats.org/presentationml/2006/ole">
            <p:oleObj spid="_x0000_s20482" name="Document" r:id="rId4" imgW="7324480" imgH="347207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33E74E6B-413A-47AF-A2F0-88F7F7FC74F1}" type="slidenum">
              <a:rPr lang="en-US" sz="1000"/>
              <a:pPr algn="r"/>
              <a:t>27</a:t>
            </a:fld>
            <a:endParaRPr lang="en-US" sz="1000"/>
          </a:p>
        </p:txBody>
      </p:sp>
      <p:graphicFrame>
        <p:nvGraphicFramePr>
          <p:cNvPr id="101380" name="Object 4"/>
          <p:cNvGraphicFramePr>
            <a:graphicFrameLocks noChangeAspect="1"/>
          </p:cNvGraphicFramePr>
          <p:nvPr/>
        </p:nvGraphicFramePr>
        <p:xfrm>
          <a:off x="990600" y="990600"/>
          <a:ext cx="7254875" cy="4953000"/>
        </p:xfrm>
        <a:graphic>
          <a:graphicData uri="http://schemas.openxmlformats.org/presentationml/2006/ole">
            <p:oleObj spid="_x0000_s209922" name="Document" r:id="rId4" imgW="7324480" imgH="347207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7EEC8A01-1A63-41F3-B299-A6D80CBA2B07}" type="slidenum">
              <a:rPr lang="en-US" sz="1000"/>
              <a:pPr algn="r"/>
              <a:t>28</a:t>
            </a:fld>
            <a:endParaRPr lang="en-US" sz="1000"/>
          </a:p>
        </p:txBody>
      </p:sp>
      <p:graphicFrame>
        <p:nvGraphicFramePr>
          <p:cNvPr id="102404" name="Object 4"/>
          <p:cNvGraphicFramePr>
            <a:graphicFrameLocks noChangeAspect="1"/>
          </p:cNvGraphicFramePr>
          <p:nvPr/>
        </p:nvGraphicFramePr>
        <p:xfrm>
          <a:off x="990600" y="685800"/>
          <a:ext cx="7321550" cy="5160963"/>
        </p:xfrm>
        <a:graphic>
          <a:graphicData uri="http://schemas.openxmlformats.org/presentationml/2006/ole">
            <p:oleObj spid="_x0000_s21506" name="Document" r:id="rId4" imgW="7321366" imgH="516130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424E188D-01E4-45E9-B049-44EBD0DCD304}" type="slidenum">
              <a:rPr lang="en-US" sz="1000"/>
              <a:pPr algn="r"/>
              <a:t>29</a:t>
            </a:fld>
            <a:endParaRPr lang="en-US" sz="1000"/>
          </a:p>
        </p:txBody>
      </p:sp>
      <p:graphicFrame>
        <p:nvGraphicFramePr>
          <p:cNvPr id="10342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38625"/>
        </p:xfrm>
        <a:graphic>
          <a:graphicData uri="http://schemas.openxmlformats.org/presentationml/2006/ole">
            <p:oleObj spid="_x0000_s22530" name="Document" r:id="rId4" imgW="7300964" imgH="423869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CD931CCC-A72C-4E77-BD37-C8FFF7FD0356}" type="slidenum">
              <a:rPr lang="en-US" sz="1000"/>
              <a:pPr algn="r"/>
              <a:t>3</a:t>
            </a:fld>
            <a:endParaRPr lang="en-US" sz="1000"/>
          </a:p>
        </p:txBody>
      </p:sp>
      <p:graphicFrame>
        <p:nvGraphicFramePr>
          <p:cNvPr id="83972" name="Object 4"/>
          <p:cNvGraphicFramePr>
            <a:graphicFrameLocks noChangeAspect="1"/>
          </p:cNvGraphicFramePr>
          <p:nvPr/>
        </p:nvGraphicFramePr>
        <p:xfrm>
          <a:off x="990600" y="762000"/>
          <a:ext cx="7429500" cy="3098800"/>
        </p:xfrm>
        <a:graphic>
          <a:graphicData uri="http://schemas.openxmlformats.org/presentationml/2006/ole">
            <p:oleObj spid="_x0000_s3074" name="Document" r:id="rId4" imgW="7435948" imgH="3104285" progId="Word.Document.8">
              <p:embed/>
            </p:oleObj>
          </a:graphicData>
        </a:graphic>
      </p:graphicFrame>
      <p:pic>
        <p:nvPicPr>
          <p:cNvPr id="83973" name="Picture 5" descr="Figure 07-0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95600" y="3733800"/>
            <a:ext cx="3181350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EF82B422-188E-4DA4-AF19-939856ACEC70}" type="slidenum">
              <a:rPr lang="en-US" sz="1000"/>
              <a:pPr algn="r"/>
              <a:t>30</a:t>
            </a:fld>
            <a:endParaRPr lang="en-US" sz="1000"/>
          </a:p>
        </p:txBody>
      </p:sp>
      <p:graphicFrame>
        <p:nvGraphicFramePr>
          <p:cNvPr id="183300" name="Object 4"/>
          <p:cNvGraphicFramePr>
            <a:graphicFrameLocks noChangeAspect="1"/>
          </p:cNvGraphicFramePr>
          <p:nvPr/>
        </p:nvGraphicFramePr>
        <p:xfrm>
          <a:off x="914400" y="685800"/>
          <a:ext cx="7302500" cy="3467100"/>
        </p:xfrm>
        <a:graphic>
          <a:graphicData uri="http://schemas.openxmlformats.org/presentationml/2006/ole">
            <p:oleObj spid="_x0000_s23554" name="Document" r:id="rId4" imgW="7305879" imgH="3467435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Do #1-4 on page 221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2008, Mike Murach &amp; Associates, Inc.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8F21-1020-4494-AD42-FEC482C7D662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Validation: Three Common Types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400"/>
              </a:spcBef>
            </a:pPr>
            <a:r>
              <a:rPr lang="en-US" dirty="0" smtClean="0"/>
              <a:t>Did the user enter  anything?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Did the entry convert to the required data type?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Was the entry within the required range?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2008,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8F21-1020-4494-AD42-FEC482C7D662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5AC5BE52-6336-4728-87E9-823AF90CE5FF}" type="slidenum">
              <a:rPr lang="en-US" sz="1000"/>
              <a:pPr algn="r"/>
              <a:t>33</a:t>
            </a:fld>
            <a:endParaRPr lang="en-US" sz="1000"/>
          </a:p>
        </p:txBody>
      </p:sp>
      <p:graphicFrame>
        <p:nvGraphicFramePr>
          <p:cNvPr id="104452" name="Object 4"/>
          <p:cNvGraphicFramePr>
            <a:graphicFrameLocks noChangeAspect="1"/>
          </p:cNvGraphicFramePr>
          <p:nvPr/>
        </p:nvGraphicFramePr>
        <p:xfrm>
          <a:off x="914400" y="685800"/>
          <a:ext cx="7497763" cy="4770438"/>
        </p:xfrm>
        <a:graphic>
          <a:graphicData uri="http://schemas.openxmlformats.org/presentationml/2006/ole">
            <p:oleObj spid="_x0000_s24578" name="Document" r:id="rId4" imgW="7577881" imgH="482109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5AC5BE52-6336-4728-87E9-823AF90CE5FF}" type="slidenum">
              <a:rPr lang="en-US" sz="1000"/>
              <a:pPr algn="r"/>
              <a:t>34</a:t>
            </a:fld>
            <a:endParaRPr lang="en-US" sz="1000"/>
          </a:p>
        </p:txBody>
      </p:sp>
      <p:graphicFrame>
        <p:nvGraphicFramePr>
          <p:cNvPr id="104452" name="Object 4"/>
          <p:cNvGraphicFramePr>
            <a:graphicFrameLocks noChangeAspect="1"/>
          </p:cNvGraphicFramePr>
          <p:nvPr/>
        </p:nvGraphicFramePr>
        <p:xfrm>
          <a:off x="746125" y="685800"/>
          <a:ext cx="8169275" cy="4770438"/>
        </p:xfrm>
        <a:graphic>
          <a:graphicData uri="http://schemas.openxmlformats.org/presentationml/2006/ole">
            <p:oleObj spid="_x0000_s186370" name="Document" r:id="rId4" imgW="8179123" imgH="481497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9BC656F8-1365-4275-9F48-3D01ECFB754A}" type="slidenum">
              <a:rPr lang="en-US" sz="1000"/>
              <a:pPr algn="r"/>
              <a:t>35</a:t>
            </a:fld>
            <a:endParaRPr lang="en-US" sz="1000"/>
          </a:p>
        </p:txBody>
      </p:sp>
      <p:graphicFrame>
        <p:nvGraphicFramePr>
          <p:cNvPr id="105476" name="Object 4"/>
          <p:cNvGraphicFramePr>
            <a:graphicFrameLocks noChangeAspect="1"/>
          </p:cNvGraphicFramePr>
          <p:nvPr/>
        </p:nvGraphicFramePr>
        <p:xfrm>
          <a:off x="914400" y="762000"/>
          <a:ext cx="7497763" cy="5562600"/>
        </p:xfrm>
        <a:graphic>
          <a:graphicData uri="http://schemas.openxmlformats.org/presentationml/2006/ole">
            <p:oleObj spid="_x0000_s25602" name="Document" r:id="rId4" imgW="7339619" imgH="544369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9BC656F8-1365-4275-9F48-3D01ECFB754A}" type="slidenum">
              <a:rPr lang="en-US" sz="1000"/>
              <a:pPr algn="r"/>
              <a:t>36</a:t>
            </a:fld>
            <a:endParaRPr lang="en-US" sz="1000"/>
          </a:p>
        </p:txBody>
      </p:sp>
      <p:graphicFrame>
        <p:nvGraphicFramePr>
          <p:cNvPr id="105476" name="Object 4"/>
          <p:cNvGraphicFramePr>
            <a:graphicFrameLocks noChangeAspect="1"/>
          </p:cNvGraphicFramePr>
          <p:nvPr/>
        </p:nvGraphicFramePr>
        <p:xfrm>
          <a:off x="914400" y="761999"/>
          <a:ext cx="7772400" cy="5605878"/>
        </p:xfrm>
        <a:graphic>
          <a:graphicData uri="http://schemas.openxmlformats.org/presentationml/2006/ole">
            <p:oleObj spid="_x0000_s187394" name="Document" r:id="rId4" imgW="7295644" imgH="476305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Validation for All User Input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 for all three common checks for every textbox</a:t>
            </a:r>
          </a:p>
          <a:p>
            <a:r>
              <a:rPr lang="en-US" dirty="0" smtClean="0"/>
              <a:t>Is there an easier method?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2008, Mike Murach &amp; Associates, Inc.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8F21-1020-4494-AD42-FEC482C7D662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8473A6F2-5036-49CB-9A8B-5E63374D367F}" type="slidenum">
              <a:rPr lang="en-US" sz="1000"/>
              <a:pPr algn="r"/>
              <a:t>38</a:t>
            </a:fld>
            <a:endParaRPr lang="en-US" sz="1000"/>
          </a:p>
        </p:txBody>
      </p:sp>
      <p:graphicFrame>
        <p:nvGraphicFramePr>
          <p:cNvPr id="106500" name="Object 4"/>
          <p:cNvGraphicFramePr>
            <a:graphicFrameLocks noChangeAspect="1"/>
          </p:cNvGraphicFramePr>
          <p:nvPr/>
        </p:nvGraphicFramePr>
        <p:xfrm>
          <a:off x="914400" y="685800"/>
          <a:ext cx="7680325" cy="5745163"/>
        </p:xfrm>
        <a:graphic>
          <a:graphicData uri="http://schemas.openxmlformats.org/presentationml/2006/ole">
            <p:oleObj spid="_x0000_s26626" name="Document" r:id="rId4" imgW="7188588" imgH="537195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443CA7D2-273D-4AA0-BB83-D3EA0AE07444}" type="slidenum">
              <a:rPr lang="en-US" sz="1000"/>
              <a:pPr algn="r"/>
              <a:t>39</a:t>
            </a:fld>
            <a:endParaRPr lang="en-US" sz="1000"/>
          </a:p>
        </p:txBody>
      </p:sp>
      <p:graphicFrame>
        <p:nvGraphicFramePr>
          <p:cNvPr id="107524" name="Object 4"/>
          <p:cNvGraphicFramePr>
            <a:graphicFrameLocks noChangeAspect="1"/>
          </p:cNvGraphicFramePr>
          <p:nvPr/>
        </p:nvGraphicFramePr>
        <p:xfrm>
          <a:off x="914400" y="762000"/>
          <a:ext cx="7796284" cy="5715000"/>
        </p:xfrm>
        <a:graphic>
          <a:graphicData uri="http://schemas.openxmlformats.org/presentationml/2006/ole">
            <p:oleObj spid="_x0000_s27650" name="Document" r:id="rId4" imgW="7324480" imgH="537988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Create a project including the form below.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 the text box, 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txtTest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Code the Exit button.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2008, Mike Murach &amp; Associates, Inc.</a:t>
            </a:r>
            <a:endParaRPr lang="en-US" sz="1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Slide </a:t>
            </a:r>
            <a:fld id="{9E697752-DC5A-476C-8761-2D19E72F3CB0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85347" name="Picture 3"/>
          <p:cNvPicPr>
            <a:picLocks noChangeAspect="1" noChangeArrowheads="1"/>
          </p:cNvPicPr>
          <p:nvPr/>
        </p:nvPicPr>
        <p:blipFill>
          <a:blip r:embed="rId2" cstate="print"/>
          <a:srcRect l="21154" t="13747" r="47115" b="41136"/>
          <a:stretch>
            <a:fillRect/>
          </a:stretch>
        </p:blipFill>
        <p:spPr bwMode="auto">
          <a:xfrm>
            <a:off x="3810000" y="1219199"/>
            <a:ext cx="4876800" cy="5024581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B085E696-A4AA-4167-98BD-71B5F0E7744C}" type="slidenum">
              <a:rPr lang="en-US" sz="1000"/>
              <a:pPr algn="r"/>
              <a:t>40</a:t>
            </a:fld>
            <a:endParaRPr lang="en-US" sz="1000"/>
          </a:p>
        </p:txBody>
      </p:sp>
      <p:graphicFrame>
        <p:nvGraphicFramePr>
          <p:cNvPr id="108548" name="Object 4"/>
          <p:cNvGraphicFramePr>
            <a:graphicFrameLocks noChangeAspect="1"/>
          </p:cNvGraphicFramePr>
          <p:nvPr/>
        </p:nvGraphicFramePr>
        <p:xfrm>
          <a:off x="914400" y="762000"/>
          <a:ext cx="7086600" cy="5799155"/>
        </p:xfrm>
        <a:graphic>
          <a:graphicData uri="http://schemas.openxmlformats.org/presentationml/2006/ole">
            <p:oleObj spid="_x0000_s28674" name="Document" r:id="rId4" imgW="7158310" imgH="586946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D8F64667-AFD7-4E1A-A993-BA6DD1096581}" type="slidenum">
              <a:rPr lang="en-US" sz="1000"/>
              <a:pPr algn="r"/>
              <a:t>41</a:t>
            </a:fld>
            <a:endParaRPr lang="en-US" sz="1000"/>
          </a:p>
        </p:txBody>
      </p:sp>
      <p:graphicFrame>
        <p:nvGraphicFramePr>
          <p:cNvPr id="109572" name="Object 4"/>
          <p:cNvGraphicFramePr>
            <a:graphicFrameLocks noChangeAspect="1"/>
          </p:cNvGraphicFramePr>
          <p:nvPr/>
        </p:nvGraphicFramePr>
        <p:xfrm>
          <a:off x="914400" y="914400"/>
          <a:ext cx="8043448" cy="3886200"/>
        </p:xfrm>
        <a:graphic>
          <a:graphicData uri="http://schemas.openxmlformats.org/presentationml/2006/ole">
            <p:oleObj spid="_x0000_s29698" name="Document" r:id="rId4" imgW="7324480" imgH="354056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45F66FA4-AE13-4A64-8330-F2FA83ABCCA0}" type="slidenum">
              <a:rPr lang="en-US" sz="1000"/>
              <a:pPr algn="r"/>
              <a:t>42</a:t>
            </a:fld>
            <a:endParaRPr lang="en-US" sz="1000"/>
          </a:p>
        </p:txBody>
      </p:sp>
      <p:graphicFrame>
        <p:nvGraphicFramePr>
          <p:cNvPr id="110596" name="Object 4"/>
          <p:cNvGraphicFramePr>
            <a:graphicFrameLocks noChangeAspect="1"/>
          </p:cNvGraphicFramePr>
          <p:nvPr/>
        </p:nvGraphicFramePr>
        <p:xfrm>
          <a:off x="990600" y="914400"/>
          <a:ext cx="7848600" cy="5775325"/>
        </p:xfrm>
        <a:graphic>
          <a:graphicData uri="http://schemas.openxmlformats.org/presentationml/2006/ole">
            <p:oleObj spid="_x0000_s30722" name="Document" r:id="rId4" imgW="7230041" imgH="532328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2B1F0338-6E93-4A4A-BB7E-EF49E245A26F}" type="slidenum">
              <a:rPr lang="en-US" sz="1000"/>
              <a:pPr algn="r"/>
              <a:t>43</a:t>
            </a:fld>
            <a:endParaRPr lang="en-US" sz="1000"/>
          </a:p>
        </p:txBody>
      </p:sp>
      <p:graphicFrame>
        <p:nvGraphicFramePr>
          <p:cNvPr id="111620" name="Object 4"/>
          <p:cNvGraphicFramePr>
            <a:graphicFrameLocks noChangeAspect="1"/>
          </p:cNvGraphicFramePr>
          <p:nvPr/>
        </p:nvGraphicFramePr>
        <p:xfrm>
          <a:off x="990600" y="914400"/>
          <a:ext cx="7832725" cy="5013325"/>
        </p:xfrm>
        <a:graphic>
          <a:graphicData uri="http://schemas.openxmlformats.org/presentationml/2006/ole">
            <p:oleObj spid="_x0000_s31746" name="Document" r:id="rId4" imgW="7324480" imgH="468518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0B6375A1-E7D2-48FE-AF9F-B86795A281E9}" type="slidenum">
              <a:rPr lang="en-US" sz="1000"/>
              <a:pPr algn="r"/>
              <a:t>44</a:t>
            </a:fld>
            <a:endParaRPr lang="en-US" sz="1000"/>
          </a:p>
        </p:txBody>
      </p:sp>
      <p:graphicFrame>
        <p:nvGraphicFramePr>
          <p:cNvPr id="112644" name="Object 4"/>
          <p:cNvGraphicFramePr>
            <a:graphicFrameLocks noChangeAspect="1"/>
          </p:cNvGraphicFramePr>
          <p:nvPr/>
        </p:nvGraphicFramePr>
        <p:xfrm>
          <a:off x="990600" y="914400"/>
          <a:ext cx="7742238" cy="5257800"/>
        </p:xfrm>
        <a:graphic>
          <a:graphicData uri="http://schemas.openxmlformats.org/presentationml/2006/ole">
            <p:oleObj spid="_x0000_s32770" name="Document" r:id="rId4" imgW="7241936" imgH="491411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D0F1B6A7-CFEE-4550-827D-FF3A09F5444B}" type="slidenum">
              <a:rPr lang="en-US" sz="1000"/>
              <a:pPr algn="r"/>
              <a:t>45</a:t>
            </a:fld>
            <a:endParaRPr lang="en-US" sz="1000"/>
          </a:p>
        </p:txBody>
      </p:sp>
      <p:graphicFrame>
        <p:nvGraphicFramePr>
          <p:cNvPr id="113668" name="Object 4"/>
          <p:cNvGraphicFramePr>
            <a:graphicFrameLocks noChangeAspect="1"/>
          </p:cNvGraphicFramePr>
          <p:nvPr/>
        </p:nvGraphicFramePr>
        <p:xfrm>
          <a:off x="533400" y="609600"/>
          <a:ext cx="8146580" cy="5486400"/>
        </p:xfrm>
        <a:graphic>
          <a:graphicData uri="http://schemas.openxmlformats.org/presentationml/2006/ole">
            <p:oleObj spid="_x0000_s33794" name="Document" r:id="rId4" imgW="7321366" imgH="493042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Learn More: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p. 221 Exercise 7-1 #1-7 (In #5, use only a single Return statement.)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Do p. 222 Exercise 7-2  #1-7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2008, Mike Murach &amp; Associates, Inc.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8F21-1020-4494-AD42-FEC482C7D662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BF18ECDC-EC31-4E77-B08E-C3BE91EEE32F}" type="slidenum">
              <a:rPr lang="en-US" sz="1000"/>
              <a:pPr algn="r"/>
              <a:t>5</a:t>
            </a:fld>
            <a:endParaRPr lang="en-US" sz="1000"/>
          </a:p>
        </p:txBody>
      </p:sp>
      <p:graphicFrame>
        <p:nvGraphicFramePr>
          <p:cNvPr id="84996" name="Object 4"/>
          <p:cNvGraphicFramePr>
            <a:graphicFrameLocks noChangeAspect="1"/>
          </p:cNvGraphicFramePr>
          <p:nvPr/>
        </p:nvGraphicFramePr>
        <p:xfrm>
          <a:off x="990600" y="838200"/>
          <a:ext cx="7321550" cy="1946275"/>
        </p:xfrm>
        <a:graphic>
          <a:graphicData uri="http://schemas.openxmlformats.org/presentationml/2006/ole">
            <p:oleObj spid="_x0000_s4098" name="Document" r:id="rId4" imgW="7321366" imgH="1942298" progId="Word.Document.8">
              <p:embed/>
            </p:oleObj>
          </a:graphicData>
        </a:graphic>
      </p:graphicFrame>
      <p:pic>
        <p:nvPicPr>
          <p:cNvPr id="84997" name="Picture 5" descr="Figure 07-02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6600" y="2819400"/>
            <a:ext cx="2138363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29000" cy="365125"/>
          </a:xfrm>
        </p:spPr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dirty="0" smtClean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962400" y="6324600"/>
            <a:ext cx="3352800" cy="365125"/>
          </a:xfrm>
        </p:spPr>
        <p:txBody>
          <a:bodyPr/>
          <a:lstStyle/>
          <a:p>
            <a:r>
              <a:rPr lang="en-US" dirty="0"/>
              <a:t>© 2008, Mike </a:t>
            </a:r>
            <a:r>
              <a:rPr lang="en-US" dirty="0" err="1"/>
              <a:t>Murach</a:t>
            </a:r>
            <a:r>
              <a:rPr lang="en-US" dirty="0"/>
              <a:t> &amp; Associates, Inc.</a:t>
            </a:r>
            <a:endParaRPr lang="en-US" sz="14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D8939A76-2D68-4448-8AE3-E23BB38E42B0}" type="slidenum">
              <a:rPr lang="en-US" sz="1000"/>
              <a:pPr algn="r"/>
              <a:t>6</a:t>
            </a:fld>
            <a:endParaRPr lang="en-US" sz="1000"/>
          </a:p>
        </p:txBody>
      </p:sp>
      <p:graphicFrame>
        <p:nvGraphicFramePr>
          <p:cNvPr id="86020" name="Object 4"/>
          <p:cNvGraphicFramePr>
            <a:graphicFrameLocks noChangeAspect="1"/>
          </p:cNvGraphicFramePr>
          <p:nvPr/>
        </p:nvGraphicFramePr>
        <p:xfrm>
          <a:off x="914400" y="1066800"/>
          <a:ext cx="7550150" cy="2038350"/>
        </p:xfrm>
        <a:graphic>
          <a:graphicData uri="http://schemas.openxmlformats.org/presentationml/2006/ole">
            <p:oleObj spid="_x0000_s5122" name="Document" r:id="rId4" imgW="7536478" imgH="204006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9FBB0F4C-FA1B-483B-9A5E-E04BBB7437E2}" type="slidenum">
              <a:rPr lang="en-US" sz="1000"/>
              <a:pPr algn="r"/>
              <a:t>7</a:t>
            </a:fld>
            <a:endParaRPr lang="en-US" sz="1000"/>
          </a:p>
        </p:txBody>
      </p:sp>
      <p:graphicFrame>
        <p:nvGraphicFramePr>
          <p:cNvPr id="87044" name="Object 4"/>
          <p:cNvGraphicFramePr>
            <a:graphicFrameLocks noChangeAspect="1"/>
          </p:cNvGraphicFramePr>
          <p:nvPr/>
        </p:nvGraphicFramePr>
        <p:xfrm>
          <a:off x="1219200" y="685800"/>
          <a:ext cx="7321550" cy="427038"/>
        </p:xfrm>
        <a:graphic>
          <a:graphicData uri="http://schemas.openxmlformats.org/presentationml/2006/ole">
            <p:oleObj spid="_x0000_s6146" name="Document" r:id="rId4" imgW="7321366" imgH="427132" progId="Word.Document.8">
              <p:embed/>
            </p:oleObj>
          </a:graphicData>
        </a:graphic>
      </p:graphicFrame>
      <p:pic>
        <p:nvPicPr>
          <p:cNvPr id="87046" name="Picture 6" descr="Figure 07-0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1143000"/>
            <a:ext cx="7340238" cy="525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63F70A6A-3682-4CA7-B8FB-EA676A4BF4A2}" type="slidenum">
              <a:rPr lang="en-US" sz="1000"/>
              <a:pPr algn="r"/>
              <a:t>8</a:t>
            </a:fld>
            <a:endParaRPr lang="en-US" sz="1000"/>
          </a:p>
        </p:txBody>
      </p:sp>
      <p:graphicFrame>
        <p:nvGraphicFramePr>
          <p:cNvPr id="88068" name="Object 4"/>
          <p:cNvGraphicFramePr>
            <a:graphicFrameLocks noChangeAspect="1"/>
          </p:cNvGraphicFramePr>
          <p:nvPr/>
        </p:nvGraphicFramePr>
        <p:xfrm>
          <a:off x="1143000" y="914400"/>
          <a:ext cx="7321550" cy="777875"/>
        </p:xfrm>
        <a:graphic>
          <a:graphicData uri="http://schemas.openxmlformats.org/presentationml/2006/ole">
            <p:oleObj spid="_x0000_s7170" name="Document" r:id="rId4" imgW="7321366" imgH="778506" progId="Word.Document.8">
              <p:embed/>
            </p:oleObj>
          </a:graphicData>
        </a:graphic>
      </p:graphicFrame>
      <p:sp>
        <p:nvSpPr>
          <p:cNvPr id="88070" name="Rectangle 6"/>
          <p:cNvSpPr>
            <a:spLocks noChangeArrowheads="1"/>
          </p:cNvSpPr>
          <p:nvPr/>
        </p:nvSpPr>
        <p:spPr bwMode="auto">
          <a:xfrm>
            <a:off x="0" y="2509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8069" name="Object 5"/>
          <p:cNvGraphicFramePr>
            <a:graphicFrameLocks noChangeAspect="1"/>
          </p:cNvGraphicFramePr>
          <p:nvPr/>
        </p:nvGraphicFramePr>
        <p:xfrm>
          <a:off x="304800" y="1905000"/>
          <a:ext cx="8372619" cy="2743200"/>
        </p:xfrm>
        <a:graphic>
          <a:graphicData uri="http://schemas.openxmlformats.org/presentationml/2006/ole">
            <p:oleObj spid="_x0000_s7171" r:id="rId5" imgW="6047637" imgH="19907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Murach’s Visual Basic 2008, C7, modified or added</a:t>
            </a:r>
            <a:endParaRPr lang="en-US" sz="120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2008, Mike Murach &amp; Associates, Inc.</a:t>
            </a:r>
            <a:endParaRPr lang="en-US" sz="140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pPr algn="r"/>
            <a:r>
              <a:rPr lang="en-US" sz="1000"/>
              <a:t>Slide </a:t>
            </a:r>
            <a:fld id="{28F48632-A879-46D8-A16C-FE623BDC2419}" type="slidenum">
              <a:rPr lang="en-US" sz="1000"/>
              <a:pPr algn="r"/>
              <a:t>9</a:t>
            </a:fld>
            <a:endParaRPr lang="en-US" sz="1000"/>
          </a:p>
        </p:txBody>
      </p:sp>
      <p:graphicFrame>
        <p:nvGraphicFramePr>
          <p:cNvPr id="89092" name="Object 4"/>
          <p:cNvGraphicFramePr>
            <a:graphicFrameLocks noChangeAspect="1"/>
          </p:cNvGraphicFramePr>
          <p:nvPr/>
        </p:nvGraphicFramePr>
        <p:xfrm>
          <a:off x="1143000" y="762000"/>
          <a:ext cx="7321550" cy="4467225"/>
        </p:xfrm>
        <a:graphic>
          <a:graphicData uri="http://schemas.openxmlformats.org/presentationml/2006/ole">
            <p:oleObj spid="_x0000_s8194" name="Document" r:id="rId4" imgW="7321366" imgH="446757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1153</TotalTime>
  <Words>1234</Words>
  <Application>Microsoft Office PowerPoint</Application>
  <PresentationFormat>On-screen Show (4:3)</PresentationFormat>
  <Paragraphs>247</Paragraphs>
  <Slides>46</Slides>
  <Notes>38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46</vt:i4>
      </vt:variant>
    </vt:vector>
  </HeadingPairs>
  <TitlesOfParts>
    <vt:vector size="49" baseType="lpstr">
      <vt:lpstr>Flow</vt:lpstr>
      <vt:lpstr>Document</vt:lpstr>
      <vt:lpstr>Microsoft Office Word 97 - 2003 Document</vt:lpstr>
      <vt:lpstr>Slide 1</vt:lpstr>
      <vt:lpstr>Testing for Valid Numeric Input</vt:lpstr>
      <vt:lpstr>Slide 3</vt:lpstr>
      <vt:lpstr>Create a project including the form below. </vt:lpstr>
      <vt:lpstr>Slide 5</vt:lpstr>
      <vt:lpstr>Slide 6</vt:lpstr>
      <vt:lpstr>Slide 7</vt:lpstr>
      <vt:lpstr>Slide 8</vt:lpstr>
      <vt:lpstr>Slide 9</vt:lpstr>
      <vt:lpstr>Slide 10</vt:lpstr>
      <vt:lpstr>Slide 11</vt:lpstr>
      <vt:lpstr>An Exception is an Object with</vt:lpstr>
      <vt:lpstr>Slide 13</vt:lpstr>
      <vt:lpstr>Slide 14</vt:lpstr>
      <vt:lpstr>Slide 15</vt:lpstr>
      <vt:lpstr>Practice Exercise</vt:lpstr>
      <vt:lpstr>Slide 17</vt:lpstr>
      <vt:lpstr>Slide 18</vt:lpstr>
      <vt:lpstr>Slide 19</vt:lpstr>
      <vt:lpstr>Convert Class vs. Conversion Functions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 Do #1-4 on page 221</vt:lpstr>
      <vt:lpstr>Data Validation: Three Common Types</vt:lpstr>
      <vt:lpstr>Slide 33</vt:lpstr>
      <vt:lpstr>Slide 34</vt:lpstr>
      <vt:lpstr>Slide 35</vt:lpstr>
      <vt:lpstr>Slide 36</vt:lpstr>
      <vt:lpstr>Data Validation for All User Input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To Learn More: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Lyn Mathis</dc:creator>
  <cp:lastModifiedBy>Lyn Mathis</cp:lastModifiedBy>
  <cp:revision>43</cp:revision>
  <dcterms:created xsi:type="dcterms:W3CDTF">2008-10-21T16:52:08Z</dcterms:created>
  <dcterms:modified xsi:type="dcterms:W3CDTF">2010-02-25T22:27:02Z</dcterms:modified>
</cp:coreProperties>
</file>