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304" r:id="rId4"/>
    <p:sldId id="260" r:id="rId5"/>
    <p:sldId id="259" r:id="rId6"/>
    <p:sldId id="270" r:id="rId7"/>
    <p:sldId id="274" r:id="rId8"/>
    <p:sldId id="275" r:id="rId9"/>
    <p:sldId id="271" r:id="rId10"/>
    <p:sldId id="272" r:id="rId11"/>
    <p:sldId id="305" r:id="rId12"/>
    <p:sldId id="276" r:id="rId13"/>
    <p:sldId id="277" r:id="rId14"/>
    <p:sldId id="278" r:id="rId15"/>
    <p:sldId id="279" r:id="rId16"/>
    <p:sldId id="281" r:id="rId17"/>
    <p:sldId id="282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316" r:id="rId26"/>
    <p:sldId id="321" r:id="rId27"/>
    <p:sldId id="322" r:id="rId28"/>
    <p:sldId id="323" r:id="rId29"/>
  </p:sldIdLst>
  <p:sldSz cx="9144000" cy="6858000" type="screen4x3"/>
  <p:notesSz cx="6858000" cy="891222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46455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46455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4FF7C38-F978-4BE6-B5C4-C8815D984A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68338"/>
            <a:ext cx="4454525" cy="3341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33863"/>
            <a:ext cx="54864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46455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464550"/>
            <a:ext cx="29718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CDB52E60-3B45-41DF-B006-CD7E0F5F3F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2487938-3122-4D2B-BCA7-C49C976FAFB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7177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0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7181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2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7187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90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7191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96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97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ECAAE-58F3-410D-9817-8A7B759D51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D8966-FA41-4F5A-A061-81F6F61972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890C5E-C030-40AF-B049-715F4E9A78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284E72F-B6AF-4058-BB09-A5FB541DDB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8CC01-2BFA-443B-B091-1836477D3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2ABB0F-0E3E-4FC5-A9BE-0B57050BAE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B36C7-420D-4257-8530-399A6DCDB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383260-72F7-49B0-AF2E-74AC47C2AD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F0DE6-15F2-478B-91C9-4452D5147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B29CE-166F-4A02-875D-43D9501A6D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2794E9-F257-4038-8223-01B2B7295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E04D7-9A04-4FB5-9DD6-47DD3D410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F67CD57-3526-48A8-A102-A58388DE6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65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72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18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84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85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87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201F6BE-1985-4169-8016-6906E5A1181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133600"/>
            <a:ext cx="6400800" cy="2273300"/>
          </a:xfrm>
        </p:spPr>
        <p:txBody>
          <a:bodyPr/>
          <a:lstStyle/>
          <a:p>
            <a:r>
              <a:rPr lang="en-US"/>
              <a:t>Basic SQL Statements</a:t>
            </a:r>
            <a:br>
              <a:rPr lang="en-US"/>
            </a:br>
            <a:r>
              <a:rPr lang="en-US"/>
              <a:t>Oracle/SQL Plus Commands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419600"/>
            <a:ext cx="6032500" cy="838200"/>
          </a:xfrm>
        </p:spPr>
        <p:txBody>
          <a:bodyPr/>
          <a:lstStyle/>
          <a:p>
            <a:r>
              <a:rPr lang="en-US" dirty="0" err="1"/>
              <a:t>Kroenke</a:t>
            </a:r>
            <a:r>
              <a:rPr lang="en-US" dirty="0"/>
              <a:t>, </a:t>
            </a:r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ed., Chapter Two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8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6722-0C16-4278-A412-715B33E4575E}" type="slidenum">
              <a:rPr lang="en-US"/>
              <a:pPr/>
              <a:t>10</a:t>
            </a:fld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SQL SELECT Statements</a:t>
            </a:r>
          </a:p>
        </p:txBody>
      </p:sp>
      <p:graphicFrame>
        <p:nvGraphicFramePr>
          <p:cNvPr id="31416" name="Group 696"/>
          <p:cNvGraphicFramePr>
            <a:graphicFrameLocks noGrp="1"/>
          </p:cNvGraphicFramePr>
          <p:nvPr>
            <p:ph sz="half" idx="1"/>
          </p:nvPr>
        </p:nvGraphicFramePr>
        <p:xfrm>
          <a:off x="533400" y="2209800"/>
          <a:ext cx="3771900" cy="3135315"/>
        </p:xfrm>
        <a:graphic>
          <a:graphicData uri="http://schemas.openxmlformats.org/drawingml/2006/table">
            <a:tbl>
              <a:tblPr/>
              <a:tblGrid>
                <a:gridCol w="349250"/>
                <a:gridCol w="1927225"/>
                <a:gridCol w="282575"/>
                <a:gridCol w="927100"/>
                <a:gridCol w="285750"/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418" name="Group 698"/>
          <p:cNvGraphicFramePr>
            <a:graphicFrameLocks noGrp="1"/>
          </p:cNvGraphicFramePr>
          <p:nvPr>
            <p:ph sz="half" idx="2"/>
          </p:nvPr>
        </p:nvGraphicFramePr>
        <p:xfrm>
          <a:off x="4876800" y="2209800"/>
          <a:ext cx="3771900" cy="2082483"/>
        </p:xfrm>
        <a:graphic>
          <a:graphicData uri="http://schemas.openxmlformats.org/drawingml/2006/table">
            <a:tbl>
              <a:tblPr/>
              <a:tblGrid>
                <a:gridCol w="277813"/>
                <a:gridCol w="1998662"/>
                <a:gridCol w="282575"/>
                <a:gridCol w="927100"/>
                <a:gridCol w="2857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419" name="Rectangle 699"/>
          <p:cNvSpPr>
            <a:spLocks noChangeArrowheads="1"/>
          </p:cNvSpPr>
          <p:nvPr/>
        </p:nvSpPr>
        <p:spPr bwMode="auto">
          <a:xfrm>
            <a:off x="3733800" y="1752600"/>
            <a:ext cx="1752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/>
              <a:t>Join</a:t>
            </a:r>
          </a:p>
        </p:txBody>
      </p:sp>
      <p:cxnSp>
        <p:nvCxnSpPr>
          <p:cNvPr id="31420" name="AutoShape 700"/>
          <p:cNvCxnSpPr>
            <a:cxnSpLocks noChangeShapeType="1"/>
            <a:stCxn id="0" idx="3"/>
            <a:endCxn id="0" idx="0"/>
          </p:cNvCxnSpPr>
          <p:nvPr/>
        </p:nvCxnSpPr>
        <p:spPr bwMode="auto">
          <a:xfrm flipV="1">
            <a:off x="4305300" y="3249613"/>
            <a:ext cx="57150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31652" name="Rectangle 932"/>
          <p:cNvSpPr>
            <a:spLocks noChangeArrowheads="1"/>
          </p:cNvSpPr>
          <p:nvPr/>
        </p:nvSpPr>
        <p:spPr bwMode="auto">
          <a:xfrm>
            <a:off x="1981200" y="5486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Table 1</a:t>
            </a:r>
          </a:p>
        </p:txBody>
      </p:sp>
      <p:sp>
        <p:nvSpPr>
          <p:cNvPr id="31653" name="Rectangle 933"/>
          <p:cNvSpPr>
            <a:spLocks noChangeArrowheads="1"/>
          </p:cNvSpPr>
          <p:nvPr/>
        </p:nvSpPr>
        <p:spPr bwMode="auto">
          <a:xfrm>
            <a:off x="5562600" y="44958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Table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1A428-023C-453E-9368-ADDC457AF34E}" type="slidenum">
              <a:rPr lang="en-US"/>
              <a:pPr/>
              <a:t>11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Algebra Module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ECF46-710F-4DB4-8488-E619BB6C903C}" type="slidenum">
              <a:rPr lang="en-US"/>
              <a:pPr/>
              <a:t>12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Results of an SQL SELECT Statement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696200" cy="2209800"/>
          </a:xfrm>
        </p:spPr>
        <p:txBody>
          <a:bodyPr/>
          <a:lstStyle/>
          <a:p>
            <a:r>
              <a:rPr lang="en-US" b="1">
                <a:solidFill>
                  <a:schemeClr val="tx2"/>
                </a:solidFill>
              </a:rPr>
              <a:t>Is a table!!!</a:t>
            </a:r>
          </a:p>
          <a:p>
            <a:r>
              <a:rPr lang="en-US"/>
              <a:t>Never puts stuff into existing tables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9000-3CDF-48A6-8838-4BD0D37F43B0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676400"/>
          </a:xfrm>
        </p:spPr>
        <p:txBody>
          <a:bodyPr/>
          <a:lstStyle/>
          <a:p>
            <a:r>
              <a:rPr lang="en-US"/>
              <a:t>Basic SELECT Statement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505200"/>
            <a:ext cx="7696200" cy="1981200"/>
          </a:xfrm>
        </p:spPr>
        <p:txBody>
          <a:bodyPr/>
          <a:lstStyle/>
          <a:p>
            <a:r>
              <a:rPr lang="en-US"/>
              <a:t>SELECT identifies </a:t>
            </a:r>
            <a:r>
              <a:rPr lang="en-US" i="1"/>
              <a:t>what</a:t>
            </a:r>
            <a:r>
              <a:rPr lang="en-US"/>
              <a:t> columns.</a:t>
            </a:r>
          </a:p>
          <a:p>
            <a:r>
              <a:rPr lang="en-US"/>
              <a:t>FROM identifies </a:t>
            </a:r>
            <a:r>
              <a:rPr lang="en-US" i="1"/>
              <a:t>which</a:t>
            </a:r>
            <a:r>
              <a:rPr lang="en-US"/>
              <a:t> table.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95400" y="1905000"/>
            <a:ext cx="6400800" cy="914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b="1"/>
              <a:t>SELECT</a:t>
            </a:r>
            <a:r>
              <a:rPr lang="en-US"/>
              <a:t> [</a:t>
            </a:r>
            <a:r>
              <a:rPr lang="en-US" b="1"/>
              <a:t>DISTINCT</a:t>
            </a:r>
            <a:r>
              <a:rPr lang="en-US"/>
              <a:t>] {*, </a:t>
            </a:r>
            <a:r>
              <a:rPr lang="en-US" i="1"/>
              <a:t>column </a:t>
            </a:r>
            <a:r>
              <a:rPr lang="en-US"/>
              <a:t>[</a:t>
            </a:r>
            <a:r>
              <a:rPr lang="en-US" i="1">
                <a:latin typeface="Times New Roman" charset="0"/>
              </a:rPr>
              <a:t>alias</a:t>
            </a:r>
            <a:r>
              <a:rPr lang="en-US"/>
              <a:t>], . . .}</a:t>
            </a:r>
          </a:p>
          <a:p>
            <a:pPr algn="l"/>
            <a:r>
              <a:rPr lang="en-US" b="1"/>
              <a:t>FROM</a:t>
            </a:r>
            <a:r>
              <a:rPr lang="en-US"/>
              <a:t> table;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1872D-EFEB-498B-A0DC-8A7F3A959C28}" type="slidenum">
              <a:rPr lang="en-US"/>
              <a:pPr/>
              <a:t>14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Oracle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Programming Applications folder on desktop</a:t>
            </a:r>
          </a:p>
          <a:p>
            <a:r>
              <a:rPr lang="en-US" dirty="0"/>
              <a:t>Oracle </a:t>
            </a:r>
            <a:r>
              <a:rPr lang="en-US" dirty="0" smtClean="0"/>
              <a:t>– OraDB11g-home1 </a:t>
            </a:r>
            <a:r>
              <a:rPr lang="en-US" dirty="0"/>
              <a:t>folder</a:t>
            </a:r>
          </a:p>
          <a:p>
            <a:r>
              <a:rPr lang="en-US" dirty="0"/>
              <a:t>Application Development folder</a:t>
            </a:r>
          </a:p>
          <a:p>
            <a:r>
              <a:rPr lang="en-US" dirty="0"/>
              <a:t>SQL Plus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FC493-D8C2-4B69-B277-B69F1D8275FF}" type="slidenum">
              <a:rPr lang="en-US"/>
              <a:pPr/>
              <a:t>15</a:t>
            </a:fld>
            <a:endParaRPr 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Log On</a:t>
            </a:r>
          </a:p>
        </p:txBody>
      </p:sp>
      <p:pic>
        <p:nvPicPr>
          <p:cNvPr id="4608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870075"/>
            <a:ext cx="4800600" cy="3173413"/>
          </a:xfrm>
          <a:noFill/>
          <a:ln/>
        </p:spPr>
      </p:pic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6934200" y="3124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tiger</a:t>
            </a: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 flipV="1">
            <a:off x="4495800" y="3352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A92DA-A116-44E3-A8F6-CF60C5617352}" type="slidenum">
              <a:rPr lang="en-US"/>
              <a:pPr/>
              <a:t>16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Uses for Spool Files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Can be viewed in NotePad or Word</a:t>
            </a:r>
          </a:p>
          <a:p>
            <a:r>
              <a:rPr lang="en-US"/>
              <a:t>Can be edited to create the same changes on another computer</a:t>
            </a:r>
          </a:p>
          <a:p>
            <a:pPr lvl="1"/>
            <a:r>
              <a:rPr lang="en-US"/>
              <a:t>Delete everything except SQL statements</a:t>
            </a:r>
          </a:p>
          <a:p>
            <a:pPr lvl="1"/>
            <a:r>
              <a:rPr lang="en-US"/>
              <a:t>At home, run the edited file.</a:t>
            </a:r>
          </a:p>
          <a:p>
            <a:pPr lvl="2"/>
            <a:r>
              <a:rPr lang="en-US"/>
              <a:t>Start </a:t>
            </a:r>
            <a:r>
              <a:rPr lang="en-US" i="1"/>
              <a:t>fullpathfilename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E4913-3B69-4746-A80A-54B7B3C62FF8}" type="slidenum">
              <a:rPr lang="en-US"/>
              <a:pPr/>
              <a:t>17</a:t>
            </a:fld>
            <a:endParaRPr lang="en-US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685800"/>
            <a:ext cx="7496175" cy="545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5029200" y="3048000"/>
            <a:ext cx="3048000" cy="1828800"/>
          </a:xfrm>
          <a:prstGeom prst="wedgeEllipseCallout">
            <a:avLst>
              <a:gd name="adj1" fmla="val -114481"/>
              <a:gd name="adj2" fmla="val -8307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/>
              <a:t>Using the spool file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Look at the file name (no spaces in the path)</a:t>
            </a:r>
          </a:p>
        </p:txBody>
      </p:sp>
      <p:sp>
        <p:nvSpPr>
          <p:cNvPr id="52232" name="Freeform 8"/>
          <p:cNvSpPr>
            <a:spLocks/>
          </p:cNvSpPr>
          <p:nvPr/>
        </p:nvSpPr>
        <p:spPr bwMode="auto">
          <a:xfrm>
            <a:off x="868363" y="2162175"/>
            <a:ext cx="5365750" cy="3554413"/>
          </a:xfrm>
          <a:custGeom>
            <a:avLst/>
            <a:gdLst/>
            <a:ahLst/>
            <a:cxnLst>
              <a:cxn ang="0">
                <a:pos x="68" y="1217"/>
              </a:cxn>
              <a:cxn ang="0">
                <a:pos x="68" y="379"/>
              </a:cxn>
              <a:cxn ang="0">
                <a:pos x="121" y="248"/>
              </a:cxn>
              <a:cxn ang="0">
                <a:pos x="147" y="209"/>
              </a:cxn>
              <a:cxn ang="0">
                <a:pos x="173" y="117"/>
              </a:cxn>
              <a:cxn ang="0">
                <a:pos x="265" y="91"/>
              </a:cxn>
              <a:cxn ang="0">
                <a:pos x="461" y="13"/>
              </a:cxn>
              <a:cxn ang="0">
                <a:pos x="893" y="52"/>
              </a:cxn>
              <a:cxn ang="0">
                <a:pos x="1508" y="13"/>
              </a:cxn>
              <a:cxn ang="0">
                <a:pos x="1953" y="65"/>
              </a:cxn>
              <a:cxn ang="0">
                <a:pos x="2294" y="52"/>
              </a:cxn>
              <a:cxn ang="0">
                <a:pos x="3040" y="26"/>
              </a:cxn>
              <a:cxn ang="0">
                <a:pos x="3249" y="39"/>
              </a:cxn>
              <a:cxn ang="0">
                <a:pos x="3354" y="78"/>
              </a:cxn>
              <a:cxn ang="0">
                <a:pos x="3380" y="117"/>
              </a:cxn>
              <a:cxn ang="0">
                <a:pos x="3184" y="274"/>
              </a:cxn>
              <a:cxn ang="0">
                <a:pos x="3105" y="314"/>
              </a:cxn>
              <a:cxn ang="0">
                <a:pos x="3066" y="353"/>
              </a:cxn>
              <a:cxn ang="0">
                <a:pos x="2909" y="392"/>
              </a:cxn>
              <a:cxn ang="0">
                <a:pos x="2647" y="458"/>
              </a:cxn>
              <a:cxn ang="0">
                <a:pos x="2320" y="523"/>
              </a:cxn>
              <a:cxn ang="0">
                <a:pos x="1993" y="589"/>
              </a:cxn>
              <a:cxn ang="0">
                <a:pos x="1626" y="654"/>
              </a:cxn>
              <a:cxn ang="0">
                <a:pos x="1548" y="706"/>
              </a:cxn>
              <a:cxn ang="0">
                <a:pos x="1469" y="772"/>
              </a:cxn>
              <a:cxn ang="0">
                <a:pos x="1443" y="850"/>
              </a:cxn>
              <a:cxn ang="0">
                <a:pos x="1286" y="1007"/>
              </a:cxn>
              <a:cxn ang="0">
                <a:pos x="1220" y="1492"/>
              </a:cxn>
              <a:cxn ang="0">
                <a:pos x="1168" y="1806"/>
              </a:cxn>
              <a:cxn ang="0">
                <a:pos x="1155" y="2081"/>
              </a:cxn>
              <a:cxn ang="0">
                <a:pos x="1102" y="2186"/>
              </a:cxn>
              <a:cxn ang="0">
                <a:pos x="880" y="2173"/>
              </a:cxn>
              <a:cxn ang="0">
                <a:pos x="814" y="2159"/>
              </a:cxn>
              <a:cxn ang="0">
                <a:pos x="657" y="2186"/>
              </a:cxn>
              <a:cxn ang="0">
                <a:pos x="435" y="2238"/>
              </a:cxn>
              <a:cxn ang="0">
                <a:pos x="369" y="2225"/>
              </a:cxn>
              <a:cxn ang="0">
                <a:pos x="356" y="2173"/>
              </a:cxn>
              <a:cxn ang="0">
                <a:pos x="317" y="2159"/>
              </a:cxn>
              <a:cxn ang="0">
                <a:pos x="173" y="2186"/>
              </a:cxn>
              <a:cxn ang="0">
                <a:pos x="147" y="2107"/>
              </a:cxn>
              <a:cxn ang="0">
                <a:pos x="94" y="2042"/>
              </a:cxn>
              <a:cxn ang="0">
                <a:pos x="81" y="1937"/>
              </a:cxn>
              <a:cxn ang="0">
                <a:pos x="68" y="1898"/>
              </a:cxn>
              <a:cxn ang="0">
                <a:pos x="108" y="1675"/>
              </a:cxn>
              <a:cxn ang="0">
                <a:pos x="186" y="1400"/>
              </a:cxn>
              <a:cxn ang="0">
                <a:pos x="94" y="1309"/>
              </a:cxn>
              <a:cxn ang="0">
                <a:pos x="29" y="1230"/>
              </a:cxn>
              <a:cxn ang="0">
                <a:pos x="68" y="1217"/>
              </a:cxn>
            </a:cxnLst>
            <a:rect l="0" t="0" r="r" b="b"/>
            <a:pathLst>
              <a:path w="3380" h="2239">
                <a:moveTo>
                  <a:pt x="68" y="1217"/>
                </a:moveTo>
                <a:cubicBezTo>
                  <a:pt x="0" y="1014"/>
                  <a:pt x="52" y="602"/>
                  <a:pt x="68" y="379"/>
                </a:cubicBezTo>
                <a:cubicBezTo>
                  <a:pt x="78" y="249"/>
                  <a:pt x="45" y="273"/>
                  <a:pt x="121" y="248"/>
                </a:cubicBezTo>
                <a:cubicBezTo>
                  <a:pt x="130" y="235"/>
                  <a:pt x="141" y="224"/>
                  <a:pt x="147" y="209"/>
                </a:cubicBezTo>
                <a:cubicBezTo>
                  <a:pt x="159" y="179"/>
                  <a:pt x="156" y="144"/>
                  <a:pt x="173" y="117"/>
                </a:cubicBezTo>
                <a:cubicBezTo>
                  <a:pt x="176" y="111"/>
                  <a:pt x="251" y="94"/>
                  <a:pt x="265" y="91"/>
                </a:cubicBezTo>
                <a:cubicBezTo>
                  <a:pt x="329" y="48"/>
                  <a:pt x="385" y="28"/>
                  <a:pt x="461" y="13"/>
                </a:cubicBezTo>
                <a:cubicBezTo>
                  <a:pt x="605" y="22"/>
                  <a:pt x="751" y="24"/>
                  <a:pt x="893" y="52"/>
                </a:cubicBezTo>
                <a:cubicBezTo>
                  <a:pt x="1115" y="44"/>
                  <a:pt x="1294" y="28"/>
                  <a:pt x="1508" y="13"/>
                </a:cubicBezTo>
                <a:cubicBezTo>
                  <a:pt x="1671" y="22"/>
                  <a:pt x="1798" y="39"/>
                  <a:pt x="1953" y="65"/>
                </a:cubicBezTo>
                <a:cubicBezTo>
                  <a:pt x="2071" y="50"/>
                  <a:pt x="2176" y="37"/>
                  <a:pt x="2294" y="52"/>
                </a:cubicBezTo>
                <a:cubicBezTo>
                  <a:pt x="2430" y="97"/>
                  <a:pt x="2863" y="34"/>
                  <a:pt x="3040" y="26"/>
                </a:cubicBezTo>
                <a:cubicBezTo>
                  <a:pt x="3114" y="11"/>
                  <a:pt x="3176" y="15"/>
                  <a:pt x="3249" y="39"/>
                </a:cubicBezTo>
                <a:cubicBezTo>
                  <a:pt x="3326" y="113"/>
                  <a:pt x="3199" y="0"/>
                  <a:pt x="3354" y="78"/>
                </a:cubicBezTo>
                <a:cubicBezTo>
                  <a:pt x="3368" y="85"/>
                  <a:pt x="3371" y="104"/>
                  <a:pt x="3380" y="117"/>
                </a:cubicBezTo>
                <a:cubicBezTo>
                  <a:pt x="3343" y="230"/>
                  <a:pt x="3285" y="240"/>
                  <a:pt x="3184" y="274"/>
                </a:cubicBezTo>
                <a:cubicBezTo>
                  <a:pt x="3115" y="346"/>
                  <a:pt x="3214" y="252"/>
                  <a:pt x="3105" y="314"/>
                </a:cubicBezTo>
                <a:cubicBezTo>
                  <a:pt x="3089" y="323"/>
                  <a:pt x="3081" y="342"/>
                  <a:pt x="3066" y="353"/>
                </a:cubicBezTo>
                <a:cubicBezTo>
                  <a:pt x="3013" y="391"/>
                  <a:pt x="2978" y="383"/>
                  <a:pt x="2909" y="392"/>
                </a:cubicBezTo>
                <a:cubicBezTo>
                  <a:pt x="2827" y="447"/>
                  <a:pt x="2745" y="448"/>
                  <a:pt x="2647" y="458"/>
                </a:cubicBezTo>
                <a:cubicBezTo>
                  <a:pt x="2532" y="496"/>
                  <a:pt x="2444" y="513"/>
                  <a:pt x="2320" y="523"/>
                </a:cubicBezTo>
                <a:cubicBezTo>
                  <a:pt x="2149" y="608"/>
                  <a:pt x="2254" y="573"/>
                  <a:pt x="1993" y="589"/>
                </a:cubicBezTo>
                <a:cubicBezTo>
                  <a:pt x="1871" y="637"/>
                  <a:pt x="1735" y="582"/>
                  <a:pt x="1626" y="654"/>
                </a:cubicBezTo>
                <a:cubicBezTo>
                  <a:pt x="1569" y="739"/>
                  <a:pt x="1639" y="654"/>
                  <a:pt x="1548" y="706"/>
                </a:cubicBezTo>
                <a:cubicBezTo>
                  <a:pt x="1518" y="723"/>
                  <a:pt x="1498" y="753"/>
                  <a:pt x="1469" y="772"/>
                </a:cubicBezTo>
                <a:cubicBezTo>
                  <a:pt x="1460" y="798"/>
                  <a:pt x="1459" y="828"/>
                  <a:pt x="1443" y="850"/>
                </a:cubicBezTo>
                <a:cubicBezTo>
                  <a:pt x="1396" y="912"/>
                  <a:pt x="1330" y="942"/>
                  <a:pt x="1286" y="1007"/>
                </a:cubicBezTo>
                <a:cubicBezTo>
                  <a:pt x="1278" y="1192"/>
                  <a:pt x="1276" y="1325"/>
                  <a:pt x="1220" y="1492"/>
                </a:cubicBezTo>
                <a:cubicBezTo>
                  <a:pt x="1205" y="1599"/>
                  <a:pt x="1194" y="1702"/>
                  <a:pt x="1168" y="1806"/>
                </a:cubicBezTo>
                <a:cubicBezTo>
                  <a:pt x="1186" y="1898"/>
                  <a:pt x="1166" y="1987"/>
                  <a:pt x="1155" y="2081"/>
                </a:cubicBezTo>
                <a:cubicBezTo>
                  <a:pt x="1143" y="2186"/>
                  <a:pt x="1170" y="2164"/>
                  <a:pt x="1102" y="2186"/>
                </a:cubicBezTo>
                <a:cubicBezTo>
                  <a:pt x="1028" y="2182"/>
                  <a:pt x="954" y="2180"/>
                  <a:pt x="880" y="2173"/>
                </a:cubicBezTo>
                <a:cubicBezTo>
                  <a:pt x="858" y="2171"/>
                  <a:pt x="836" y="2159"/>
                  <a:pt x="814" y="2159"/>
                </a:cubicBezTo>
                <a:cubicBezTo>
                  <a:pt x="761" y="2159"/>
                  <a:pt x="710" y="2179"/>
                  <a:pt x="657" y="2186"/>
                </a:cubicBezTo>
                <a:cubicBezTo>
                  <a:pt x="584" y="2210"/>
                  <a:pt x="508" y="2214"/>
                  <a:pt x="435" y="2238"/>
                </a:cubicBezTo>
                <a:cubicBezTo>
                  <a:pt x="413" y="2234"/>
                  <a:pt x="386" y="2239"/>
                  <a:pt x="369" y="2225"/>
                </a:cubicBezTo>
                <a:cubicBezTo>
                  <a:pt x="355" y="2214"/>
                  <a:pt x="367" y="2187"/>
                  <a:pt x="356" y="2173"/>
                </a:cubicBezTo>
                <a:cubicBezTo>
                  <a:pt x="347" y="2162"/>
                  <a:pt x="330" y="2164"/>
                  <a:pt x="317" y="2159"/>
                </a:cubicBezTo>
                <a:cubicBezTo>
                  <a:pt x="279" y="2173"/>
                  <a:pt x="205" y="2202"/>
                  <a:pt x="173" y="2186"/>
                </a:cubicBezTo>
                <a:cubicBezTo>
                  <a:pt x="148" y="2174"/>
                  <a:pt x="165" y="2128"/>
                  <a:pt x="147" y="2107"/>
                </a:cubicBezTo>
                <a:cubicBezTo>
                  <a:pt x="129" y="2085"/>
                  <a:pt x="112" y="2064"/>
                  <a:pt x="94" y="2042"/>
                </a:cubicBezTo>
                <a:cubicBezTo>
                  <a:pt x="90" y="2007"/>
                  <a:pt x="87" y="1972"/>
                  <a:pt x="81" y="1937"/>
                </a:cubicBezTo>
                <a:cubicBezTo>
                  <a:pt x="79" y="1924"/>
                  <a:pt x="68" y="1912"/>
                  <a:pt x="68" y="1898"/>
                </a:cubicBezTo>
                <a:cubicBezTo>
                  <a:pt x="68" y="1855"/>
                  <a:pt x="102" y="1702"/>
                  <a:pt x="108" y="1675"/>
                </a:cubicBezTo>
                <a:cubicBezTo>
                  <a:pt x="128" y="1580"/>
                  <a:pt x="131" y="1482"/>
                  <a:pt x="186" y="1400"/>
                </a:cubicBezTo>
                <a:cubicBezTo>
                  <a:pt x="161" y="1325"/>
                  <a:pt x="189" y="1383"/>
                  <a:pt x="94" y="1309"/>
                </a:cubicBezTo>
                <a:cubicBezTo>
                  <a:pt x="61" y="1283"/>
                  <a:pt x="51" y="1263"/>
                  <a:pt x="29" y="1230"/>
                </a:cubicBezTo>
                <a:cubicBezTo>
                  <a:pt x="46" y="1179"/>
                  <a:pt x="32" y="1181"/>
                  <a:pt x="68" y="1217"/>
                </a:cubicBezTo>
                <a:close/>
              </a:path>
            </a:pathLst>
          </a:custGeom>
          <a:noFill/>
          <a:ln w="5715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C6EED-2B6A-48D1-9EB1-D7004945F823}" type="slidenum">
              <a:rPr lang="en-US"/>
              <a:pPr/>
              <a:t>18</a:t>
            </a:fld>
            <a:endParaRPr lang="en-US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Heading Defaults</a:t>
            </a:r>
            <a:br>
              <a:rPr lang="en-US"/>
            </a:br>
            <a:r>
              <a:rPr lang="en-US"/>
              <a:t>of Three Data Types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Date and character data</a:t>
            </a:r>
          </a:p>
          <a:p>
            <a:pPr lvl="1">
              <a:lnSpc>
                <a:spcPct val="90000"/>
              </a:lnSpc>
            </a:pPr>
            <a:r>
              <a:rPr lang="en-US"/>
              <a:t>Left justified</a:t>
            </a:r>
          </a:p>
          <a:p>
            <a:pPr lvl="1">
              <a:lnSpc>
                <a:spcPct val="90000"/>
              </a:lnSpc>
            </a:pPr>
            <a:r>
              <a:rPr lang="en-US"/>
              <a:t>Upper case</a:t>
            </a:r>
          </a:p>
          <a:p>
            <a:pPr lvl="1">
              <a:lnSpc>
                <a:spcPct val="90000"/>
              </a:lnSpc>
            </a:pPr>
            <a:r>
              <a:rPr lang="en-US"/>
              <a:t>Date </a:t>
            </a:r>
            <a:r>
              <a:rPr lang="en-US">
                <a:sym typeface="Wingdings" pitchFamily="2" charset="2"/>
              </a:rPr>
              <a:t></a:t>
            </a:r>
            <a:r>
              <a:rPr lang="en-US"/>
              <a:t> DD-MON-YY</a:t>
            </a:r>
          </a:p>
          <a:p>
            <a:pPr>
              <a:lnSpc>
                <a:spcPct val="90000"/>
              </a:lnSpc>
            </a:pPr>
            <a:r>
              <a:rPr lang="en-US"/>
              <a:t>Numeric data</a:t>
            </a:r>
          </a:p>
          <a:p>
            <a:pPr lvl="1">
              <a:lnSpc>
                <a:spcPct val="90000"/>
              </a:lnSpc>
            </a:pPr>
            <a:r>
              <a:rPr lang="en-US"/>
              <a:t>Right justified</a:t>
            </a:r>
          </a:p>
          <a:p>
            <a:pPr lvl="1">
              <a:lnSpc>
                <a:spcPct val="90000"/>
              </a:lnSpc>
            </a:pPr>
            <a:r>
              <a:rPr lang="en-US"/>
              <a:t>Upper case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CB505-94DB-4CDA-A410-572937303B7F}" type="slidenum">
              <a:rPr lang="en-US"/>
              <a:pPr/>
              <a:t>19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Expressions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696200" cy="3200400"/>
          </a:xfrm>
        </p:spPr>
        <p:txBody>
          <a:bodyPr/>
          <a:lstStyle/>
          <a:p>
            <a:r>
              <a:rPr lang="en-US"/>
              <a:t>Create new values </a:t>
            </a:r>
          </a:p>
          <a:p>
            <a:r>
              <a:rPr lang="en-US"/>
              <a:t>From base table data</a:t>
            </a:r>
          </a:p>
          <a:p>
            <a:r>
              <a:rPr lang="en-US"/>
              <a:t>Do not change base table data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A6B31-7C03-40FC-92DF-3F5967AD5508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Database Concept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Model proposed</a:t>
            </a:r>
          </a:p>
          <a:p>
            <a:pPr lvl="1"/>
            <a:r>
              <a:rPr lang="en-US"/>
              <a:t>E. F. Codd</a:t>
            </a:r>
          </a:p>
          <a:p>
            <a:pPr lvl="1"/>
            <a:r>
              <a:rPr lang="en-US"/>
              <a:t>1970</a:t>
            </a:r>
          </a:p>
          <a:p>
            <a:r>
              <a:rPr lang="en-US"/>
              <a:t>Basis for Relational Database Management Systems (RDMS)</a:t>
            </a:r>
          </a:p>
          <a:p>
            <a:r>
              <a:rPr lang="en-US"/>
              <a:t>Basis for Oracle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EEDC9-135B-4C37-A29C-9634A74092FB}" type="slidenum">
              <a:rPr lang="en-US"/>
              <a:pPr/>
              <a:t>20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 Like Algebra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429000"/>
          </a:xfrm>
        </p:spPr>
        <p:txBody>
          <a:bodyPr/>
          <a:lstStyle/>
          <a:p>
            <a:r>
              <a:rPr lang="en-US"/>
              <a:t>Evaluate * and /  before + and -</a:t>
            </a:r>
          </a:p>
          <a:p>
            <a:r>
              <a:rPr lang="en-US"/>
              <a:t>Evaluate from left to right</a:t>
            </a:r>
          </a:p>
          <a:p>
            <a:r>
              <a:rPr lang="en-US"/>
              <a:t>Parenthesis override </a:t>
            </a:r>
          </a:p>
          <a:p>
            <a:r>
              <a:rPr lang="en-US"/>
              <a:t>No exponentiation operator exists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BAF0-B4A1-4EC4-8030-25B6BCEE5BB2}" type="slidenum">
              <a:rPr lang="en-US"/>
              <a:pPr/>
              <a:t>21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 Values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Unavailable, unassigned, inapplicable</a:t>
            </a:r>
          </a:p>
          <a:p>
            <a:r>
              <a:rPr lang="en-US" b="1" i="1"/>
              <a:t>NOT</a:t>
            </a:r>
            <a:r>
              <a:rPr lang="en-US"/>
              <a:t> the same as zero or blank</a:t>
            </a:r>
          </a:p>
          <a:p>
            <a:r>
              <a:rPr lang="en-US"/>
              <a:t>Defined within the context of specific database</a:t>
            </a:r>
          </a:p>
          <a:p>
            <a:r>
              <a:rPr lang="en-US"/>
              <a:t>Nvl(</a:t>
            </a:r>
            <a:r>
              <a:rPr lang="en-US" i="1"/>
              <a:t>column</a:t>
            </a:r>
            <a:r>
              <a:rPr lang="en-US"/>
              <a:t>, </a:t>
            </a:r>
            <a:r>
              <a:rPr lang="en-US" i="1"/>
              <a:t>value</a:t>
            </a:r>
            <a:r>
              <a:rPr lang="en-US"/>
              <a:t>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ADD11-8EC6-4FB2-A9FB-FDA6FA30C4B1}" type="slidenum">
              <a:rPr lang="en-US"/>
              <a:pPr/>
              <a:t>22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Column Aliases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Two formats</a:t>
            </a:r>
          </a:p>
          <a:p>
            <a:pPr lvl="1">
              <a:lnSpc>
                <a:spcPct val="90000"/>
              </a:lnSpc>
            </a:pPr>
            <a:r>
              <a:rPr lang="en-US"/>
              <a:t>SELECT </a:t>
            </a:r>
            <a:r>
              <a:rPr lang="en-US" i="1"/>
              <a:t>column</a:t>
            </a:r>
            <a:r>
              <a:rPr lang="en-US" b="1" i="1"/>
              <a:t> </a:t>
            </a:r>
            <a:r>
              <a:rPr lang="en-US"/>
              <a:t>AS </a:t>
            </a:r>
            <a:r>
              <a:rPr lang="en-US" i="1"/>
              <a:t>alias</a:t>
            </a:r>
          </a:p>
          <a:p>
            <a:pPr lvl="1">
              <a:lnSpc>
                <a:spcPct val="90000"/>
              </a:lnSpc>
            </a:pPr>
            <a:r>
              <a:rPr lang="en-US"/>
              <a:t>SELECT </a:t>
            </a:r>
            <a:r>
              <a:rPr lang="en-US" i="1"/>
              <a:t>column alias</a:t>
            </a:r>
          </a:p>
          <a:p>
            <a:pPr>
              <a:lnSpc>
                <a:spcPct val="90000"/>
              </a:lnSpc>
            </a:pPr>
            <a:r>
              <a:rPr lang="en-US"/>
              <a:t>Be consistent in style</a:t>
            </a:r>
          </a:p>
          <a:p>
            <a:pPr>
              <a:lnSpc>
                <a:spcPct val="90000"/>
              </a:lnSpc>
            </a:pPr>
            <a:r>
              <a:rPr lang="en-US"/>
              <a:t>Double quotes around the alias allow</a:t>
            </a:r>
          </a:p>
          <a:p>
            <a:pPr lvl="1">
              <a:lnSpc>
                <a:spcPct val="90000"/>
              </a:lnSpc>
            </a:pPr>
            <a:r>
              <a:rPr lang="en-US"/>
              <a:t>Mixed case</a:t>
            </a:r>
          </a:p>
          <a:p>
            <a:pPr lvl="1">
              <a:lnSpc>
                <a:spcPct val="90000"/>
              </a:lnSpc>
            </a:pPr>
            <a:r>
              <a:rPr lang="en-US"/>
              <a:t>Spaces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C2257-4B22-4617-8166-786442CB093C}" type="slidenum">
              <a:rPr lang="en-US"/>
              <a:pPr/>
              <a:t>23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DESCRIBE </a:t>
            </a:r>
            <a:r>
              <a:rPr lang="en-US" i="1"/>
              <a:t>tablename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Describes structure of existing table</a:t>
            </a:r>
          </a:p>
          <a:p>
            <a:r>
              <a:rPr lang="en-US"/>
              <a:t>A SQL Plus command </a:t>
            </a: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9E70E-146C-4749-9073-37092F621C53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100354" name="Group 2"/>
          <p:cNvGraphicFramePr>
            <a:graphicFrameLocks noGrp="1"/>
          </p:cNvGraphicFramePr>
          <p:nvPr>
            <p:ph idx="1"/>
          </p:nvPr>
        </p:nvGraphicFramePr>
        <p:xfrm>
          <a:off x="533400" y="381000"/>
          <a:ext cx="7696200" cy="6058854"/>
        </p:xfrm>
        <a:graphic>
          <a:graphicData uri="http://schemas.openxmlformats.org/drawingml/2006/table">
            <a:tbl>
              <a:tblPr/>
              <a:tblGrid>
                <a:gridCol w="3848100"/>
                <a:gridCol w="3848100"/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Datatype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NUMBER(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p.s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 value having a maximum number of digits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p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. the number of digits to the right of the decimal point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VARCHAR2(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Variable-length character value of maximum size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Date and time value between Jan. 1, 4712 B.C. and Dec. 31, 9999 A.D.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CHAR(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Fixed-length character value of size 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DD1FD-DEC7-4AA2-B70B-67A81BBB8F28}" type="slidenum">
              <a:rPr lang="en-US"/>
              <a:pPr/>
              <a:t>25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SQL*Plus File Commands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SAVE </a:t>
            </a:r>
            <a:r>
              <a:rPr lang="en-US" sz="2800" i="1"/>
              <a:t>filename</a:t>
            </a:r>
            <a:endParaRPr lang="en-US" sz="2800"/>
          </a:p>
          <a:p>
            <a:r>
              <a:rPr lang="en-US" sz="2800"/>
              <a:t>GET </a:t>
            </a:r>
            <a:r>
              <a:rPr lang="en-US" sz="2800" i="1"/>
              <a:t>filename</a:t>
            </a:r>
            <a:endParaRPr lang="en-US" sz="2800"/>
          </a:p>
          <a:p>
            <a:r>
              <a:rPr lang="en-US" sz="2800"/>
              <a:t>START</a:t>
            </a:r>
            <a:r>
              <a:rPr lang="en-US" sz="2800" i="1"/>
              <a:t> filename</a:t>
            </a:r>
            <a:endParaRPr lang="en-US" sz="2800"/>
          </a:p>
          <a:p>
            <a:r>
              <a:rPr lang="en-US" sz="2800"/>
              <a:t>@ </a:t>
            </a:r>
            <a:r>
              <a:rPr lang="en-US" sz="2800" i="1"/>
              <a:t>filename</a:t>
            </a:r>
            <a:endParaRPr lang="en-US" sz="2800"/>
          </a:p>
          <a:p>
            <a:r>
              <a:rPr lang="en-US" sz="2800"/>
              <a:t>EDIT </a:t>
            </a:r>
            <a:r>
              <a:rPr lang="en-US" sz="2800" i="1"/>
              <a:t>filename</a:t>
            </a:r>
            <a:endParaRPr lang="en-US" sz="2800"/>
          </a:p>
          <a:p>
            <a:r>
              <a:rPr lang="en-US" sz="2800"/>
              <a:t>SPOOL </a:t>
            </a:r>
            <a:r>
              <a:rPr lang="en-US" sz="2800" i="1"/>
              <a:t>filename</a:t>
            </a:r>
          </a:p>
          <a:p>
            <a:r>
              <a:rPr lang="en-US" sz="2800"/>
              <a:t>EXIT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A9F8C-3394-471E-A154-D5549E432D31}" type="slidenum">
              <a:rPr lang="en-US"/>
              <a:pPr/>
              <a:t>26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Statements vs </a:t>
            </a:r>
            <a:br>
              <a:rPr lang="en-US"/>
            </a:br>
            <a:r>
              <a:rPr lang="en-US"/>
              <a:t>SQL*Plus Commands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37719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/>
              <a:t>SQL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A language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ANSI standard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Keyword NOT abbreviated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Statements manipulate data &amp; table definitions in  			DB</a:t>
            </a:r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10100" y="1828800"/>
            <a:ext cx="37719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/>
              <a:t>SQL*Plus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An environment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Oracle proprietary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Keywords can be abbreviated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/>
              <a:t>Commands do NOT manipulate table structure or values in DB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FAC3-7209-4BA4-878B-8E0C17DEB6D0}" type="slidenum">
              <a:rPr lang="en-US"/>
              <a:pPr/>
              <a:t>27</a:t>
            </a:fld>
            <a:endParaRPr lang="en-US"/>
          </a:p>
        </p:txBody>
      </p:sp>
      <p:sp>
        <p:nvSpPr>
          <p:cNvPr id="110594" name="AutoShape 2" descr="Newsprint"/>
          <p:cNvSpPr>
            <a:spLocks noChangeArrowheads="1"/>
          </p:cNvSpPr>
          <p:nvPr/>
        </p:nvSpPr>
        <p:spPr bwMode="auto">
          <a:xfrm>
            <a:off x="5334000" y="2057400"/>
            <a:ext cx="1905000" cy="1295400"/>
          </a:xfrm>
          <a:prstGeom prst="can">
            <a:avLst>
              <a:gd name="adj" fmla="val 25000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  <a:p>
            <a:r>
              <a:rPr lang="en-US" b="1"/>
              <a:t>Server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6553200" y="28194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5562600" y="28194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6553200" y="23622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5486400" y="23622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3429000" y="914400"/>
            <a:ext cx="1600200" cy="609600"/>
          </a:xfrm>
          <a:prstGeom prst="flowChart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>
                <a:latin typeface="Arial" charset="0"/>
              </a:rPr>
              <a:t>Buffer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990600" y="2514600"/>
            <a:ext cx="151765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SQL*Plus</a:t>
            </a:r>
          </a:p>
        </p:txBody>
      </p:sp>
      <p:cxnSp>
        <p:nvCxnSpPr>
          <p:cNvPr id="110601" name="AutoShape 9"/>
          <p:cNvCxnSpPr>
            <a:cxnSpLocks noChangeShapeType="1"/>
            <a:stCxn id="110599" idx="3"/>
            <a:endCxn id="110594" idx="1"/>
          </p:cNvCxnSpPr>
          <p:nvPr/>
        </p:nvCxnSpPr>
        <p:spPr bwMode="auto">
          <a:xfrm>
            <a:off x="5029200" y="1219200"/>
            <a:ext cx="1257300" cy="838200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10602" name="AutoShape 10"/>
          <p:cNvCxnSpPr>
            <a:cxnSpLocks noChangeShapeType="1"/>
            <a:stCxn id="110600" idx="0"/>
            <a:endCxn id="110599" idx="1"/>
          </p:cNvCxnSpPr>
          <p:nvPr/>
        </p:nvCxnSpPr>
        <p:spPr bwMode="auto">
          <a:xfrm rot="16200000">
            <a:off x="1941513" y="1027112"/>
            <a:ext cx="1295400" cy="16795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10603" name="AutoShape 11"/>
          <p:cNvCxnSpPr>
            <a:cxnSpLocks noChangeShapeType="1"/>
          </p:cNvCxnSpPr>
          <p:nvPr/>
        </p:nvCxnSpPr>
        <p:spPr bwMode="auto">
          <a:xfrm rot="5400000">
            <a:off x="4962525" y="3190875"/>
            <a:ext cx="1143000" cy="14668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10604" name="AutoShape 12"/>
          <p:cNvCxnSpPr>
            <a:cxnSpLocks noChangeShapeType="1"/>
            <a:stCxn id="110600" idx="2"/>
            <a:endCxn id="110605" idx="1"/>
          </p:cNvCxnSpPr>
          <p:nvPr/>
        </p:nvCxnSpPr>
        <p:spPr bwMode="auto">
          <a:xfrm rot="16200000" flipH="1">
            <a:off x="2020888" y="2649537"/>
            <a:ext cx="1574800" cy="211772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0605" name="AutoShape 13"/>
          <p:cNvSpPr>
            <a:spLocks noChangeArrowheads="1"/>
          </p:cNvSpPr>
          <p:nvPr/>
        </p:nvSpPr>
        <p:spPr bwMode="auto">
          <a:xfrm>
            <a:off x="3886200" y="3886200"/>
            <a:ext cx="914400" cy="1219200"/>
          </a:xfrm>
          <a:prstGeom prst="flowChartProcess">
            <a:avLst/>
          </a:prstGeom>
          <a:solidFill>
            <a:srgbClr val="FFFFFF"/>
          </a:solidFill>
          <a:ln w="38100" cmpd="dbl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-----</a:t>
            </a:r>
          </a:p>
          <a:p>
            <a:r>
              <a:rPr lang="en-US"/>
              <a:t>------</a:t>
            </a:r>
          </a:p>
          <a:p>
            <a:r>
              <a:rPr lang="en-US"/>
              <a:t>------</a:t>
            </a:r>
          </a:p>
          <a:p>
            <a:r>
              <a:rPr lang="en-US"/>
              <a:t>------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685800" y="762000"/>
            <a:ext cx="2438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SQL Statements</a:t>
            </a:r>
          </a:p>
        </p:txBody>
      </p: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5105400" y="685800"/>
            <a:ext cx="2438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SQL Statements</a:t>
            </a:r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1752600" y="4800600"/>
            <a:ext cx="1524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SQL*Plus Commands</a:t>
            </a:r>
          </a:p>
        </p:txBody>
      </p:sp>
      <p:sp>
        <p:nvSpPr>
          <p:cNvPr id="110609" name="Text Box 17"/>
          <p:cNvSpPr txBox="1">
            <a:spLocks noChangeArrowheads="1"/>
          </p:cNvSpPr>
          <p:nvPr/>
        </p:nvSpPr>
        <p:spPr bwMode="auto">
          <a:xfrm>
            <a:off x="4953000" y="3962400"/>
            <a:ext cx="1981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Query Results</a:t>
            </a:r>
          </a:p>
        </p:txBody>
      </p:sp>
      <p:sp>
        <p:nvSpPr>
          <p:cNvPr id="110610" name="Text Box 18"/>
          <p:cNvSpPr txBox="1">
            <a:spLocks noChangeArrowheads="1"/>
          </p:cNvSpPr>
          <p:nvPr/>
        </p:nvSpPr>
        <p:spPr bwMode="auto">
          <a:xfrm>
            <a:off x="3733800" y="5181600"/>
            <a:ext cx="2514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Formatted Report</a:t>
            </a:r>
          </a:p>
        </p:txBody>
      </p:sp>
      <p:sp>
        <p:nvSpPr>
          <p:cNvPr id="110611" name="monitor"/>
          <p:cNvSpPr>
            <a:spLocks noEditPoints="1" noChangeArrowheads="1"/>
          </p:cNvSpPr>
          <p:nvPr/>
        </p:nvSpPr>
        <p:spPr bwMode="auto">
          <a:xfrm>
            <a:off x="6934200" y="4267200"/>
            <a:ext cx="1285875" cy="1514475"/>
          </a:xfrm>
          <a:custGeom>
            <a:avLst/>
            <a:gdLst>
              <a:gd name="T0" fmla="*/ 6837 w 21600"/>
              <a:gd name="T1" fmla="*/ 21600 h 21600"/>
              <a:gd name="T2" fmla="*/ 3108 w 21600"/>
              <a:gd name="T3" fmla="*/ 19849 h 21600"/>
              <a:gd name="T4" fmla="*/ 0 w 21600"/>
              <a:gd name="T5" fmla="*/ 15178 h 21600"/>
              <a:gd name="T6" fmla="*/ 0 w 21600"/>
              <a:gd name="T7" fmla="*/ 10508 h 21600"/>
              <a:gd name="T8" fmla="*/ 0 w 21600"/>
              <a:gd name="T9" fmla="*/ 3941 h 21600"/>
              <a:gd name="T10" fmla="*/ 8081 w 21600"/>
              <a:gd name="T11" fmla="*/ 1168 h 21600"/>
              <a:gd name="T12" fmla="*/ 17871 w 21600"/>
              <a:gd name="T13" fmla="*/ 0 h 21600"/>
              <a:gd name="T14" fmla="*/ 21600 w 21600"/>
              <a:gd name="T15" fmla="*/ 1751 h 21600"/>
              <a:gd name="T16" fmla="*/ 21600 w 21600"/>
              <a:gd name="T17" fmla="*/ 10508 h 21600"/>
              <a:gd name="T18" fmla="*/ 21600 w 21600"/>
              <a:gd name="T19" fmla="*/ 16346 h 21600"/>
              <a:gd name="T20" fmla="*/ 10722 w 21600"/>
              <a:gd name="T21" fmla="*/ 20286 h 21600"/>
              <a:gd name="T22" fmla="*/ 1204 w 21600"/>
              <a:gd name="T23" fmla="*/ 22548 h 21600"/>
              <a:gd name="T24" fmla="*/ 20706 w 21600"/>
              <a:gd name="T25" fmla="*/ 2838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21600" h="21600" extrusionOk="0">
                <a:moveTo>
                  <a:pt x="6837" y="21600"/>
                </a:moveTo>
                <a:lnTo>
                  <a:pt x="3108" y="19849"/>
                </a:lnTo>
                <a:lnTo>
                  <a:pt x="3108" y="17659"/>
                </a:lnTo>
                <a:lnTo>
                  <a:pt x="0" y="15178"/>
                </a:lnTo>
                <a:lnTo>
                  <a:pt x="0" y="10508"/>
                </a:lnTo>
                <a:lnTo>
                  <a:pt x="0" y="3941"/>
                </a:lnTo>
                <a:lnTo>
                  <a:pt x="8081" y="1168"/>
                </a:lnTo>
                <a:lnTo>
                  <a:pt x="10722" y="1605"/>
                </a:lnTo>
                <a:lnTo>
                  <a:pt x="12587" y="1751"/>
                </a:lnTo>
                <a:lnTo>
                  <a:pt x="17871" y="0"/>
                </a:lnTo>
                <a:lnTo>
                  <a:pt x="21600" y="1751"/>
                </a:lnTo>
                <a:lnTo>
                  <a:pt x="21600" y="10508"/>
                </a:lnTo>
                <a:lnTo>
                  <a:pt x="21600" y="16346"/>
                </a:lnTo>
                <a:lnTo>
                  <a:pt x="10722" y="20286"/>
                </a:lnTo>
                <a:lnTo>
                  <a:pt x="6837" y="21600"/>
                </a:lnTo>
                <a:close/>
              </a:path>
              <a:path w="21600" h="21600" extrusionOk="0">
                <a:moveTo>
                  <a:pt x="3108" y="5254"/>
                </a:moveTo>
                <a:lnTo>
                  <a:pt x="2642" y="4962"/>
                </a:lnTo>
                <a:lnTo>
                  <a:pt x="777" y="4232"/>
                </a:lnTo>
                <a:lnTo>
                  <a:pt x="155" y="3941"/>
                </a:lnTo>
                <a:moveTo>
                  <a:pt x="6837" y="7005"/>
                </a:moveTo>
                <a:lnTo>
                  <a:pt x="6216" y="6714"/>
                </a:lnTo>
                <a:lnTo>
                  <a:pt x="3885" y="5546"/>
                </a:lnTo>
                <a:lnTo>
                  <a:pt x="3108" y="5254"/>
                </a:lnTo>
                <a:moveTo>
                  <a:pt x="19735" y="14595"/>
                </a:moveTo>
                <a:lnTo>
                  <a:pt x="19735" y="4816"/>
                </a:lnTo>
                <a:lnTo>
                  <a:pt x="9790" y="8319"/>
                </a:lnTo>
                <a:lnTo>
                  <a:pt x="9790" y="18243"/>
                </a:lnTo>
                <a:lnTo>
                  <a:pt x="19735" y="14595"/>
                </a:lnTo>
                <a:moveTo>
                  <a:pt x="3108" y="17659"/>
                </a:moveTo>
                <a:lnTo>
                  <a:pt x="3108" y="5254"/>
                </a:lnTo>
                <a:lnTo>
                  <a:pt x="12742" y="1751"/>
                </a:lnTo>
                <a:moveTo>
                  <a:pt x="21600" y="1751"/>
                </a:moveTo>
                <a:lnTo>
                  <a:pt x="6837" y="7005"/>
                </a:lnTo>
                <a:lnTo>
                  <a:pt x="6837" y="21600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612" name="Line 20"/>
          <p:cNvSpPr>
            <a:spLocks noChangeShapeType="1"/>
          </p:cNvSpPr>
          <p:nvPr/>
        </p:nvSpPr>
        <p:spPr bwMode="auto">
          <a:xfrm>
            <a:off x="6019800" y="53340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C4118-F38D-47BD-98F6-5889A31CB6FE}" type="slidenum">
              <a:rPr lang="en-US"/>
              <a:pPr/>
              <a:t>28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Practice 1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Practice 1 – Basic SQL SELECT </a:t>
            </a:r>
            <a:r>
              <a:rPr lang="en-US" sz="2400" dirty="0" smtClean="0"/>
              <a:t>Statements.doc</a:t>
            </a: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D267C-87D5-433B-BCC2-5A293A2E81DB}" type="slidenum">
              <a:rPr lang="en-US"/>
              <a:pPr/>
              <a:t>3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The Key Characteristic of Databases: Related Tables</a:t>
            </a:r>
          </a:p>
        </p:txBody>
      </p:sp>
      <p:graphicFrame>
        <p:nvGraphicFramePr>
          <p:cNvPr id="91139" name="Object 3"/>
          <p:cNvGraphicFramePr>
            <a:graphicFrameLocks noChangeAspect="1"/>
          </p:cNvGraphicFramePr>
          <p:nvPr>
            <p:ph idx="1"/>
          </p:nvPr>
        </p:nvGraphicFramePr>
        <p:xfrm>
          <a:off x="685800" y="1984375"/>
          <a:ext cx="7696200" cy="3344863"/>
        </p:xfrm>
        <a:graphic>
          <a:graphicData uri="http://schemas.openxmlformats.org/presentationml/2006/ole">
            <p:oleObj spid="_x0000_s91139" name="Photo Editor Photo" r:id="rId3" imgW="5904762" imgH="297142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1B649-B7DD-49FD-B342-68474B644919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Database Definition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A </a:t>
            </a:r>
            <a:r>
              <a:rPr lang="en-US" dirty="0" smtClean="0"/>
              <a:t>self-describing collection </a:t>
            </a:r>
            <a:r>
              <a:rPr lang="en-US" dirty="0"/>
              <a:t>of </a:t>
            </a:r>
            <a:r>
              <a:rPr lang="en-US" dirty="0" smtClean="0"/>
              <a:t>integrated relations.</a:t>
            </a:r>
            <a:endParaRPr lang="en-US" dirty="0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486400" y="2667000"/>
            <a:ext cx="1905000" cy="1295400"/>
          </a:xfrm>
          <a:prstGeom prst="can">
            <a:avLst>
              <a:gd name="adj" fmla="val 25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705600" y="34290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5715000" y="34290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6705600" y="29718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638800" y="2971800"/>
            <a:ext cx="5334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124200" y="4343400"/>
            <a:ext cx="182880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1" hangingPunct="1"/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Table: 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EMP</a:t>
            </a:r>
            <a:r>
              <a:rPr lang="en-US"/>
              <a:t> </a:t>
            </a:r>
            <a:endParaRPr lang="en-US">
              <a:latin typeface="Arial" charset="0"/>
            </a:endParaRPr>
          </a:p>
        </p:txBody>
      </p:sp>
      <p:sp>
        <p:nvSpPr>
          <p:cNvPr id="11428" name="Rectangle 164"/>
          <p:cNvSpPr>
            <a:spLocks noChangeArrowheads="1"/>
          </p:cNvSpPr>
          <p:nvPr/>
        </p:nvSpPr>
        <p:spPr bwMode="auto">
          <a:xfrm>
            <a:off x="6019800" y="4191000"/>
            <a:ext cx="1676400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 eaLnBrk="1" hangingPunct="1"/>
            <a:r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t>Table: </a:t>
            </a:r>
            <a:r>
              <a:rPr lang="en-US" b="1">
                <a:solidFill>
                  <a:srgbClr val="000000"/>
                </a:solidFill>
                <a:latin typeface="Arial" charset="0"/>
                <a:cs typeface="Arial" charset="0"/>
              </a:rPr>
              <a:t>DEPT</a:t>
            </a:r>
            <a:r>
              <a:rPr lang="en-US"/>
              <a:t> </a:t>
            </a:r>
            <a:endParaRPr lang="en-US">
              <a:latin typeface="Arial" charset="0"/>
            </a:endParaRPr>
          </a:p>
        </p:txBody>
      </p:sp>
      <p:graphicFrame>
        <p:nvGraphicFramePr>
          <p:cNvPr id="11523" name="Group 259"/>
          <p:cNvGraphicFramePr>
            <a:graphicFrameLocks noGrp="1"/>
          </p:cNvGraphicFramePr>
          <p:nvPr/>
        </p:nvGraphicFramePr>
        <p:xfrm>
          <a:off x="5791200" y="4572000"/>
          <a:ext cx="2625725" cy="1222375"/>
        </p:xfrm>
        <a:graphic>
          <a:graphicData uri="http://schemas.openxmlformats.org/drawingml/2006/table">
            <a:tbl>
              <a:tblPr/>
              <a:tblGrid>
                <a:gridCol w="712788"/>
                <a:gridCol w="1038225"/>
                <a:gridCol w="874712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DEPTNO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DNAME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LOC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ACCOUNTING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NEW YORK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RESEARCH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DALLAS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SALES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CHICAGO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BOSTON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1524" name="Line 260"/>
          <p:cNvSpPr>
            <a:spLocks noChangeShapeType="1"/>
          </p:cNvSpPr>
          <p:nvPr/>
        </p:nvSpPr>
        <p:spPr bwMode="auto">
          <a:xfrm flipH="1">
            <a:off x="2209800" y="3581400"/>
            <a:ext cx="3505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25" name="Line 261"/>
          <p:cNvSpPr>
            <a:spLocks noChangeShapeType="1"/>
          </p:cNvSpPr>
          <p:nvPr/>
        </p:nvSpPr>
        <p:spPr bwMode="auto">
          <a:xfrm flipH="1">
            <a:off x="5105400" y="3581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26" name="Line 262"/>
          <p:cNvSpPr>
            <a:spLocks noChangeShapeType="1"/>
          </p:cNvSpPr>
          <p:nvPr/>
        </p:nvSpPr>
        <p:spPr bwMode="auto">
          <a:xfrm flipH="1">
            <a:off x="5791200" y="3581400"/>
            <a:ext cx="914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527" name="Line 263"/>
          <p:cNvSpPr>
            <a:spLocks noChangeShapeType="1"/>
          </p:cNvSpPr>
          <p:nvPr/>
        </p:nvSpPr>
        <p:spPr bwMode="auto">
          <a:xfrm>
            <a:off x="7239000" y="3581400"/>
            <a:ext cx="1143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1660" name="Group 396"/>
          <p:cNvGraphicFramePr>
            <a:graphicFrameLocks noGrp="1"/>
          </p:cNvGraphicFramePr>
          <p:nvPr/>
        </p:nvGraphicFramePr>
        <p:xfrm>
          <a:off x="2209800" y="4724400"/>
          <a:ext cx="2914650" cy="1221740"/>
        </p:xfrm>
        <a:graphic>
          <a:graphicData uri="http://schemas.openxmlformats.org/drawingml/2006/table">
            <a:tbl>
              <a:tblPr/>
              <a:tblGrid>
                <a:gridCol w="649288"/>
                <a:gridCol w="642937"/>
                <a:gridCol w="909638"/>
                <a:gridCol w="712787"/>
              </a:tblGrid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EMPNO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ENAME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JOB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DEPTNO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7839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KING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PRESIDENT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7698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BLAKE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7782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CLARK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7566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JONES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MANAGER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CA224-D08E-4FAF-9CC2-FC4D525DDE56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Relational Model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Collection of objects or relations to store </a:t>
            </a:r>
            <a:r>
              <a:rPr lang="en-US" dirty="0" smtClean="0"/>
              <a:t>data &amp; describe the database.</a:t>
            </a:r>
            <a:endParaRPr lang="en-US" dirty="0"/>
          </a:p>
          <a:p>
            <a:r>
              <a:rPr lang="en-US" dirty="0"/>
              <a:t>Set of operators to act on relations</a:t>
            </a:r>
          </a:p>
          <a:p>
            <a:r>
              <a:rPr lang="en-US" dirty="0"/>
              <a:t>Data integrity constraints to govern related tables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AC293-CA0A-4E1E-918B-4ABCD78789F3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Structured Query Language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SQL(sequel)</a:t>
            </a:r>
          </a:p>
          <a:p>
            <a:r>
              <a:rPr lang="en-US"/>
              <a:t>Communicate with server to</a:t>
            </a:r>
          </a:p>
          <a:p>
            <a:pPr lvl="1"/>
            <a:r>
              <a:rPr lang="en-US"/>
              <a:t>Access,</a:t>
            </a:r>
          </a:p>
          <a:p>
            <a:pPr lvl="1"/>
            <a:r>
              <a:rPr lang="en-US"/>
              <a:t>Manipulate, and</a:t>
            </a:r>
          </a:p>
          <a:p>
            <a:pPr lvl="1"/>
            <a:r>
              <a:rPr lang="en-US"/>
              <a:t>Control data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8F371-974D-4247-AC2E-E151FE0A80B0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  <a:p>
            <a:r>
              <a:rPr lang="en-US"/>
              <a:t>Access Data</a:t>
            </a:r>
          </a:p>
          <a:p>
            <a:r>
              <a:rPr lang="en-US"/>
              <a:t>Produce tables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BA18-95BF-40F2-8586-BC1420BDB718}" type="slidenum">
              <a:rPr lang="en-US"/>
              <a:pPr/>
              <a:t>8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SELECT Statements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Selection: returns rows restricted by some criteria</a:t>
            </a:r>
          </a:p>
          <a:p>
            <a:r>
              <a:rPr lang="en-US"/>
              <a:t>Projection: returns specified columns</a:t>
            </a:r>
          </a:p>
          <a:p>
            <a:r>
              <a:rPr lang="en-US"/>
              <a:t>Join: brings together rows in different tables.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Much from Introduction to Oracle:SQL and PL/SQL, Oracle University</a:t>
            </a:r>
          </a:p>
        </p:txBody>
      </p:sp>
      <p:sp>
        <p:nvSpPr>
          <p:cNvPr id="1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E8E11-D6B8-499C-A02B-9EDF02DC2E3B}" type="slidenum">
              <a:rPr lang="en-US"/>
              <a:pPr/>
              <a:t>9</a:t>
            </a:fld>
            <a:endParaRPr lang="en-US"/>
          </a:p>
        </p:txBody>
      </p:sp>
      <p:sp>
        <p:nvSpPr>
          <p:cNvPr id="26857" name="Rectangle 2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Capabilities of SQL SELECT Statements</a:t>
            </a:r>
          </a:p>
        </p:txBody>
      </p:sp>
      <p:graphicFrame>
        <p:nvGraphicFramePr>
          <p:cNvPr id="27378" name="Group 754"/>
          <p:cNvGraphicFramePr>
            <a:graphicFrameLocks noGrp="1"/>
          </p:cNvGraphicFramePr>
          <p:nvPr>
            <p:ph sz="half" idx="1"/>
          </p:nvPr>
        </p:nvGraphicFramePr>
        <p:xfrm>
          <a:off x="381000" y="2133600"/>
          <a:ext cx="3771900" cy="3657603"/>
        </p:xfrm>
        <a:graphic>
          <a:graphicData uri="http://schemas.openxmlformats.org/drawingml/2006/table">
            <a:tbl>
              <a:tblPr/>
              <a:tblGrid>
                <a:gridCol w="269875"/>
                <a:gridCol w="1970088"/>
                <a:gridCol w="290512"/>
                <a:gridCol w="949325"/>
                <a:gridCol w="292100"/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379" name="Rectangle 755"/>
          <p:cNvSpPr>
            <a:spLocks noChangeArrowheads="1"/>
          </p:cNvSpPr>
          <p:nvPr/>
        </p:nvSpPr>
        <p:spPr bwMode="auto">
          <a:xfrm>
            <a:off x="609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Selection</a:t>
            </a:r>
          </a:p>
        </p:txBody>
      </p:sp>
      <p:sp>
        <p:nvSpPr>
          <p:cNvPr id="27380" name="Rectangle 756"/>
          <p:cNvSpPr>
            <a:spLocks noChangeArrowheads="1"/>
          </p:cNvSpPr>
          <p:nvPr/>
        </p:nvSpPr>
        <p:spPr bwMode="auto">
          <a:xfrm>
            <a:off x="5181600" y="1752600"/>
            <a:ext cx="2362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Projection</a:t>
            </a:r>
          </a:p>
        </p:txBody>
      </p:sp>
      <p:graphicFrame>
        <p:nvGraphicFramePr>
          <p:cNvPr id="27608" name="Group 984"/>
          <p:cNvGraphicFramePr>
            <a:graphicFrameLocks noGrp="1"/>
          </p:cNvGraphicFramePr>
          <p:nvPr>
            <p:ph sz="half" idx="2"/>
          </p:nvPr>
        </p:nvGraphicFramePr>
        <p:xfrm>
          <a:off x="4876800" y="2133600"/>
          <a:ext cx="3771900" cy="3657603"/>
        </p:xfrm>
        <a:graphic>
          <a:graphicData uri="http://schemas.openxmlformats.org/drawingml/2006/table">
            <a:tbl>
              <a:tblPr/>
              <a:tblGrid>
                <a:gridCol w="349250"/>
                <a:gridCol w="1927225"/>
                <a:gridCol w="282575"/>
                <a:gridCol w="927100"/>
                <a:gridCol w="285750"/>
              </a:tblGrid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</a:tbl>
          </a:graphicData>
        </a:graphic>
      </p:graphicFrame>
      <p:sp>
        <p:nvSpPr>
          <p:cNvPr id="27610" name="Rectangle 986"/>
          <p:cNvSpPr>
            <a:spLocks noChangeArrowheads="1"/>
          </p:cNvSpPr>
          <p:nvPr/>
        </p:nvSpPr>
        <p:spPr bwMode="auto">
          <a:xfrm>
            <a:off x="2209800" y="58674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Table 1</a:t>
            </a:r>
          </a:p>
        </p:txBody>
      </p:sp>
      <p:sp>
        <p:nvSpPr>
          <p:cNvPr id="27611" name="Rectangle 987"/>
          <p:cNvSpPr>
            <a:spLocks noChangeArrowheads="1"/>
          </p:cNvSpPr>
          <p:nvPr/>
        </p:nvSpPr>
        <p:spPr bwMode="auto">
          <a:xfrm>
            <a:off x="5410200" y="5943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b="1"/>
              <a:t>Table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1146</TotalTime>
  <Words>886</Words>
  <Application>Microsoft Office PowerPoint</Application>
  <PresentationFormat>On-screen Show (4:3)</PresentationFormat>
  <Paragraphs>234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Crayons</vt:lpstr>
      <vt:lpstr>Photo Editor Photo</vt:lpstr>
      <vt:lpstr>Basic SQL Statements Oracle/SQL Plus Commands</vt:lpstr>
      <vt:lpstr>Relational Database Concept</vt:lpstr>
      <vt:lpstr>The Key Characteristic of Databases: Related Tables</vt:lpstr>
      <vt:lpstr>Relational Database Definition</vt:lpstr>
      <vt:lpstr>The Relational Model </vt:lpstr>
      <vt:lpstr>Structured Query Language</vt:lpstr>
      <vt:lpstr>SELECT Statements</vt:lpstr>
      <vt:lpstr>Capabilities of SELECT Statements</vt:lpstr>
      <vt:lpstr>Capabilities of SQL SELECT Statements</vt:lpstr>
      <vt:lpstr>Capabilities of SQL SELECT Statements</vt:lpstr>
      <vt:lpstr>Relational Algebra Module</vt:lpstr>
      <vt:lpstr>The Results of an SQL SELECT Statement</vt:lpstr>
      <vt:lpstr>Basic SELECT Statement</vt:lpstr>
      <vt:lpstr>Finding Oracle</vt:lpstr>
      <vt:lpstr>To Log On</vt:lpstr>
      <vt:lpstr>Some Uses for Spool Files</vt:lpstr>
      <vt:lpstr>Slide 17</vt:lpstr>
      <vt:lpstr>Column Heading Defaults of Three Data Types</vt:lpstr>
      <vt:lpstr>Arithmetic Expressions</vt:lpstr>
      <vt:lpstr>Operator Precedence Like Algebra</vt:lpstr>
      <vt:lpstr>Null Values</vt:lpstr>
      <vt:lpstr>Column Aliases</vt:lpstr>
      <vt:lpstr>DESCRIBE tablename</vt:lpstr>
      <vt:lpstr>Slide 24</vt:lpstr>
      <vt:lpstr>SQL*Plus File Commands</vt:lpstr>
      <vt:lpstr>SQL Statements vs  SQL*Plus Commands</vt:lpstr>
      <vt:lpstr>Slide 27</vt:lpstr>
      <vt:lpstr>Do Practice 1</vt:lpstr>
    </vt:vector>
  </TitlesOfParts>
  <Company>First Baptist Church of Wildwood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Oracle &amp; Basic SQL Statements</dc:title>
  <dc:creator> </dc:creator>
  <cp:lastModifiedBy>Lyn Mathis</cp:lastModifiedBy>
  <cp:revision>92</cp:revision>
  <dcterms:created xsi:type="dcterms:W3CDTF">2004-01-22T13:09:38Z</dcterms:created>
  <dcterms:modified xsi:type="dcterms:W3CDTF">2010-11-30T20:48:11Z</dcterms:modified>
</cp:coreProperties>
</file>