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7" r:id="rId8"/>
    <p:sldId id="303" r:id="rId9"/>
    <p:sldId id="304" r:id="rId10"/>
    <p:sldId id="305" r:id="rId11"/>
    <p:sldId id="308" r:id="rId12"/>
    <p:sldId id="337" r:id="rId13"/>
    <p:sldId id="306" r:id="rId14"/>
    <p:sldId id="307" r:id="rId15"/>
    <p:sldId id="264" r:id="rId16"/>
    <p:sldId id="273" r:id="rId17"/>
    <p:sldId id="309" r:id="rId18"/>
    <p:sldId id="274" r:id="rId19"/>
    <p:sldId id="278" r:id="rId20"/>
    <p:sldId id="316" r:id="rId21"/>
    <p:sldId id="277" r:id="rId22"/>
    <p:sldId id="279" r:id="rId23"/>
    <p:sldId id="317" r:id="rId24"/>
    <p:sldId id="280" r:id="rId25"/>
    <p:sldId id="281" r:id="rId26"/>
    <p:sldId id="310" r:id="rId27"/>
    <p:sldId id="289" r:id="rId28"/>
    <p:sldId id="320" r:id="rId29"/>
    <p:sldId id="311" r:id="rId30"/>
    <p:sldId id="282" r:id="rId31"/>
    <p:sldId id="323" r:id="rId32"/>
    <p:sldId id="312" r:id="rId33"/>
    <p:sldId id="287" r:id="rId34"/>
    <p:sldId id="313" r:id="rId35"/>
    <p:sldId id="291" r:id="rId36"/>
    <p:sldId id="302" r:id="rId37"/>
    <p:sldId id="338" r:id="rId38"/>
    <p:sldId id="324" r:id="rId39"/>
    <p:sldId id="319" r:id="rId40"/>
    <p:sldId id="339" r:id="rId41"/>
    <p:sldId id="318" r:id="rId42"/>
    <p:sldId id="340" r:id="rId43"/>
    <p:sldId id="321" r:id="rId44"/>
    <p:sldId id="322" r:id="rId45"/>
    <p:sldId id="299" r:id="rId46"/>
    <p:sldId id="325" r:id="rId47"/>
    <p:sldId id="326" r:id="rId48"/>
    <p:sldId id="331" r:id="rId49"/>
    <p:sldId id="332" r:id="rId50"/>
    <p:sldId id="327" r:id="rId51"/>
    <p:sldId id="333" r:id="rId52"/>
    <p:sldId id="336" r:id="rId53"/>
    <p:sldId id="330" r:id="rId54"/>
    <p:sldId id="334" r:id="rId55"/>
    <p:sldId id="335" r:id="rId56"/>
    <p:sldId id="259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 varScale="1">
        <p:scale>
          <a:sx n="69" d="100"/>
          <a:sy n="69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32517A-F6FD-43F7-BF63-A93174C0B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E93AAF-E89E-47C0-82C1-64FBA749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5EF2EE4-1BB2-4026-AE79-326D173F515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ACEB42C-93E8-4BCD-8FD1-6103299828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578D50C-4894-4F33-BF3A-CEF2E76A991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01A7BF2-A1B9-44F9-8498-7779E8D1DAA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E34FE9E-EF35-4D13-AEF5-D17FB3BE4579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D2C00B2-1B46-4BA2-AE4C-584D317FA7E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70A2FAF-A13F-4AA5-BB93-FE063FBA35C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59A8F6F-158E-4C64-8EE5-054DA892223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F4232BE-2929-4D11-B1A8-7DA8D798012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3B79FF41-80C5-41F3-8B06-B3EC65A2CD2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0C86BFC-D416-46F2-9473-9EC4F4550EB1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A0E545E4-1585-457F-B97E-F32CC5ED790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5AD03589-79E8-433C-B593-D6B3B185507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594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r>
              <a:rPr lang="en-US"/>
              <a:t>DAVID M. KROENKE’S DATABASE PROCESSING, 10th Edition </a:t>
            </a:r>
          </a:p>
          <a:p>
            <a:pPr>
              <a:defRPr/>
            </a:pPr>
            <a:r>
              <a:rPr lang="en-US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FF"/>
                </a:solidFill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6BB1AA23-AD6F-42B9-A1C5-7E5991E6D34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slide" Target="slide10.xml"/><Relationship Id="rId4" Type="http://schemas.openxmlformats.org/officeDocument/2006/relationships/slide" Target="slide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BABC2FB-C395-4781-A6BA-DE3BD01FC8E1}" type="slidenum">
              <a:rPr lang="en-US" smtClean="0"/>
              <a:pPr/>
              <a:t>1</a:t>
            </a:fld>
            <a:endParaRPr lang="en-US" smtClean="0"/>
          </a:p>
          <a:p>
            <a:endParaRPr lang="en-US" smtClean="0"/>
          </a:p>
        </p:txBody>
      </p:sp>
      <p:pic>
        <p:nvPicPr>
          <p:cNvPr id="19460" name="Picture 8" descr="Kroenke-DBP-e10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17625"/>
          </a:xfrm>
        </p:spPr>
        <p:txBody>
          <a:bodyPr/>
          <a:lstStyle/>
          <a:p>
            <a:pPr eaLnBrk="1" hangingPunct="1"/>
            <a:r>
              <a:rPr lang="en-US" smtClean="0"/>
              <a:t>David M. Kroenke’s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524000" y="40386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b="1"/>
              <a:t>Chapter Three:</a:t>
            </a:r>
          </a:p>
          <a:p>
            <a:pPr>
              <a:spcBef>
                <a:spcPct val="20000"/>
              </a:spcBef>
            </a:pPr>
            <a:r>
              <a:rPr lang="en-US" sz="3200"/>
              <a:t>	</a:t>
            </a:r>
            <a:r>
              <a:rPr lang="en-US" sz="4000" b="1"/>
              <a:t>The Relational Model</a:t>
            </a:r>
          </a:p>
          <a:p>
            <a:pPr>
              <a:spcBef>
                <a:spcPct val="20000"/>
              </a:spcBef>
            </a:pPr>
            <a:r>
              <a:rPr lang="en-US" sz="4000" b="1"/>
              <a:t>	and Normalization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18288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itchFamily="18" charset="0"/>
              </a:rPr>
              <a:t>Database Processing:</a:t>
            </a:r>
          </a:p>
          <a:p>
            <a:pPr>
              <a:spcBef>
                <a:spcPct val="20000"/>
              </a:spcBef>
            </a:pPr>
            <a:r>
              <a:rPr lang="en-US" sz="3200"/>
              <a:t>Fundamentals, Design, and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CBE61E1-5107-40BA-AB2F-102C47EFB25E}" type="slidenum">
              <a:rPr lang="en-US" smtClean="0"/>
              <a:pPr/>
              <a:t>10</a:t>
            </a:fld>
            <a:endParaRPr lang="en-US" smtClean="0"/>
          </a:p>
          <a:p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Relation Is a Two-Dimensional Table Such That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Rows contain data about an entity.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/>
              <a:t>Columns contain data about attributes of the entity.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Values of the table are </a:t>
            </a:r>
            <a:r>
              <a:rPr lang="en-US" sz="2400" dirty="0" smtClean="0">
                <a:hlinkClick r:id="rId2" action="ppaction://hlinksldjump"/>
              </a:rPr>
              <a:t>atomic</a:t>
            </a:r>
            <a:endParaRPr lang="en-US" sz="2400" dirty="0" smtClean="0"/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All entries in the column must be of the same data type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The order of the rows is insignificant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No two rows are identical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Columns have unique names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Columns are considered to be ordered from left to right, usually insignificant (C. J. Date)</a:t>
            </a:r>
            <a:r>
              <a:rPr lang="en-US" sz="2800" dirty="0" smtClean="0"/>
              <a:t>                    							</a:t>
            </a:r>
            <a:r>
              <a:rPr lang="en-US" sz="1800" dirty="0" smtClean="0">
                <a:hlinkClick r:id="rId3" action="ppaction://hlinksldjump"/>
              </a:rPr>
              <a:t>continue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47C8641-0BA0-45A3-A97A-F2737859280A}" type="slidenum">
              <a:rPr lang="en-US" smtClean="0"/>
              <a:pPr/>
              <a:t>11</a:t>
            </a:fld>
            <a:endParaRPr lang="en-US" smtClean="0"/>
          </a:p>
          <a:p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Atomic (not Single-valued)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85800" y="2720975"/>
          <a:ext cx="7843838" cy="1695450"/>
        </p:xfrm>
        <a:graphic>
          <a:graphicData uri="http://schemas.openxmlformats.org/presentationml/2006/ole">
            <p:oleObj spid="_x0000_s2050" name="Worksheet" r:id="rId3" imgW="3029040" imgH="654120" progId="Excel.Sheet.8">
              <p:embed/>
            </p:oleObj>
          </a:graphicData>
        </a:graphic>
      </p:graphicFrame>
      <p:sp>
        <p:nvSpPr>
          <p:cNvPr id="2054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58674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  <a:hlinkClick r:id="rId5" action="ppaction://hlinksldjump"/>
              </a:rPr>
              <a:t>BACK</a:t>
            </a:r>
            <a:r>
              <a:rPr lang="en-US" sz="1000">
                <a:latin typeface="Tahoma" pitchFamily="34" charset="0"/>
              </a:rPr>
              <a:t> to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Tables That Are Not Relations:</a:t>
            </a:r>
            <a:br>
              <a:rPr lang="en-US" sz="4000" smtClean="0"/>
            </a:br>
            <a:r>
              <a:rPr lang="en-US" sz="4000" smtClean="0"/>
              <a:t>Table with Required Row Order</a:t>
            </a:r>
          </a:p>
        </p:txBody>
      </p:sp>
      <p:sp>
        <p:nvSpPr>
          <p:cNvPr id="27651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KROENKE AND AUER - DATABASE PROCESSING, 11th Edition  © 2010 Pearson Prentice Hall </a:t>
            </a:r>
          </a:p>
        </p:txBody>
      </p:sp>
      <p:pic>
        <p:nvPicPr>
          <p:cNvPr id="27652" name="Picture 6" descr="C:\Users\Auer.WWU\Auer-Projects\Kroenke-Auer-Projects\Kroenke-Auer-DBP-e11\DBP-e11-Supplements\Images\Chapter03\Fig3-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524000"/>
            <a:ext cx="7004050" cy="4487863"/>
          </a:xfrm>
        </p:spPr>
      </p:pic>
      <p:sp>
        <p:nvSpPr>
          <p:cNvPr id="27653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E024F77-E5EB-4B7B-92E9-D834DE384728}" type="slidenum">
              <a:rPr lang="en-US" smtClean="0"/>
              <a:pPr/>
              <a:t>12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6D22A33-670E-43D0-A45D-D1ED28EA8AB3}" type="slidenum">
              <a:rPr lang="en-US" smtClean="0"/>
              <a:pPr/>
              <a:t>13</a:t>
            </a:fld>
            <a:endParaRPr lang="en-US" smtClean="0"/>
          </a:p>
          <a:p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Important Terms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</a:t>
            </a:r>
          </a:p>
          <a:p>
            <a:pPr eaLnBrk="1" hangingPunct="1">
              <a:spcBef>
                <a:spcPct val="80000"/>
              </a:spcBef>
            </a:pPr>
            <a:r>
              <a:rPr lang="en-US" smtClean="0"/>
              <a:t>Functional dependency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02650BD1-21B6-4D9B-811F-E1C8F12D4AA7}" type="slidenum">
              <a:rPr lang="en-US" smtClean="0"/>
              <a:pPr/>
              <a:t>14</a:t>
            </a:fld>
            <a:endParaRPr lang="en-US" smtClean="0"/>
          </a:p>
          <a:p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Dependency 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pitchFamily="18" charset="0"/>
              </a:rPr>
              <a:t> 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pitchFamily="18" charset="0"/>
              </a:rPr>
              <a:t>If </a:t>
            </a:r>
            <a:r>
              <a:rPr lang="en-US" sz="2800" b="1" i="1" smtClean="0">
                <a:cs typeface="Times New Roman" pitchFamily="18" charset="0"/>
              </a:rPr>
              <a:t>A</a:t>
            </a:r>
            <a:r>
              <a:rPr lang="en-US" sz="2800" smtClean="0">
                <a:cs typeface="Times New Roman" pitchFamily="18" charset="0"/>
              </a:rPr>
              <a:t> and </a:t>
            </a:r>
            <a:r>
              <a:rPr lang="en-US" sz="2800" b="1" i="1" smtClean="0">
                <a:cs typeface="Times New Roman" pitchFamily="18" charset="0"/>
              </a:rPr>
              <a:t>B</a:t>
            </a:r>
            <a:r>
              <a:rPr lang="en-US" sz="2800" smtClean="0">
                <a:cs typeface="Times New Roman" pitchFamily="18" charset="0"/>
              </a:rPr>
              <a:t> are attributes in relation </a:t>
            </a:r>
            <a:r>
              <a:rPr lang="en-US" sz="2800" b="1" i="1" smtClean="0">
                <a:cs typeface="Times New Roman" pitchFamily="18" charset="0"/>
              </a:rPr>
              <a:t>R</a:t>
            </a:r>
            <a:r>
              <a:rPr lang="en-US" sz="2800" smtClean="0">
                <a:cs typeface="Times New Roman" pitchFamily="18" charset="0"/>
              </a:rPr>
              <a:t> , then a </a:t>
            </a:r>
            <a:r>
              <a:rPr lang="en-US" sz="2800" b="1" smtClean="0">
                <a:cs typeface="Times New Roman" pitchFamily="18" charset="0"/>
              </a:rPr>
              <a:t>Functional Dependency</a:t>
            </a:r>
            <a:r>
              <a:rPr lang="en-US" sz="2800" smtClean="0">
                <a:cs typeface="Times New Roman" pitchFamily="18" charset="0"/>
              </a:rPr>
              <a:t>, 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pitchFamily="18" charset="0"/>
              </a:rPr>
              <a:t> 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cs typeface="Times New Roman" pitchFamily="18" charset="0"/>
              </a:rPr>
              <a:t>FD: A </a:t>
            </a:r>
            <a:r>
              <a:rPr lang="en-US" sz="2800" b="1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smtClean="0">
                <a:cs typeface="Times New Roman" pitchFamily="18" charset="0"/>
              </a:rPr>
              <a:t> B</a:t>
            </a:r>
            <a:r>
              <a:rPr lang="en-US" sz="2800" smtClean="0">
                <a:cs typeface="Times New Roman" pitchFamily="18" charset="0"/>
              </a:rPr>
              <a:t>,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pitchFamily="18" charset="0"/>
              </a:rPr>
              <a:t> 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cs typeface="Times New Roman" pitchFamily="18" charset="0"/>
              </a:rPr>
              <a:t>means that if any two tuples in </a:t>
            </a:r>
            <a:r>
              <a:rPr lang="en-US" sz="2800" b="1" i="1" smtClean="0">
                <a:cs typeface="Times New Roman" pitchFamily="18" charset="0"/>
              </a:rPr>
              <a:t>R</a:t>
            </a:r>
            <a:r>
              <a:rPr lang="en-US" sz="2800" smtClean="0">
                <a:cs typeface="Times New Roman" pitchFamily="18" charset="0"/>
              </a:rPr>
              <a:t> have the same value for their </a:t>
            </a:r>
            <a:r>
              <a:rPr lang="en-US" sz="2800" b="1" i="1" smtClean="0">
                <a:cs typeface="Times New Roman" pitchFamily="18" charset="0"/>
              </a:rPr>
              <a:t>A</a:t>
            </a:r>
            <a:r>
              <a:rPr lang="en-US" sz="2800" smtClean="0">
                <a:cs typeface="Times New Roman" pitchFamily="18" charset="0"/>
              </a:rPr>
              <a:t> attribute, the tuples </a:t>
            </a:r>
            <a:r>
              <a:rPr lang="en-US" sz="2800" b="1" i="1" smtClean="0">
                <a:cs typeface="Times New Roman" pitchFamily="18" charset="0"/>
              </a:rPr>
              <a:t>MUST</a:t>
            </a:r>
            <a:r>
              <a:rPr lang="en-US" sz="2800" smtClean="0">
                <a:cs typeface="Times New Roman" pitchFamily="18" charset="0"/>
              </a:rPr>
              <a:t> have the same value for their </a:t>
            </a:r>
            <a:r>
              <a:rPr lang="en-US" sz="2800" b="1" i="1" smtClean="0">
                <a:cs typeface="Times New Roman" pitchFamily="18" charset="0"/>
              </a:rPr>
              <a:t>B</a:t>
            </a:r>
            <a:r>
              <a:rPr lang="en-US" sz="2800" smtClean="0">
                <a:cs typeface="Times New Roman" pitchFamily="18" charset="0"/>
              </a:rPr>
              <a:t> attribute.</a:t>
            </a:r>
            <a:endParaRPr lang="en-US" sz="2800" smtClean="0">
              <a:latin typeface="Courier New" pitchFamily="49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9FEC107-EF5B-45C7-AFF1-9741E25EF8DA}" type="slidenum">
              <a:rPr lang="en-US" smtClean="0"/>
              <a:pPr/>
              <a:t>15</a:t>
            </a:fld>
            <a:endParaRPr lang="en-US" smtClean="0"/>
          </a:p>
          <a:p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 Dependency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solidFill>
                  <a:srgbClr val="0066FF"/>
                </a:solidFill>
              </a:rPr>
              <a:t>functional dependency</a:t>
            </a:r>
            <a:r>
              <a:rPr lang="en-US" smtClean="0"/>
              <a:t> occurs when the value of one (a set of) attribute(s) determines the value of a second (set of) attribute(s): </a:t>
            </a:r>
          </a:p>
          <a:p>
            <a:pPr lvl="2" eaLnBrk="1" hangingPunct="1">
              <a:buFontTx/>
              <a:buNone/>
            </a:pPr>
            <a:r>
              <a:rPr lang="en-US" sz="2800" b="1" smtClean="0">
                <a:solidFill>
                  <a:srgbClr val="0066FF"/>
                </a:solidFill>
              </a:rPr>
              <a:t>StudentID </a:t>
            </a:r>
            <a:r>
              <a:rPr lang="en-US" sz="2800" b="1" smtClean="0">
                <a:solidFill>
                  <a:srgbClr val="0066FF"/>
                </a:solidFill>
                <a:sym typeface="Wingdings" pitchFamily="2" charset="2"/>
              </a:rPr>
              <a:t> StudentName</a:t>
            </a:r>
          </a:p>
          <a:p>
            <a:pPr lvl="2" eaLnBrk="1" hangingPunct="1">
              <a:buFontTx/>
              <a:buNone/>
            </a:pPr>
            <a:r>
              <a:rPr lang="en-US" sz="2800" b="1" smtClean="0">
                <a:solidFill>
                  <a:srgbClr val="0066FF"/>
                </a:solidFill>
                <a:sym typeface="Wingdings" pitchFamily="2" charset="2"/>
              </a:rPr>
              <a:t>StudentID  (DormName, DormRoom, Fee)</a:t>
            </a:r>
          </a:p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Determinant </a:t>
            </a:r>
            <a:r>
              <a:rPr lang="en-US" smtClean="0"/>
              <a:t>(left side)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6D00044-6255-4288-9697-589FB8B02368}" type="slidenum">
              <a:rPr lang="en-US" smtClean="0"/>
              <a:pPr/>
              <a:t>16</a:t>
            </a:fld>
            <a:endParaRPr lang="en-US" smtClean="0"/>
          </a:p>
          <a:p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Composite Determinants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Composite determinant</a:t>
            </a:r>
            <a:r>
              <a:rPr lang="en-US" smtClean="0"/>
              <a:t>:  A determinant of a functional dependency that consists of more than one attribute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66FF"/>
                </a:solidFill>
                <a:sym typeface="Wingdings" pitchFamily="2" charset="2"/>
              </a:rPr>
              <a:t>      (StudentName, ClassName)  (Grade)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CD8DF45-755A-4F31-BE86-20EB32522885}" type="slidenum">
              <a:rPr lang="en-US" smtClean="0"/>
              <a:pPr/>
              <a:t>17</a:t>
            </a:fld>
            <a:endParaRPr lang="en-US" smtClean="0"/>
          </a:p>
          <a:p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Exercise 1.1, WORKER</a:t>
            </a:r>
            <a:br>
              <a:rPr lang="en-US" sz="4000" smtClean="0"/>
            </a:br>
            <a:r>
              <a:rPr lang="en-US" sz="4000" smtClean="0"/>
              <a:t>Find Functional Dependencies.</a:t>
            </a:r>
          </a:p>
        </p:txBody>
      </p:sp>
      <p:graphicFrame>
        <p:nvGraphicFramePr>
          <p:cNvPr id="88280" name="Group 216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7696200" cy="419100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28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A4BDA85-9A39-425E-9A70-F6EF85853348}" type="slidenum">
              <a:rPr lang="en-US" smtClean="0"/>
              <a:pPr/>
              <a:t>18</a:t>
            </a:fld>
            <a:endParaRPr lang="en-US" smtClean="0"/>
          </a:p>
          <a:p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Functional Dependency Rules</a:t>
            </a:r>
            <a:br>
              <a:rPr lang="en-US" sz="4000" smtClean="0"/>
            </a:br>
            <a:r>
              <a:rPr lang="en-US" sz="4000" smtClean="0"/>
              <a:t>According to Kroenke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</a:t>
            </a:r>
            <a:r>
              <a:rPr lang="en-US" smtClean="0">
                <a:sym typeface="Wingdings" pitchFamily="2" charset="2"/>
              </a:rPr>
              <a:t> (B, C), then A  B and A C</a:t>
            </a:r>
          </a:p>
          <a:p>
            <a:pPr eaLnBrk="1" hangingPunct="1"/>
            <a:r>
              <a:rPr lang="en-US" i="1" smtClean="0">
                <a:sym typeface="Wingdings" pitchFamily="2" charset="2"/>
              </a:rPr>
              <a:t>In general</a:t>
            </a:r>
            <a:r>
              <a:rPr lang="en-US" smtClean="0">
                <a:sym typeface="Wingdings" pitchFamily="2" charset="2"/>
              </a:rPr>
              <a:t>, if (A,B)  C, then </a:t>
            </a:r>
            <a:r>
              <a:rPr lang="en-US" u="sng" smtClean="0">
                <a:sym typeface="Wingdings" pitchFamily="2" charset="2"/>
              </a:rPr>
              <a:t>neither</a:t>
            </a:r>
            <a:r>
              <a:rPr lang="en-US" smtClean="0">
                <a:sym typeface="Wingdings" pitchFamily="2" charset="2"/>
              </a:rPr>
              <a:t> A </a:t>
            </a:r>
            <a:r>
              <a:rPr lang="en-US" u="sng" smtClean="0">
                <a:sym typeface="Wingdings" pitchFamily="2" charset="2"/>
              </a:rPr>
              <a:t>nor</a:t>
            </a:r>
            <a:r>
              <a:rPr lang="en-US" smtClean="0">
                <a:sym typeface="Wingdings" pitchFamily="2" charset="2"/>
              </a:rPr>
              <a:t> B determines C by itself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Look at mathematical definition (slide #13)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Example – Exercise 1 (Partial dependencies)</a:t>
            </a:r>
          </a:p>
          <a:p>
            <a:pPr lvl="1" eaLnBrk="1" hangingPunct="1"/>
            <a:r>
              <a:rPr lang="en-US" smtClean="0">
                <a:sym typeface="Wingdings" pitchFamily="2" charset="2"/>
              </a:rPr>
              <a:t>Problems with Kroenke’s statement (later)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4CC8062-FDF3-4CAD-8E13-0A42BDADA533}" type="slidenum">
              <a:rPr lang="en-US" smtClean="0"/>
              <a:pPr/>
              <a:t>19</a:t>
            </a:fld>
            <a:endParaRPr lang="en-US" smtClean="0"/>
          </a:p>
          <a:p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>
                <a:solidFill>
                  <a:srgbClr val="0066FF"/>
                </a:solidFill>
              </a:rPr>
              <a:t>key</a:t>
            </a:r>
          </a:p>
          <a:p>
            <a:pPr lvl="1" eaLnBrk="1" hangingPunct="1"/>
            <a:r>
              <a:rPr lang="en-US" smtClean="0"/>
              <a:t>combination of one or more columns</a:t>
            </a:r>
          </a:p>
          <a:p>
            <a:pPr lvl="1" eaLnBrk="1" hangingPunct="1"/>
            <a:r>
              <a:rPr lang="en-US" smtClean="0"/>
              <a:t>Identifies particular row(</a:t>
            </a:r>
            <a:r>
              <a:rPr lang="en-US" b="1" smtClean="0"/>
              <a:t>s)</a:t>
            </a:r>
            <a:r>
              <a:rPr lang="en-US" smtClean="0"/>
              <a:t> in a relation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>
                <a:solidFill>
                  <a:srgbClr val="0066FF"/>
                </a:solidFill>
              </a:rPr>
              <a:t>composite key</a:t>
            </a:r>
          </a:p>
          <a:p>
            <a:pPr lvl="1" eaLnBrk="1" hangingPunct="1"/>
            <a:r>
              <a:rPr lang="en-US" smtClean="0"/>
              <a:t>a key </a:t>
            </a:r>
          </a:p>
          <a:p>
            <a:pPr lvl="1" eaLnBrk="1" hangingPunct="1"/>
            <a:r>
              <a:rPr lang="en-US" smtClean="0"/>
              <a:t>consists of two or more column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D485835-3925-46DF-93E8-1A0B93081177}" type="slidenum">
              <a:rPr lang="en-US" smtClean="0"/>
              <a:pPr/>
              <a:t>2</a:t>
            </a:fld>
            <a:endParaRPr lang="en-US" smtClean="0"/>
          </a:p>
          <a:p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Premise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have received one or more tables of existing data</a:t>
            </a:r>
          </a:p>
          <a:p>
            <a:pPr eaLnBrk="1" hangingPunct="1"/>
            <a:r>
              <a:rPr lang="en-US" smtClean="0"/>
              <a:t>The data is to be stored in a new database</a:t>
            </a:r>
          </a:p>
          <a:p>
            <a:pPr eaLnBrk="1" hangingPunct="1"/>
            <a:r>
              <a:rPr lang="en-US" smtClean="0"/>
              <a:t>QUESTION:  Should the data be stored as received, or should it be transformed for storage?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B7667009-892C-40B3-96CC-C5656E80E572}" type="slidenum">
              <a:rPr lang="en-US" smtClean="0"/>
              <a:pPr/>
              <a:t>20</a:t>
            </a:fld>
            <a:endParaRPr lang="en-US" smtClean="0"/>
          </a:p>
          <a:p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Keys? Composite Keys?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7696200" cy="419100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28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C08E7AB-C573-4568-8739-92D4864417E2}" type="slidenum">
              <a:rPr lang="en-US" smtClean="0"/>
              <a:pPr/>
              <a:t>21</a:t>
            </a:fld>
            <a:endParaRPr lang="en-US" smtClean="0"/>
          </a:p>
          <a:p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Unique Determinant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Functionally determine every other column in relation</a:t>
            </a:r>
          </a:p>
          <a:p>
            <a:pPr eaLnBrk="1" hangingPunct="1"/>
            <a:r>
              <a:rPr lang="en-US" smtClean="0"/>
              <a:t>Cannot find by looking for </a:t>
            </a:r>
          </a:p>
          <a:p>
            <a:pPr lvl="1" eaLnBrk="1" hangingPunct="1"/>
            <a:r>
              <a:rPr lang="en-US" smtClean="0"/>
              <a:t>unique values in one column, or</a:t>
            </a:r>
          </a:p>
          <a:p>
            <a:pPr lvl="1" eaLnBrk="1" hangingPunct="1"/>
            <a:r>
              <a:rPr lang="en-US" smtClean="0"/>
              <a:t>All columns</a:t>
            </a:r>
          </a:p>
          <a:p>
            <a:pPr lvl="2" eaLnBrk="1" hangingPunct="1"/>
            <a:r>
              <a:rPr lang="en-US" smtClean="0"/>
              <a:t>What could appear over time?</a:t>
            </a:r>
          </a:p>
          <a:p>
            <a:pPr lvl="2" eaLnBrk="1" hangingPunct="1"/>
            <a:r>
              <a:rPr lang="en-US" smtClean="0"/>
              <a:t>Must be logically a determinant</a:t>
            </a:r>
          </a:p>
          <a:p>
            <a:pPr lvl="1" eaLnBrk="1" hangingPunct="1"/>
            <a:r>
              <a:rPr lang="en-US" smtClean="0"/>
              <a:t>Exercise 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8A73E88-A6D5-4F63-8896-83EF0B2B8C4E}" type="slidenum">
              <a:rPr lang="en-US" smtClean="0"/>
              <a:pPr/>
              <a:t>22</a:t>
            </a:fld>
            <a:endParaRPr lang="en-US" smtClean="0"/>
          </a:p>
          <a:p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Candidate Key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key </a:t>
            </a:r>
          </a:p>
          <a:p>
            <a:pPr eaLnBrk="1" hangingPunct="1"/>
            <a:r>
              <a:rPr lang="en-US" smtClean="0"/>
              <a:t>Functionally determines all of the other columns in a relation (a unique determinant)</a:t>
            </a:r>
          </a:p>
          <a:p>
            <a:pPr eaLnBrk="1" hangingPunct="1"/>
            <a:r>
              <a:rPr lang="en-US" smtClean="0"/>
              <a:t>Exercise 1?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66F0A13-FCB9-4D64-964D-F0E263B0CE22}" type="slidenum">
              <a:rPr lang="en-US" smtClean="0"/>
              <a:pPr/>
              <a:t>23</a:t>
            </a:fld>
            <a:endParaRPr lang="en-US" smtClean="0"/>
          </a:p>
          <a:p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Keys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66FF"/>
                </a:solidFill>
              </a:rPr>
              <a:t>Primary key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candidate key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selected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one and only one per relation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may be a composite key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66FF"/>
                </a:solidFill>
              </a:rPr>
              <a:t>Ideally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 short,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numeric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unchanging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5486400" y="464820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Exercise 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4DAE5A4-C0C0-4DB0-B952-75D6A253B165}" type="slidenum">
              <a:rPr lang="en-US" smtClean="0"/>
              <a:pPr/>
              <a:t>24</a:t>
            </a:fld>
            <a:endParaRPr lang="en-US" smtClean="0"/>
          </a:p>
          <a:p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Surrogate Keys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artificial column added to a relation </a:t>
            </a:r>
          </a:p>
          <a:p>
            <a:pPr eaLnBrk="1" hangingPunct="1"/>
            <a:r>
              <a:rPr lang="en-US" smtClean="0"/>
              <a:t>Primary key role</a:t>
            </a:r>
          </a:p>
          <a:p>
            <a:pPr eaLnBrk="1" hangingPunct="1"/>
            <a:r>
              <a:rPr lang="en-US" smtClean="0"/>
              <a:t>DBMS supplied</a:t>
            </a:r>
          </a:p>
          <a:p>
            <a:pPr lvl="1" eaLnBrk="1" hangingPunct="1"/>
            <a:r>
              <a:rPr lang="en-US" smtClean="0"/>
              <a:t>Often replaces composite primary key</a:t>
            </a:r>
          </a:p>
          <a:p>
            <a:pPr lvl="1" eaLnBrk="1" hangingPunct="1"/>
            <a:r>
              <a:rPr lang="en-US" smtClean="0"/>
              <a:t>Short, numeric and never changes </a:t>
            </a:r>
          </a:p>
          <a:p>
            <a:pPr lvl="1" eaLnBrk="1" hangingPunct="1"/>
            <a:r>
              <a:rPr lang="en-US" smtClean="0"/>
              <a:t>Meaningless to users</a:t>
            </a:r>
          </a:p>
          <a:p>
            <a:pPr lvl="1" eaLnBrk="1" hangingPunct="1"/>
            <a:r>
              <a:rPr lang="en-US" smtClean="0"/>
              <a:t>Normally hidden from users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52C6D9CA-5FFE-42D5-B741-33FE41A64C98}" type="slidenum">
              <a:rPr lang="en-US" smtClean="0"/>
              <a:pPr/>
              <a:t>25</a:t>
            </a:fld>
            <a:endParaRPr lang="en-US" smtClean="0"/>
          </a:p>
          <a:p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Surrogate Keys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400" smtClean="0"/>
              <a:t>NOTE: The primary key of the relation is </a:t>
            </a:r>
            <a:r>
              <a:rPr lang="en-US" sz="2400" u="sng" smtClean="0"/>
              <a:t>underlined</a:t>
            </a:r>
            <a:r>
              <a:rPr lang="en-US" sz="2400" smtClean="0"/>
              <a:t> below: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RENTAL_PROPERTY without surrogate key: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66FF"/>
                </a:solidFill>
              </a:rPr>
              <a:t>		</a:t>
            </a:r>
            <a:r>
              <a:rPr lang="en-US" sz="2000" b="1" smtClean="0">
                <a:solidFill>
                  <a:srgbClr val="0066FF"/>
                </a:solidFill>
              </a:rPr>
              <a:t>RENTAL_PROPERTY (</a:t>
            </a:r>
            <a:r>
              <a:rPr lang="en-US" sz="2000" b="1" u="sng" smtClean="0">
                <a:solidFill>
                  <a:srgbClr val="0066FF"/>
                </a:solidFill>
              </a:rPr>
              <a:t>Street</a:t>
            </a:r>
            <a:r>
              <a:rPr lang="en-US" sz="2000" b="1" smtClean="0">
                <a:solidFill>
                  <a:srgbClr val="0066FF"/>
                </a:solidFill>
              </a:rPr>
              <a:t>, </a:t>
            </a:r>
            <a:r>
              <a:rPr lang="en-US" sz="2000" b="1" u="sng" smtClean="0">
                <a:solidFill>
                  <a:srgbClr val="0066FF"/>
                </a:solidFill>
              </a:rPr>
              <a:t>City</a:t>
            </a:r>
            <a:r>
              <a:rPr lang="en-US" sz="2000" b="1" smtClean="0">
                <a:solidFill>
                  <a:srgbClr val="0066FF"/>
                </a:solidFill>
              </a:rPr>
              <a:t>,</a:t>
            </a:r>
            <a:br>
              <a:rPr lang="en-US" sz="2000" b="1" smtClean="0">
                <a:solidFill>
                  <a:srgbClr val="0066FF"/>
                </a:solidFill>
              </a:rPr>
            </a:br>
            <a:r>
              <a:rPr lang="en-US" sz="2000" b="1" smtClean="0">
                <a:solidFill>
                  <a:srgbClr val="0066FF"/>
                </a:solidFill>
              </a:rPr>
              <a:t>	</a:t>
            </a:r>
            <a:r>
              <a:rPr lang="en-US" sz="2000" b="1" u="sng" smtClean="0">
                <a:solidFill>
                  <a:srgbClr val="0066FF"/>
                </a:solidFill>
              </a:rPr>
              <a:t>State/Province</a:t>
            </a:r>
            <a:r>
              <a:rPr lang="en-US" sz="2000" b="1" smtClean="0">
                <a:solidFill>
                  <a:srgbClr val="0066FF"/>
                </a:solidFill>
              </a:rPr>
              <a:t>, </a:t>
            </a:r>
            <a:r>
              <a:rPr lang="en-US" sz="2000" b="1" u="sng" smtClean="0">
                <a:solidFill>
                  <a:srgbClr val="0066FF"/>
                </a:solidFill>
              </a:rPr>
              <a:t>Zip/PostalCode</a:t>
            </a:r>
            <a:r>
              <a:rPr lang="en-US" sz="2000" b="1" smtClean="0">
                <a:solidFill>
                  <a:srgbClr val="0066FF"/>
                </a:solidFill>
              </a:rPr>
              <a:t>, </a:t>
            </a:r>
            <a:r>
              <a:rPr lang="en-US" sz="2000" b="1" u="sng" smtClean="0">
                <a:solidFill>
                  <a:srgbClr val="0066FF"/>
                </a:solidFill>
              </a:rPr>
              <a:t>Country</a:t>
            </a:r>
            <a:r>
              <a:rPr lang="en-US" sz="2000" b="1" smtClean="0">
                <a:solidFill>
                  <a:srgbClr val="0066FF"/>
                </a:solidFill>
              </a:rPr>
              <a:t>, Rental_Rate)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RENTAL_PROPERTY with surrogate key: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066FF"/>
                </a:solidFill>
              </a:rPr>
              <a:t>  		</a:t>
            </a:r>
            <a:r>
              <a:rPr lang="en-US" sz="2000" b="1" smtClean="0">
                <a:solidFill>
                  <a:srgbClr val="0066FF"/>
                </a:solidFill>
              </a:rPr>
              <a:t>RENTAL_PROPERTY (</a:t>
            </a:r>
            <a:r>
              <a:rPr lang="en-US" sz="2000" b="1" u="sng" smtClean="0">
                <a:solidFill>
                  <a:srgbClr val="0066FF"/>
                </a:solidFill>
              </a:rPr>
              <a:t>PropertyID</a:t>
            </a:r>
            <a:r>
              <a:rPr lang="en-US" sz="2000" b="1" smtClean="0">
                <a:solidFill>
                  <a:srgbClr val="0066FF"/>
                </a:solidFill>
              </a:rPr>
              <a:t>, Street, City,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066FF"/>
                </a:solidFill>
              </a:rPr>
              <a:t>	  State/Province, Zip/PostalCode, Country, Rental_Rate)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4C1BCC2-99A2-4942-AC0E-12306D96C8A0}" type="slidenum">
              <a:rPr lang="en-US" smtClean="0"/>
              <a:pPr/>
              <a:t>26</a:t>
            </a:fld>
            <a:endParaRPr lang="en-US" smtClean="0"/>
          </a:p>
          <a:p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#2 part 1, WORKER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7696200" cy="419100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28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0FF4383-5567-4717-8AF5-D359AFC9E3DD}" type="slidenum">
              <a:rPr lang="en-US" smtClean="0"/>
              <a:pPr/>
              <a:t>27</a:t>
            </a:fld>
            <a:endParaRPr lang="en-US" smtClean="0"/>
          </a:p>
          <a:p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Modification Anomalies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Deletion Anomaly</a:t>
            </a:r>
          </a:p>
          <a:p>
            <a:pPr eaLnBrk="1" hangingPunct="1"/>
            <a:r>
              <a:rPr lang="en-US" smtClean="0"/>
              <a:t>Insertion Anomaly</a:t>
            </a:r>
          </a:p>
          <a:p>
            <a:pPr eaLnBrk="1" hangingPunct="1"/>
            <a:r>
              <a:rPr lang="en-US" smtClean="0"/>
              <a:t>Update Anomaly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5851325-9777-434B-A003-2A1350D6CA56}" type="slidenum">
              <a:rPr lang="en-US" smtClean="0"/>
              <a:pPr/>
              <a:t>28</a:t>
            </a:fld>
            <a:endParaRPr lang="en-US" smtClean="0"/>
          </a:p>
          <a:p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This Worker Table?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2A559CC-74C0-4A25-8F23-D8F68160BFFA}" type="slidenum">
              <a:rPr lang="en-US" smtClean="0"/>
              <a:pPr/>
              <a:t>29</a:t>
            </a:fld>
            <a:endParaRPr lang="en-US" smtClean="0"/>
          </a:p>
          <a:p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#2 part 2, WORKER</a:t>
            </a:r>
          </a:p>
        </p:txBody>
      </p:sp>
      <p:graphicFrame>
        <p:nvGraphicFramePr>
          <p:cNvPr id="92163" name="Group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7696200" cy="419100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28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063460D-876D-48C6-8882-9C5686F6C7C3}" type="slidenum">
              <a:rPr lang="en-US" smtClean="0"/>
              <a:pPr/>
              <a:t>3</a:t>
            </a:fld>
            <a:endParaRPr lang="en-US" smtClean="0"/>
          </a:p>
          <a:p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Tables?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752600" y="1524000"/>
          <a:ext cx="5781675" cy="3462338"/>
        </p:xfrm>
        <a:graphic>
          <a:graphicData uri="http://schemas.openxmlformats.org/presentationml/2006/ole">
            <p:oleObj spid="_x0000_s1026" name="Photo Editor Photo" r:id="rId3" imgW="5772956" imgH="3467584" progId="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09600" y="5334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Should we store these two tables as they are, or should we combine them into one table in our new database?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A382132-6355-4187-A754-89820447B8B5}" type="slidenum">
              <a:rPr lang="en-US" smtClean="0"/>
              <a:pPr/>
              <a:t>30</a:t>
            </a:fld>
            <a:endParaRPr lang="en-US" smtClean="0"/>
          </a:p>
          <a:p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Keys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key of one relation</a:t>
            </a:r>
          </a:p>
          <a:p>
            <a:pPr eaLnBrk="1" hangingPunct="1"/>
            <a:r>
              <a:rPr lang="en-US" smtClean="0"/>
              <a:t>Placed in another relation </a:t>
            </a:r>
          </a:p>
          <a:p>
            <a:pPr eaLnBrk="1" hangingPunct="1"/>
            <a:r>
              <a:rPr lang="en-US" smtClean="0"/>
              <a:t>Forms a link </a:t>
            </a:r>
          </a:p>
          <a:p>
            <a:pPr lvl="1" eaLnBrk="1" hangingPunct="1"/>
            <a:r>
              <a:rPr lang="en-US" smtClean="0"/>
              <a:t>between the relations</a:t>
            </a:r>
          </a:p>
          <a:p>
            <a:pPr lvl="1" eaLnBrk="1" hangingPunct="1"/>
            <a:r>
              <a:rPr lang="en-US" smtClean="0"/>
              <a:t>with the data</a:t>
            </a:r>
          </a:p>
          <a:p>
            <a:pPr eaLnBrk="1" hangingPunct="1"/>
            <a:r>
              <a:rPr lang="en-US" smtClean="0"/>
              <a:t>Example – WORKER/BUILDING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6815CF7-16CA-4C9E-8EAA-6C7FF6C40E16}" type="slidenum">
              <a:rPr lang="en-US" smtClean="0"/>
              <a:pPr/>
              <a:t>31</a:t>
            </a:fld>
            <a:endParaRPr lang="en-US" smtClean="0"/>
          </a:p>
          <a:p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#2 part 2, WORKER</a:t>
            </a:r>
          </a:p>
        </p:txBody>
      </p:sp>
      <p:graphicFrame>
        <p:nvGraphicFramePr>
          <p:cNvPr id="113829" name="Group 165"/>
          <p:cNvGraphicFramePr>
            <a:graphicFrameLocks noGrp="1"/>
          </p:cNvGraphicFramePr>
          <p:nvPr>
            <p:ph sz="half" idx="1"/>
          </p:nvPr>
        </p:nvGraphicFramePr>
        <p:xfrm>
          <a:off x="5105400" y="1828800"/>
          <a:ext cx="3276600" cy="4125915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3848" name="Group 184"/>
          <p:cNvGraphicFramePr>
            <a:graphicFrameLocks noGrp="1"/>
          </p:cNvGraphicFramePr>
          <p:nvPr>
            <p:ph sz="half" idx="2"/>
          </p:nvPr>
        </p:nvGraphicFramePr>
        <p:xfrm>
          <a:off x="304800" y="1752600"/>
          <a:ext cx="4724400" cy="1824991"/>
        </p:xfrm>
        <a:graphic>
          <a:graphicData uri="http://schemas.openxmlformats.org/drawingml/2006/table">
            <a:tbl>
              <a:tblPr/>
              <a:tblGrid>
                <a:gridCol w="1441450"/>
                <a:gridCol w="1681163"/>
                <a:gridCol w="160178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60" name="Text Box 166"/>
          <p:cNvSpPr txBox="1">
            <a:spLocks noChangeArrowheads="1"/>
          </p:cNvSpPr>
          <p:nvPr/>
        </p:nvSpPr>
        <p:spPr bwMode="auto">
          <a:xfrm>
            <a:off x="5105400" y="1524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ASSIGNMENT</a:t>
            </a:r>
          </a:p>
        </p:txBody>
      </p:sp>
      <p:sp>
        <p:nvSpPr>
          <p:cNvPr id="47161" name="Text Box 183"/>
          <p:cNvSpPr txBox="1">
            <a:spLocks noChangeArrowheads="1"/>
          </p:cNvSpPr>
          <p:nvPr/>
        </p:nvSpPr>
        <p:spPr bwMode="auto">
          <a:xfrm>
            <a:off x="457200" y="1447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WORKER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4616850-8A61-40B4-9D95-341F427C08E3}" type="slidenum">
              <a:rPr lang="en-US" smtClean="0"/>
              <a:pPr/>
              <a:t>32</a:t>
            </a:fld>
            <a:endParaRPr lang="en-US" smtClean="0"/>
          </a:p>
          <a:p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Decomposing Tables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Slows down processing</a:t>
            </a:r>
          </a:p>
          <a:p>
            <a:pPr eaLnBrk="1" hangingPunct="1">
              <a:spcBef>
                <a:spcPct val="75000"/>
              </a:spcBef>
            </a:pPr>
            <a:r>
              <a:rPr lang="en-US" smtClean="0"/>
              <a:t>Creates a need for referential integrity rules</a:t>
            </a:r>
          </a:p>
          <a:p>
            <a:pPr lvl="1" eaLnBrk="1" hangingPunct="1">
              <a:spcBef>
                <a:spcPct val="75000"/>
              </a:spcBef>
            </a:pPr>
            <a:r>
              <a:rPr lang="en-US" smtClean="0"/>
              <a:t>Ex—Add worker 1566’s assignment to building 435</a:t>
            </a:r>
          </a:p>
          <a:p>
            <a:pPr eaLnBrk="1" hangingPunct="1">
              <a:spcBef>
                <a:spcPct val="75000"/>
              </a:spcBef>
            </a:pPr>
            <a:r>
              <a:rPr lang="en-US" smtClean="0"/>
              <a:t>Need for a Method for decomposition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9401040-3389-4DBC-B059-3AA17D755524}" type="slidenum">
              <a:rPr lang="en-US" smtClean="0"/>
              <a:pPr/>
              <a:t>33</a:t>
            </a:fld>
            <a:endParaRPr lang="en-US" smtClean="0"/>
          </a:p>
          <a:p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Referential Integrity Constraint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foreign key value can be entered that does not pre-exist as a primary key value in the corresponding relation</a:t>
            </a:r>
          </a:p>
          <a:p>
            <a:pPr eaLnBrk="1" hangingPunct="1"/>
            <a:r>
              <a:rPr lang="en-US" smtClean="0"/>
              <a:t>Example – WORKER/BUILDING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C7B8B2E2-6C27-4659-8CB7-028D426F0D7C}" type="slidenum">
              <a:rPr lang="en-US" smtClean="0"/>
              <a:pPr/>
              <a:t>34</a:t>
            </a:fld>
            <a:endParaRPr lang="en-US" smtClean="0"/>
          </a:p>
          <a:p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Forms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Relations grouped by the type of anomalies likely to occur</a:t>
            </a:r>
          </a:p>
          <a:p>
            <a:pPr eaLnBrk="1" hangingPunct="1"/>
            <a:r>
              <a:rPr lang="en-US" sz="2400" smtClean="0"/>
              <a:t>Names of the groupings</a:t>
            </a:r>
          </a:p>
          <a:p>
            <a:pPr lvl="1" eaLnBrk="1" hangingPunct="1"/>
            <a:r>
              <a:rPr lang="en-US" sz="2000" smtClean="0"/>
              <a:t>1NF</a:t>
            </a:r>
          </a:p>
          <a:p>
            <a:pPr lvl="1" eaLnBrk="1" hangingPunct="1"/>
            <a:r>
              <a:rPr lang="en-US" sz="2000" smtClean="0"/>
              <a:t>2NF</a:t>
            </a:r>
          </a:p>
          <a:p>
            <a:pPr lvl="1" eaLnBrk="1" hangingPunct="1"/>
            <a:r>
              <a:rPr lang="en-US" sz="2000" smtClean="0"/>
              <a:t>3NF</a:t>
            </a:r>
          </a:p>
          <a:p>
            <a:pPr lvl="1" eaLnBrk="1" hangingPunct="1"/>
            <a:r>
              <a:rPr lang="en-US" sz="2000" smtClean="0"/>
              <a:t>BCNF</a:t>
            </a:r>
          </a:p>
          <a:p>
            <a:pPr lvl="1" eaLnBrk="1" hangingPunct="1"/>
            <a:r>
              <a:rPr lang="en-US" sz="2000" smtClean="0"/>
              <a:t>4NF</a:t>
            </a:r>
          </a:p>
          <a:p>
            <a:pPr lvl="1" eaLnBrk="1" hangingPunct="1"/>
            <a:r>
              <a:rPr lang="en-US" sz="2000" smtClean="0"/>
              <a:t>5NF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4419600" y="3962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DK/NF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8534400" y="403066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8134125-7678-4F9B-A4C3-5D2E35E0F5B2}" type="slidenum">
              <a:rPr lang="en-US" smtClean="0"/>
              <a:pPr/>
              <a:t>35</a:t>
            </a:fld>
            <a:endParaRPr lang="en-US" smtClean="0"/>
          </a:p>
          <a:p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Forms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Relations are categorized as a </a:t>
            </a:r>
            <a:r>
              <a:rPr lang="en-US" sz="2800" b="1" smtClean="0">
                <a:solidFill>
                  <a:srgbClr val="0066FF"/>
                </a:solidFill>
              </a:rPr>
              <a:t>normal form</a:t>
            </a:r>
            <a:r>
              <a:rPr lang="en-US" sz="2800" smtClean="0"/>
              <a:t> based on which modification anomalies or other problems that they are subject to: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" y="2819400"/>
          <a:ext cx="8229600" cy="3352800"/>
        </p:xfrm>
        <a:graphic>
          <a:graphicData uri="http://schemas.openxmlformats.org/presentationml/2006/ole">
            <p:oleObj spid="_x0000_s3074" name="Photo Editor Photo" r:id="rId3" imgW="6590476" imgH="262926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2419719-8167-417C-B17F-CB73BA13FC66}" type="slidenum">
              <a:rPr lang="en-US" smtClean="0"/>
              <a:pPr/>
              <a:t>36</a:t>
            </a:fld>
            <a:endParaRPr lang="en-US" smtClean="0"/>
          </a:p>
          <a:p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Forms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66FF"/>
                </a:solidFill>
              </a:rPr>
              <a:t>1NF</a:t>
            </a:r>
            <a:r>
              <a:rPr lang="en-US" sz="2800" smtClean="0"/>
              <a:t> –  If a relation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66FF"/>
                </a:solidFill>
              </a:rPr>
              <a:t>2N</a:t>
            </a:r>
            <a:r>
              <a:rPr lang="en-US" sz="2800" b="1" smtClean="0"/>
              <a:t>F</a:t>
            </a:r>
            <a:r>
              <a:rPr lang="en-US" sz="2800" smtClean="0"/>
              <a:t> – If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 in 1NF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 nonkey attributes are dependent on </a:t>
            </a:r>
            <a:r>
              <a:rPr lang="en-US" sz="2400" u="sng" smtClean="0"/>
              <a:t>all</a:t>
            </a:r>
            <a:r>
              <a:rPr lang="en-US" sz="2400" smtClean="0"/>
              <a:t> of the primary key.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66FF"/>
                </a:solidFill>
              </a:rPr>
              <a:t>3NF</a:t>
            </a:r>
            <a:r>
              <a:rPr lang="en-US" sz="2800" smtClean="0"/>
              <a:t> – If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 in 2NF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has no transitive dependencies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66FF"/>
                </a:solidFill>
              </a:rPr>
              <a:t>Boyce-Codd Normal Form (BCNF)</a:t>
            </a:r>
            <a:r>
              <a:rPr lang="en-US" sz="2800" smtClean="0"/>
              <a:t> – If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Is a relation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every determinant is a candidate key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i="1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Eliminating Modification Anomalies from Functional Dependencies </a:t>
            </a:r>
            <a:r>
              <a:rPr lang="en-US" sz="2400" dirty="0" smtClean="0"/>
              <a:t>Step 1</a:t>
            </a:r>
            <a:endParaRPr lang="en-US" sz="2400" u="sng" dirty="0" smtClean="0"/>
          </a:p>
        </p:txBody>
      </p:sp>
      <p:sp>
        <p:nvSpPr>
          <p:cNvPr id="52227" name="Footer Placeholder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KROENKE AND AUER - DATABASE PROCESSING, 11th Edition  © 2010 Pearson Prentice Hall </a:t>
            </a:r>
          </a:p>
        </p:txBody>
      </p:sp>
      <p:pic>
        <p:nvPicPr>
          <p:cNvPr id="52228" name="Picture 6" descr="C:\Users\Auer.WWU\Auer-Projects\Kroenke-Auer-Projects\Kroenke-Auer-DBP-e11\DBP-e11-Supplements\Images\Chapter03\Fig3-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077677"/>
            <a:ext cx="4425068" cy="5246923"/>
          </a:xfrm>
        </p:spPr>
      </p:pic>
      <p:sp>
        <p:nvSpPr>
          <p:cNvPr id="522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3913FC4-98EA-4365-8AC7-C4089520A07D}" type="slidenum">
              <a:rPr lang="en-US" smtClean="0"/>
              <a:pPr/>
              <a:t>37</a:t>
            </a:fld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74CE389-2FB4-4658-908D-6DFDD85499F5}" type="slidenum">
              <a:rPr lang="en-US" smtClean="0"/>
              <a:pPr/>
              <a:t>38</a:t>
            </a:fld>
            <a:endParaRPr lang="en-US" smtClean="0"/>
          </a:p>
          <a:p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Eliminating Modification Anomalies: Step2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Write appropriate referential integrity constraint(s)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40966E0-E1C0-4164-BE4F-944FEBC27A84}" type="slidenum">
              <a:rPr lang="en-US" smtClean="0"/>
              <a:pPr/>
              <a:t>39</a:t>
            </a:fld>
            <a:endParaRPr lang="en-US" smtClean="0"/>
          </a:p>
          <a:p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#2 part 2, WORKER</a:t>
            </a:r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7696200" cy="4191003"/>
        </p:xfrm>
        <a:graphic>
          <a:graphicData uri="http://schemas.openxmlformats.org/drawingml/2006/table">
            <a:tbl>
              <a:tblPr/>
              <a:tblGrid>
                <a:gridCol w="1924050"/>
                <a:gridCol w="1924050"/>
                <a:gridCol w="1924050"/>
                <a:gridCol w="1924050"/>
              </a:tblGrid>
              <a:tr h="728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Building-ID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M. Faraday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Nemo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C. Coulomb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24AC629-3BB7-479F-803C-EF6C3072E6EC}" type="slidenum">
              <a:rPr lang="en-US" smtClean="0"/>
              <a:pPr/>
              <a:t>4</a:t>
            </a:fld>
            <a:endParaRPr lang="en-US" smtClean="0"/>
          </a:p>
          <a:p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first -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need to understand:</a:t>
            </a:r>
          </a:p>
          <a:p>
            <a:pPr lvl="1" eaLnBrk="1" hangingPunct="1"/>
            <a:r>
              <a:rPr lang="en-US" smtClean="0"/>
              <a:t>The relational model</a:t>
            </a:r>
          </a:p>
          <a:p>
            <a:pPr lvl="1" eaLnBrk="1" hangingPunct="1"/>
            <a:r>
              <a:rPr lang="en-US" smtClean="0"/>
              <a:t>Relational model terminology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Dependency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 smtClean="0"/>
              <a:t>A Functional Dependency where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The determinant is composite, but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 </a:t>
            </a:r>
            <a:r>
              <a:rPr lang="en-US" dirty="0" smtClean="0"/>
              <a:t>At least one of the attributes can be determined by only </a:t>
            </a:r>
            <a:r>
              <a:rPr lang="en-US" i="1" dirty="0" smtClean="0"/>
              <a:t>part</a:t>
            </a:r>
            <a:r>
              <a:rPr lang="en-US" dirty="0" smtClean="0"/>
              <a:t> of the determinant.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M. KROENKE’S DATABASE PROCESSING, 10th Edition </a:t>
            </a:r>
          </a:p>
          <a:p>
            <a:pPr>
              <a:defRPr/>
            </a:pPr>
            <a:r>
              <a:rPr lang="en-US" smtClean="0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901A7BF2-A1B9-44F9-8498-7779E8D1DAAF}" type="slidenum">
              <a:rPr lang="en-US" smtClean="0"/>
              <a:pPr>
                <a:defRPr/>
              </a:pPr>
              <a:t>40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7D0299D4-2BB7-4628-AFF6-AE515550CD0C}" type="slidenum">
              <a:rPr lang="en-US" smtClean="0"/>
              <a:pPr/>
              <a:t>41</a:t>
            </a:fld>
            <a:endParaRPr lang="en-US" smtClean="0"/>
          </a:p>
          <a:p>
            <a:endParaRPr lang="en-US" smtClean="0"/>
          </a:p>
        </p:txBody>
      </p:sp>
      <p:sp>
        <p:nvSpPr>
          <p:cNvPr id="54276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Exercise 3, WORKER alt.</a:t>
            </a:r>
          </a:p>
        </p:txBody>
      </p:sp>
      <p:graphicFrame>
        <p:nvGraphicFramePr>
          <p:cNvPr id="101459" name="Group 83"/>
          <p:cNvGraphicFramePr>
            <a:graphicFrameLocks noGrp="1"/>
          </p:cNvGraphicFramePr>
          <p:nvPr>
            <p:ph idx="1"/>
          </p:nvPr>
        </p:nvGraphicFramePr>
        <p:xfrm>
          <a:off x="609600" y="1981200"/>
          <a:ext cx="7924800" cy="2971800"/>
        </p:xfrm>
        <a:graphic>
          <a:graphicData uri="http://schemas.openxmlformats.org/drawingml/2006/table">
            <a:tbl>
              <a:tblPr/>
              <a:tblGrid>
                <a:gridCol w="2946400"/>
                <a:gridCol w="2489200"/>
                <a:gridCol w="2489200"/>
              </a:tblGrid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Worker-ID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Skill-Type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Bonus-Rate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Plumbing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9" name="Text Box 82"/>
          <p:cNvSpPr txBox="1">
            <a:spLocks noChangeArrowheads="1"/>
          </p:cNvSpPr>
          <p:nvPr/>
        </p:nvSpPr>
        <p:spPr bwMode="auto">
          <a:xfrm>
            <a:off x="746125" y="1789113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Dependency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a non-key is determined by another non-key attribute.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M. KROENKE’S DATABASE PROCESSING, 10th Edition </a:t>
            </a:r>
          </a:p>
          <a:p>
            <a:pPr>
              <a:defRPr/>
            </a:pPr>
            <a:r>
              <a:rPr lang="en-US" smtClean="0"/>
              <a:t>© 2006 Pearson Prentice Hall, Modified by Dr. Mathis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901A7BF2-A1B9-44F9-8498-7779E8D1DAAF}" type="slidenum">
              <a:rPr lang="en-US" smtClean="0"/>
              <a:pPr>
                <a:defRPr/>
              </a:pPr>
              <a:t>42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056FEA1-2BE9-4F08-B9A2-1D1F0806DC18}" type="slidenum">
              <a:rPr lang="en-US" smtClean="0"/>
              <a:pPr/>
              <a:t>43</a:t>
            </a:fld>
            <a:endParaRPr lang="en-US" smtClean="0"/>
          </a:p>
          <a:p>
            <a:endParaRPr lang="en-US" smtClean="0"/>
          </a:p>
        </p:txBody>
      </p:sp>
      <p:sp>
        <p:nvSpPr>
          <p:cNvPr id="55300" name="Rectangle 1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#4</a:t>
            </a:r>
          </a:p>
        </p:txBody>
      </p:sp>
      <p:graphicFrame>
        <p:nvGraphicFramePr>
          <p:cNvPr id="107651" name="Group 131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848600" cy="4221163"/>
        </p:xfrm>
        <a:graphic>
          <a:graphicData uri="http://schemas.openxmlformats.org/drawingml/2006/table">
            <a:tbl>
              <a:tblPr/>
              <a:tblGrid>
                <a:gridCol w="1739900"/>
                <a:gridCol w="2095500"/>
                <a:gridCol w="1906588"/>
                <a:gridCol w="2106612"/>
              </a:tblGrid>
              <a:tr h="84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Student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Major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Preceptor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Maj_GPA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Gomez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Gomez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Marketing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Mollica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Raginiski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F579B68-9E50-4944-9000-6E827ABED65C}" type="slidenum">
              <a:rPr lang="en-US" smtClean="0"/>
              <a:pPr/>
              <a:t>44</a:t>
            </a:fld>
            <a:endParaRPr lang="en-US" smtClean="0"/>
          </a:p>
          <a:p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#5</a:t>
            </a:r>
          </a:p>
        </p:txBody>
      </p:sp>
      <p:graphicFrame>
        <p:nvGraphicFramePr>
          <p:cNvPr id="109742" name="Group 17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Fname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Committee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Course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Scholarship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Scholarship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Scholarship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Smith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Personnel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PS101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Brown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Admissions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3CEC553D-2D62-49B6-8D63-D7D8960FC9DF}" type="slidenum">
              <a:rPr lang="en-US" smtClean="0"/>
              <a:pPr/>
              <a:t>45</a:t>
            </a:fld>
            <a:endParaRPr lang="en-US" smtClean="0"/>
          </a:p>
          <a:p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 #5 - BCNF </a:t>
            </a:r>
            <a:br>
              <a:rPr lang="en-US" sz="4000" dirty="0" smtClean="0"/>
            </a:br>
            <a:r>
              <a:rPr lang="en-US" sz="4000" dirty="0" smtClean="0"/>
              <a:t>Possible Source of Problems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determinant (</a:t>
            </a:r>
            <a:r>
              <a:rPr lang="en-US" dirty="0" err="1" smtClean="0"/>
              <a:t>multideterminant</a:t>
            </a:r>
            <a:r>
              <a:rPr lang="en-US" dirty="0" smtClean="0"/>
              <a:t>) determines a particular </a:t>
            </a:r>
            <a:r>
              <a:rPr lang="en-US" i="1" u="sng" dirty="0" smtClean="0">
                <a:solidFill>
                  <a:srgbClr val="0066FF"/>
                </a:solidFill>
              </a:rPr>
              <a:t>set</a:t>
            </a:r>
            <a:r>
              <a:rPr lang="en-US" dirty="0" smtClean="0"/>
              <a:t> of values: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66FF"/>
                </a:solidFill>
                <a:sym typeface="Wingdings" pitchFamily="2" charset="2"/>
              </a:rPr>
              <a:t>	 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66FF"/>
                </a:solidFill>
                <a:sym typeface="Wingdings" pitchFamily="2" charset="2"/>
              </a:rPr>
              <a:t>     </a:t>
            </a:r>
            <a:r>
              <a:rPr lang="en-US" sz="2400" b="1" dirty="0" smtClean="0">
                <a:solidFill>
                  <a:srgbClr val="0066FF"/>
                </a:solidFill>
                <a:sym typeface="Wingdings" pitchFamily="2" charset="2"/>
              </a:rPr>
              <a:t>Employee  Degree </a:t>
            </a:r>
            <a:r>
              <a:rPr lang="en-US" sz="1800" b="1" dirty="0" smtClean="0">
                <a:sym typeface="Wingdings" pitchFamily="2" charset="2"/>
              </a:rPr>
              <a:t>(Employee </a:t>
            </a:r>
            <a:r>
              <a:rPr lang="en-US" sz="1800" b="1" dirty="0" err="1" smtClean="0">
                <a:sym typeface="Wingdings" pitchFamily="2" charset="2"/>
              </a:rPr>
              <a:t>multidetermines</a:t>
            </a:r>
            <a:r>
              <a:rPr lang="en-US" sz="1800" b="1" dirty="0" smtClean="0">
                <a:sym typeface="Wingdings" pitchFamily="2" charset="2"/>
              </a:rPr>
              <a:t> degree)</a:t>
            </a:r>
          </a:p>
          <a:p>
            <a:pPr lvl="1" eaLnBrk="1" hangingPunct="1">
              <a:buFontTx/>
              <a:buNone/>
            </a:pPr>
            <a:r>
              <a:rPr lang="en-US" sz="2400" b="1" dirty="0" smtClean="0">
                <a:solidFill>
                  <a:srgbClr val="0066FF"/>
                </a:solidFill>
                <a:sym typeface="Wingdings" pitchFamily="2" charset="2"/>
              </a:rPr>
              <a:t>Employee  Sibling</a:t>
            </a:r>
          </a:p>
          <a:p>
            <a:pPr lvl="1" eaLnBrk="1" hangingPunct="1">
              <a:buFontTx/>
              <a:buNone/>
            </a:pPr>
            <a:r>
              <a:rPr lang="en-US" sz="2400" b="1" dirty="0" err="1" smtClean="0">
                <a:solidFill>
                  <a:srgbClr val="0066FF"/>
                </a:solidFill>
                <a:sym typeface="Wingdings" pitchFamily="2" charset="2"/>
              </a:rPr>
              <a:t>PartKit</a:t>
            </a:r>
            <a:r>
              <a:rPr lang="en-US" sz="2400" b="1" dirty="0" smtClean="0">
                <a:solidFill>
                  <a:srgbClr val="0066FF"/>
                </a:solidFill>
                <a:sym typeface="Wingdings" pitchFamily="2" charset="2"/>
              </a:rPr>
              <a:t>  Part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A6828E3A-19D2-45EA-BF76-D329BE2803D5}" type="slidenum">
              <a:rPr lang="en-US" smtClean="0"/>
              <a:pPr/>
              <a:t>46</a:t>
            </a:fld>
            <a:endParaRPr lang="en-US" smtClean="0"/>
          </a:p>
          <a:p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Problematic</a:t>
            </a:r>
            <a:br>
              <a:rPr lang="en-US" sz="3600" dirty="0" smtClean="0"/>
            </a:br>
            <a:r>
              <a:rPr lang="en-US" sz="3600" dirty="0" err="1" smtClean="0"/>
              <a:t>Multivalued</a:t>
            </a:r>
            <a:r>
              <a:rPr lang="en-US" sz="3600" dirty="0" smtClean="0"/>
              <a:t> Dependencies (Informally)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 relation with three or more attributes in a candidate key and</a:t>
            </a:r>
          </a:p>
          <a:p>
            <a:pPr eaLnBrk="1" hangingPunct="1"/>
            <a:r>
              <a:rPr lang="en-US" dirty="0" smtClean="0"/>
              <a:t>independent attributes appear to have relationships they do not have.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47464DE9-311A-488C-ABF8-E6520C3DA608}" type="slidenum">
              <a:rPr lang="en-US" smtClean="0"/>
              <a:pPr/>
              <a:t>47</a:t>
            </a:fld>
            <a:endParaRPr lang="en-US" smtClean="0"/>
          </a:p>
          <a:p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Problematic</a:t>
            </a:r>
            <a:br>
              <a:rPr lang="en-US" sz="3600" dirty="0" smtClean="0"/>
            </a:br>
            <a:r>
              <a:rPr lang="en-US" sz="3600" dirty="0" err="1" smtClean="0"/>
              <a:t>Multivalued</a:t>
            </a:r>
            <a:r>
              <a:rPr lang="en-US" sz="3600" dirty="0" smtClean="0"/>
              <a:t> Dependencies (Formally)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In a relation R(A,B,C), having key (A,B,C) where A is matched with multiple values of B (or of C or both), B does not determine C, and C does not determine B.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</a:t>
            </a:r>
            <a:r>
              <a:rPr lang="en-US" dirty="0" smtClean="0">
                <a:sym typeface="Wingdings" pitchFamily="2" charset="2"/>
              </a:rPr>
              <a:t> B and A C but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C </a:t>
            </a:r>
            <a:r>
              <a:rPr lang="en-US" dirty="0" smtClean="0">
                <a:sym typeface="Wingdings" pitchFamily="2" charset="2"/>
              </a:rPr>
              <a:t> B and </a:t>
            </a:r>
            <a:r>
              <a:rPr lang="en-US" smtClean="0">
                <a:sym typeface="Wingdings" pitchFamily="2" charset="2"/>
              </a:rPr>
              <a:t>B C.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D600B905-4629-4EC8-AD33-3F81AD547795}" type="slidenum">
              <a:rPr lang="en-US" smtClean="0"/>
              <a:pPr/>
              <a:t>48</a:t>
            </a:fld>
            <a:endParaRPr lang="en-US" smtClean="0"/>
          </a:p>
          <a:p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17538"/>
            <a:ext cx="8105775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Does a problematic MVD exist in </a:t>
            </a:r>
            <a:br>
              <a:rPr lang="en-US" sz="4000" dirty="0" smtClean="0"/>
            </a:br>
            <a:r>
              <a:rPr lang="en-US" sz="4000" dirty="0" smtClean="0"/>
              <a:t>Exercise 5?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05800" cy="3505200"/>
          </a:xfrm>
        </p:spPr>
        <p:txBody>
          <a:bodyPr/>
          <a:lstStyle/>
          <a:p>
            <a:pPr eaLnBrk="1" hangingPunct="1"/>
            <a:r>
              <a:rPr lang="en-US" smtClean="0"/>
              <a:t>Fname </a:t>
            </a:r>
            <a:r>
              <a:rPr lang="en-US" smtClean="0">
                <a:sym typeface="Wingdings" pitchFamily="2" charset="2"/>
              </a:rPr>
              <a:t>can have multiple values of</a:t>
            </a:r>
            <a:r>
              <a:rPr lang="en-US" smtClean="0"/>
              <a:t> Committee</a:t>
            </a:r>
          </a:p>
          <a:p>
            <a:pPr eaLnBrk="1" hangingPunct="1"/>
            <a:r>
              <a:rPr lang="en-US" smtClean="0"/>
              <a:t>Fname </a:t>
            </a:r>
            <a:r>
              <a:rPr lang="en-US" smtClean="0">
                <a:sym typeface="Wingdings" pitchFamily="2" charset="2"/>
              </a:rPr>
              <a:t>can have multiple values of Course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Are course and committee independent?</a:t>
            </a:r>
          </a:p>
          <a:p>
            <a:pPr eaLnBrk="1" hangingPunct="1"/>
            <a:r>
              <a:rPr lang="en-US" smtClean="0"/>
              <a:t>Are fname, course, &amp; committee part of the primary key?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BED4B30-BADA-4120-96B8-16ADBEFCFB5D}" type="slidenum">
              <a:rPr lang="en-US" smtClean="0"/>
              <a:pPr/>
              <a:t>49</a:t>
            </a:fld>
            <a:endParaRPr lang="en-US" smtClean="0"/>
          </a:p>
          <a:p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17538"/>
            <a:ext cx="81057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problematic MVD exists in Exercise 5 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153400" cy="2895600"/>
          </a:xfrm>
        </p:spPr>
        <p:txBody>
          <a:bodyPr/>
          <a:lstStyle/>
          <a:p>
            <a:pPr eaLnBrk="1" hangingPunct="1"/>
            <a:r>
              <a:rPr lang="en-US" smtClean="0"/>
              <a:t>Fname </a:t>
            </a:r>
            <a:r>
              <a:rPr lang="en-US" smtClean="0">
                <a:sym typeface="Wingdings" pitchFamily="2" charset="2"/>
              </a:rPr>
              <a:t></a:t>
            </a:r>
            <a:r>
              <a:rPr lang="en-US" smtClean="0"/>
              <a:t> Committee</a:t>
            </a:r>
          </a:p>
          <a:p>
            <a:pPr eaLnBrk="1" hangingPunct="1"/>
            <a:r>
              <a:rPr lang="en-US" smtClean="0"/>
              <a:t>Fname </a:t>
            </a:r>
            <a:r>
              <a:rPr lang="en-US" smtClean="0">
                <a:sym typeface="Wingdings" pitchFamily="2" charset="2"/>
              </a:rPr>
              <a:t> Course</a:t>
            </a:r>
          </a:p>
          <a:p>
            <a:pPr eaLnBrk="1" hangingPunct="1">
              <a:spcBef>
                <a:spcPct val="70000"/>
              </a:spcBef>
            </a:pPr>
            <a:r>
              <a:rPr lang="en-US" smtClean="0">
                <a:sym typeface="Wingdings" pitchFamily="2" charset="2"/>
              </a:rPr>
              <a:t>Course and committee are independent.</a:t>
            </a:r>
          </a:p>
          <a:p>
            <a:pPr eaLnBrk="1" hangingPunct="1">
              <a:spcBef>
                <a:spcPct val="70000"/>
              </a:spcBef>
            </a:pPr>
            <a:r>
              <a:rPr lang="en-US" smtClean="0"/>
              <a:t>All three in the primary key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6AF39E6E-BA9A-4A4B-95F2-7B47B1BC3C20}" type="slidenum">
              <a:rPr lang="en-US" smtClean="0"/>
              <a:pPr/>
              <a:t>5</a:t>
            </a:fld>
            <a:endParaRPr lang="en-US" smtClean="0"/>
          </a:p>
          <a:p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Relational Model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Created by E.F. Codd, 1970</a:t>
            </a:r>
          </a:p>
          <a:p>
            <a:pPr eaLnBrk="1" hangingPunct="1"/>
            <a:r>
              <a:rPr lang="en-US" smtClean="0"/>
              <a:t>Current standard for commercial DBMS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18E4E51-EDBE-4445-89B0-EC4E25ADB0E6}" type="slidenum">
              <a:rPr lang="en-US" smtClean="0"/>
              <a:pPr/>
              <a:t>50</a:t>
            </a:fld>
            <a:endParaRPr lang="en-US" smtClean="0"/>
          </a:p>
          <a:p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Fourth Normal Form, p. 652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 relation in BCNF in which there are no multivalued dependencies or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in which all attributes participate in a single multivalue dependency.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AD7FC95-0353-4E24-8B84-865789B2B579}" type="slidenum">
              <a:rPr lang="en-US" smtClean="0"/>
              <a:pPr/>
              <a:t>51</a:t>
            </a:fld>
            <a:endParaRPr lang="en-US" smtClean="0"/>
          </a:p>
          <a:p>
            <a:endParaRPr lang="en-US" smtClean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 5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BCNF?</a:t>
            </a:r>
          </a:p>
          <a:p>
            <a:pPr eaLnBrk="1" hangingPunct="1"/>
            <a:r>
              <a:rPr lang="en-US" smtClean="0"/>
              <a:t>Put multivalue dependencies in separate relations</a:t>
            </a:r>
          </a:p>
          <a:p>
            <a:pPr lvl="1" eaLnBrk="1" hangingPunct="1"/>
            <a:r>
              <a:rPr lang="en-US" smtClean="0"/>
              <a:t>For 4NF</a:t>
            </a:r>
          </a:p>
          <a:p>
            <a:pPr lvl="1" eaLnBrk="1" hangingPunct="1"/>
            <a:r>
              <a:rPr lang="en-US" smtClean="0"/>
              <a:t>To eliminate the modification anomalies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8400"/>
            <a:ext cx="594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400"/>
              <a:t>11/10/03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pPr algn="r"/>
            <a:r>
              <a:rPr lang="en-US" smtClean="0">
                <a:solidFill>
                  <a:srgbClr val="0066FF"/>
                </a:solidFill>
              </a:rPr>
              <a:t>Kroenke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81800" y="6324600"/>
            <a:ext cx="1905000" cy="457200"/>
          </a:xfrm>
          <a:noFill/>
        </p:spPr>
        <p:txBody>
          <a:bodyPr/>
          <a:lstStyle/>
          <a:p>
            <a:fld id="{C74C32C9-2C8F-4270-8A9D-6E9CE7D7777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 problematic MVD Exist?  Key?  NF?</a:t>
            </a: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3103563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4519" name="Group 66"/>
          <p:cNvGrpSpPr>
            <a:grpSpLocks/>
          </p:cNvGrpSpPr>
          <p:nvPr/>
        </p:nvGrpSpPr>
        <p:grpSpPr bwMode="auto">
          <a:xfrm>
            <a:off x="1905000" y="2895600"/>
            <a:ext cx="5410200" cy="3124200"/>
            <a:chOff x="-3" y="-3"/>
            <a:chExt cx="1857" cy="930"/>
          </a:xfrm>
        </p:grpSpPr>
        <p:grpSp>
          <p:nvGrpSpPr>
            <p:cNvPr id="64521" name="Group 64"/>
            <p:cNvGrpSpPr>
              <a:grpSpLocks/>
            </p:cNvGrpSpPr>
            <p:nvPr/>
          </p:nvGrpSpPr>
          <p:grpSpPr bwMode="auto">
            <a:xfrm>
              <a:off x="0" y="0"/>
              <a:ext cx="1851" cy="924"/>
              <a:chOff x="0" y="0"/>
              <a:chExt cx="1851" cy="924"/>
            </a:xfrm>
          </p:grpSpPr>
          <p:grpSp>
            <p:nvGrpSpPr>
              <p:cNvPr id="64523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492" cy="154"/>
                <a:chOff x="0" y="0"/>
                <a:chExt cx="492" cy="154"/>
              </a:xfrm>
            </p:grpSpPr>
            <p:sp>
              <p:nvSpPr>
                <p:cNvPr id="64579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92" cy="15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4580" name="Group 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92" cy="154"/>
                  <a:chOff x="0" y="0"/>
                  <a:chExt cx="492" cy="154"/>
                </a:xfrm>
              </p:grpSpPr>
              <p:sp>
                <p:nvSpPr>
                  <p:cNvPr id="64581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92" cy="15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b="1">
                        <a:solidFill>
                          <a:srgbClr val="000000"/>
                        </a:solidFill>
                        <a:cs typeface="Arial" charset="0"/>
                      </a:rPr>
                      <a:t>Fname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458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92" cy="154"/>
                  </a:xfrm>
                  <a:prstGeom prst="rect">
                    <a:avLst/>
                  </a:prstGeom>
                  <a:noFill/>
                  <a:ln w="7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524" name="Group 29"/>
              <p:cNvGrpSpPr>
                <a:grpSpLocks/>
              </p:cNvGrpSpPr>
              <p:nvPr/>
            </p:nvGrpSpPr>
            <p:grpSpPr bwMode="auto">
              <a:xfrm>
                <a:off x="492" y="0"/>
                <a:ext cx="714" cy="154"/>
                <a:chOff x="492" y="0"/>
                <a:chExt cx="714" cy="154"/>
              </a:xfrm>
            </p:grpSpPr>
            <p:sp>
              <p:nvSpPr>
                <p:cNvPr id="64575" name="Rectangle 28"/>
                <p:cNvSpPr>
                  <a:spLocks noChangeArrowheads="1"/>
                </p:cNvSpPr>
                <p:nvPr/>
              </p:nvSpPr>
              <p:spPr bwMode="auto">
                <a:xfrm>
                  <a:off x="492" y="0"/>
                  <a:ext cx="714" cy="15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4576" name="Group 27"/>
                <p:cNvGrpSpPr>
                  <a:grpSpLocks/>
                </p:cNvGrpSpPr>
                <p:nvPr/>
              </p:nvGrpSpPr>
              <p:grpSpPr bwMode="auto">
                <a:xfrm>
                  <a:off x="492" y="0"/>
                  <a:ext cx="714" cy="154"/>
                  <a:chOff x="492" y="0"/>
                  <a:chExt cx="714" cy="154"/>
                </a:xfrm>
              </p:grpSpPr>
              <p:sp>
                <p:nvSpPr>
                  <p:cNvPr id="64577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0"/>
                    <a:ext cx="714" cy="15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b="1">
                        <a:solidFill>
                          <a:srgbClr val="000000"/>
                        </a:solidFill>
                        <a:cs typeface="Arial" charset="0"/>
                      </a:rPr>
                      <a:t>Committee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4578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0"/>
                    <a:ext cx="714" cy="154"/>
                  </a:xfrm>
                  <a:prstGeom prst="rect">
                    <a:avLst/>
                  </a:prstGeom>
                  <a:noFill/>
                  <a:ln w="7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525" name="Group 33"/>
              <p:cNvGrpSpPr>
                <a:grpSpLocks/>
              </p:cNvGrpSpPr>
              <p:nvPr/>
            </p:nvGrpSpPr>
            <p:grpSpPr bwMode="auto">
              <a:xfrm>
                <a:off x="1206" y="0"/>
                <a:ext cx="645" cy="154"/>
                <a:chOff x="1206" y="0"/>
                <a:chExt cx="645" cy="154"/>
              </a:xfrm>
            </p:grpSpPr>
            <p:sp>
              <p:nvSpPr>
                <p:cNvPr id="64571" name="Rectangle 32"/>
                <p:cNvSpPr>
                  <a:spLocks noChangeArrowheads="1"/>
                </p:cNvSpPr>
                <p:nvPr/>
              </p:nvSpPr>
              <p:spPr bwMode="auto">
                <a:xfrm>
                  <a:off x="1206" y="0"/>
                  <a:ext cx="645" cy="15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4572" name="Group 31"/>
                <p:cNvGrpSpPr>
                  <a:grpSpLocks/>
                </p:cNvGrpSpPr>
                <p:nvPr/>
              </p:nvGrpSpPr>
              <p:grpSpPr bwMode="auto">
                <a:xfrm>
                  <a:off x="1206" y="0"/>
                  <a:ext cx="645" cy="154"/>
                  <a:chOff x="1206" y="0"/>
                  <a:chExt cx="645" cy="154"/>
                </a:xfrm>
              </p:grpSpPr>
              <p:sp>
                <p:nvSpPr>
                  <p:cNvPr id="6457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0"/>
                    <a:ext cx="645" cy="154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b="1">
                        <a:solidFill>
                          <a:srgbClr val="000000"/>
                        </a:solidFill>
                        <a:cs typeface="Arial" charset="0"/>
                      </a:rPr>
                      <a:t>MeetingRoom</a:t>
                    </a:r>
                    <a:endParaRPr lang="en-US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457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0"/>
                    <a:ext cx="645" cy="154"/>
                  </a:xfrm>
                  <a:prstGeom prst="rect">
                    <a:avLst/>
                  </a:prstGeom>
                  <a:noFill/>
                  <a:ln w="7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4526" name="Group 35"/>
              <p:cNvGrpSpPr>
                <a:grpSpLocks/>
              </p:cNvGrpSpPr>
              <p:nvPr/>
            </p:nvGrpSpPr>
            <p:grpSpPr bwMode="auto">
              <a:xfrm>
                <a:off x="0" y="154"/>
                <a:ext cx="492" cy="154"/>
                <a:chOff x="0" y="154"/>
                <a:chExt cx="492" cy="154"/>
              </a:xfrm>
            </p:grpSpPr>
            <p:sp>
              <p:nvSpPr>
                <p:cNvPr id="64569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4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Gerhardt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70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54"/>
                  <a:ext cx="492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27" name="Group 37"/>
              <p:cNvGrpSpPr>
                <a:grpSpLocks/>
              </p:cNvGrpSpPr>
              <p:nvPr/>
            </p:nvGrpSpPr>
            <p:grpSpPr bwMode="auto">
              <a:xfrm>
                <a:off x="492" y="154"/>
                <a:ext cx="714" cy="154"/>
                <a:chOff x="492" y="154"/>
                <a:chExt cx="714" cy="154"/>
              </a:xfrm>
            </p:grpSpPr>
            <p:sp>
              <p:nvSpPr>
                <p:cNvPr id="64567" name="Rectangle 8"/>
                <p:cNvSpPr>
                  <a:spLocks noChangeArrowheads="1"/>
                </p:cNvSpPr>
                <p:nvPr/>
              </p:nvSpPr>
              <p:spPr bwMode="auto">
                <a:xfrm>
                  <a:off x="492" y="154"/>
                  <a:ext cx="7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Academic Affairs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68" name="Rectangle 36"/>
                <p:cNvSpPr>
                  <a:spLocks noChangeArrowheads="1"/>
                </p:cNvSpPr>
                <p:nvPr/>
              </p:nvSpPr>
              <p:spPr bwMode="auto">
                <a:xfrm>
                  <a:off x="492" y="154"/>
                  <a:ext cx="714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28" name="Group 39"/>
              <p:cNvGrpSpPr>
                <a:grpSpLocks/>
              </p:cNvGrpSpPr>
              <p:nvPr/>
            </p:nvGrpSpPr>
            <p:grpSpPr bwMode="auto">
              <a:xfrm>
                <a:off x="1206" y="154"/>
                <a:ext cx="645" cy="154"/>
                <a:chOff x="1206" y="154"/>
                <a:chExt cx="645" cy="154"/>
              </a:xfrm>
            </p:grpSpPr>
            <p:sp>
              <p:nvSpPr>
                <p:cNvPr id="64565" name="Rectangle 9"/>
                <p:cNvSpPr>
                  <a:spLocks noChangeArrowheads="1"/>
                </p:cNvSpPr>
                <p:nvPr/>
              </p:nvSpPr>
              <p:spPr bwMode="auto">
                <a:xfrm>
                  <a:off x="1206" y="154"/>
                  <a:ext cx="64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K109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66" name="Rectangle 38"/>
                <p:cNvSpPr>
                  <a:spLocks noChangeArrowheads="1"/>
                </p:cNvSpPr>
                <p:nvPr/>
              </p:nvSpPr>
              <p:spPr bwMode="auto">
                <a:xfrm>
                  <a:off x="1206" y="154"/>
                  <a:ext cx="645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29" name="Group 41"/>
              <p:cNvGrpSpPr>
                <a:grpSpLocks/>
              </p:cNvGrpSpPr>
              <p:nvPr/>
            </p:nvGrpSpPr>
            <p:grpSpPr bwMode="auto">
              <a:xfrm>
                <a:off x="0" y="308"/>
                <a:ext cx="492" cy="154"/>
                <a:chOff x="0" y="308"/>
                <a:chExt cx="492" cy="154"/>
              </a:xfrm>
            </p:grpSpPr>
            <p:sp>
              <p:nvSpPr>
                <p:cNvPr id="6456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08"/>
                  <a:ext cx="4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Mathis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64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308"/>
                  <a:ext cx="492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0" name="Group 43"/>
              <p:cNvGrpSpPr>
                <a:grpSpLocks/>
              </p:cNvGrpSpPr>
              <p:nvPr/>
            </p:nvGrpSpPr>
            <p:grpSpPr bwMode="auto">
              <a:xfrm>
                <a:off x="492" y="308"/>
                <a:ext cx="714" cy="154"/>
                <a:chOff x="492" y="308"/>
                <a:chExt cx="714" cy="154"/>
              </a:xfrm>
            </p:grpSpPr>
            <p:sp>
              <p:nvSpPr>
                <p:cNvPr id="64561" name="Rectangle 11"/>
                <p:cNvSpPr>
                  <a:spLocks noChangeArrowheads="1"/>
                </p:cNvSpPr>
                <p:nvPr/>
              </p:nvSpPr>
              <p:spPr bwMode="auto">
                <a:xfrm>
                  <a:off x="492" y="308"/>
                  <a:ext cx="7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Library &amp; Tech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62" name="Rectangle 42"/>
                <p:cNvSpPr>
                  <a:spLocks noChangeArrowheads="1"/>
                </p:cNvSpPr>
                <p:nvPr/>
              </p:nvSpPr>
              <p:spPr bwMode="auto">
                <a:xfrm>
                  <a:off x="492" y="308"/>
                  <a:ext cx="714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1" name="Group 45"/>
              <p:cNvGrpSpPr>
                <a:grpSpLocks/>
              </p:cNvGrpSpPr>
              <p:nvPr/>
            </p:nvGrpSpPr>
            <p:grpSpPr bwMode="auto">
              <a:xfrm>
                <a:off x="1206" y="308"/>
                <a:ext cx="645" cy="154"/>
                <a:chOff x="1206" y="308"/>
                <a:chExt cx="645" cy="154"/>
              </a:xfrm>
            </p:grpSpPr>
            <p:sp>
              <p:nvSpPr>
                <p:cNvPr id="64559" name="Rectangle 12"/>
                <p:cNvSpPr>
                  <a:spLocks noChangeArrowheads="1"/>
                </p:cNvSpPr>
                <p:nvPr/>
              </p:nvSpPr>
              <p:spPr bwMode="auto">
                <a:xfrm>
                  <a:off x="1206" y="308"/>
                  <a:ext cx="64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E109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60" name="Rectangle 44"/>
                <p:cNvSpPr>
                  <a:spLocks noChangeArrowheads="1"/>
                </p:cNvSpPr>
                <p:nvPr/>
              </p:nvSpPr>
              <p:spPr bwMode="auto">
                <a:xfrm>
                  <a:off x="1206" y="308"/>
                  <a:ext cx="645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2" name="Group 47"/>
              <p:cNvGrpSpPr>
                <a:grpSpLocks/>
              </p:cNvGrpSpPr>
              <p:nvPr/>
            </p:nvGrpSpPr>
            <p:grpSpPr bwMode="auto">
              <a:xfrm>
                <a:off x="0" y="462"/>
                <a:ext cx="492" cy="154"/>
                <a:chOff x="0" y="462"/>
                <a:chExt cx="492" cy="154"/>
              </a:xfrm>
            </p:grpSpPr>
            <p:sp>
              <p:nvSpPr>
                <p:cNvPr id="6455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62"/>
                  <a:ext cx="4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Jung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58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462"/>
                  <a:ext cx="492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3" name="Group 49"/>
              <p:cNvGrpSpPr>
                <a:grpSpLocks/>
              </p:cNvGrpSpPr>
              <p:nvPr/>
            </p:nvGrpSpPr>
            <p:grpSpPr bwMode="auto">
              <a:xfrm>
                <a:off x="492" y="462"/>
                <a:ext cx="714" cy="154"/>
                <a:chOff x="492" y="462"/>
                <a:chExt cx="714" cy="154"/>
              </a:xfrm>
            </p:grpSpPr>
            <p:sp>
              <p:nvSpPr>
                <p:cNvPr id="64555" name="Rectangle 14"/>
                <p:cNvSpPr>
                  <a:spLocks noChangeArrowheads="1"/>
                </p:cNvSpPr>
                <p:nvPr/>
              </p:nvSpPr>
              <p:spPr bwMode="auto">
                <a:xfrm>
                  <a:off x="492" y="462"/>
                  <a:ext cx="7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Library &amp; Tech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56" name="Rectangle 48"/>
                <p:cNvSpPr>
                  <a:spLocks noChangeArrowheads="1"/>
                </p:cNvSpPr>
                <p:nvPr/>
              </p:nvSpPr>
              <p:spPr bwMode="auto">
                <a:xfrm>
                  <a:off x="492" y="462"/>
                  <a:ext cx="714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4" name="Group 51"/>
              <p:cNvGrpSpPr>
                <a:grpSpLocks/>
              </p:cNvGrpSpPr>
              <p:nvPr/>
            </p:nvGrpSpPr>
            <p:grpSpPr bwMode="auto">
              <a:xfrm>
                <a:off x="1206" y="462"/>
                <a:ext cx="645" cy="154"/>
                <a:chOff x="1206" y="462"/>
                <a:chExt cx="645" cy="154"/>
              </a:xfrm>
            </p:grpSpPr>
            <p:sp>
              <p:nvSpPr>
                <p:cNvPr id="64553" name="Rectangle 15"/>
                <p:cNvSpPr>
                  <a:spLocks noChangeArrowheads="1"/>
                </p:cNvSpPr>
                <p:nvPr/>
              </p:nvSpPr>
              <p:spPr bwMode="auto">
                <a:xfrm>
                  <a:off x="1206" y="462"/>
                  <a:ext cx="64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E109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54" name="Rectangle 50"/>
                <p:cNvSpPr>
                  <a:spLocks noChangeArrowheads="1"/>
                </p:cNvSpPr>
                <p:nvPr/>
              </p:nvSpPr>
              <p:spPr bwMode="auto">
                <a:xfrm>
                  <a:off x="1206" y="462"/>
                  <a:ext cx="645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5" name="Group 53"/>
              <p:cNvGrpSpPr>
                <a:grpSpLocks/>
              </p:cNvGrpSpPr>
              <p:nvPr/>
            </p:nvGrpSpPr>
            <p:grpSpPr bwMode="auto">
              <a:xfrm>
                <a:off x="0" y="616"/>
                <a:ext cx="492" cy="154"/>
                <a:chOff x="0" y="616"/>
                <a:chExt cx="492" cy="154"/>
              </a:xfrm>
            </p:grpSpPr>
            <p:sp>
              <p:nvSpPr>
                <p:cNvPr id="64551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616"/>
                  <a:ext cx="4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Gonsalves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52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616"/>
                  <a:ext cx="492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6" name="Group 55"/>
              <p:cNvGrpSpPr>
                <a:grpSpLocks/>
              </p:cNvGrpSpPr>
              <p:nvPr/>
            </p:nvGrpSpPr>
            <p:grpSpPr bwMode="auto">
              <a:xfrm>
                <a:off x="492" y="616"/>
                <a:ext cx="714" cy="154"/>
                <a:chOff x="492" y="616"/>
                <a:chExt cx="714" cy="154"/>
              </a:xfrm>
            </p:grpSpPr>
            <p:sp>
              <p:nvSpPr>
                <p:cNvPr id="64549" name="Rectangle 17"/>
                <p:cNvSpPr>
                  <a:spLocks noChangeArrowheads="1"/>
                </p:cNvSpPr>
                <p:nvPr/>
              </p:nvSpPr>
              <p:spPr bwMode="auto">
                <a:xfrm>
                  <a:off x="492" y="616"/>
                  <a:ext cx="7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Academic Affairs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50" name="Rectangle 54"/>
                <p:cNvSpPr>
                  <a:spLocks noChangeArrowheads="1"/>
                </p:cNvSpPr>
                <p:nvPr/>
              </p:nvSpPr>
              <p:spPr bwMode="auto">
                <a:xfrm>
                  <a:off x="492" y="616"/>
                  <a:ext cx="714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7" name="Group 57"/>
              <p:cNvGrpSpPr>
                <a:grpSpLocks/>
              </p:cNvGrpSpPr>
              <p:nvPr/>
            </p:nvGrpSpPr>
            <p:grpSpPr bwMode="auto">
              <a:xfrm>
                <a:off x="1206" y="616"/>
                <a:ext cx="645" cy="154"/>
                <a:chOff x="1206" y="616"/>
                <a:chExt cx="645" cy="154"/>
              </a:xfrm>
            </p:grpSpPr>
            <p:sp>
              <p:nvSpPr>
                <p:cNvPr id="6454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6" y="616"/>
                  <a:ext cx="64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K109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48" name="Rectangle 56"/>
                <p:cNvSpPr>
                  <a:spLocks noChangeArrowheads="1"/>
                </p:cNvSpPr>
                <p:nvPr/>
              </p:nvSpPr>
              <p:spPr bwMode="auto">
                <a:xfrm>
                  <a:off x="1206" y="616"/>
                  <a:ext cx="645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8" name="Group 59"/>
              <p:cNvGrpSpPr>
                <a:grpSpLocks/>
              </p:cNvGrpSpPr>
              <p:nvPr/>
            </p:nvGrpSpPr>
            <p:grpSpPr bwMode="auto">
              <a:xfrm>
                <a:off x="0" y="770"/>
                <a:ext cx="492" cy="154"/>
                <a:chOff x="0" y="770"/>
                <a:chExt cx="492" cy="154"/>
              </a:xfrm>
            </p:grpSpPr>
            <p:sp>
              <p:nvSpPr>
                <p:cNvPr id="6454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770"/>
                  <a:ext cx="49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Gonsalves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46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770"/>
                  <a:ext cx="492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39" name="Group 61"/>
              <p:cNvGrpSpPr>
                <a:grpSpLocks/>
              </p:cNvGrpSpPr>
              <p:nvPr/>
            </p:nvGrpSpPr>
            <p:grpSpPr bwMode="auto">
              <a:xfrm>
                <a:off x="492" y="770"/>
                <a:ext cx="714" cy="154"/>
                <a:chOff x="492" y="770"/>
                <a:chExt cx="714" cy="154"/>
              </a:xfrm>
            </p:grpSpPr>
            <p:sp>
              <p:nvSpPr>
                <p:cNvPr id="64543" name="Rectangle 20"/>
                <p:cNvSpPr>
                  <a:spLocks noChangeArrowheads="1"/>
                </p:cNvSpPr>
                <p:nvPr/>
              </p:nvSpPr>
              <p:spPr bwMode="auto">
                <a:xfrm>
                  <a:off x="492" y="770"/>
                  <a:ext cx="71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Library &amp; Tech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44" name="Rectangle 60"/>
                <p:cNvSpPr>
                  <a:spLocks noChangeArrowheads="1"/>
                </p:cNvSpPr>
                <p:nvPr/>
              </p:nvSpPr>
              <p:spPr bwMode="auto">
                <a:xfrm>
                  <a:off x="492" y="770"/>
                  <a:ext cx="714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4540" name="Group 63"/>
              <p:cNvGrpSpPr>
                <a:grpSpLocks/>
              </p:cNvGrpSpPr>
              <p:nvPr/>
            </p:nvGrpSpPr>
            <p:grpSpPr bwMode="auto">
              <a:xfrm>
                <a:off x="1206" y="770"/>
                <a:ext cx="645" cy="154"/>
                <a:chOff x="1206" y="770"/>
                <a:chExt cx="645" cy="154"/>
              </a:xfrm>
            </p:grpSpPr>
            <p:sp>
              <p:nvSpPr>
                <p:cNvPr id="64541" name="Rectangle 21"/>
                <p:cNvSpPr>
                  <a:spLocks noChangeArrowheads="1"/>
                </p:cNvSpPr>
                <p:nvPr/>
              </p:nvSpPr>
              <p:spPr bwMode="auto">
                <a:xfrm>
                  <a:off x="1206" y="770"/>
                  <a:ext cx="64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solidFill>
                        <a:srgbClr val="000000"/>
                      </a:solidFill>
                      <a:cs typeface="Arial" charset="0"/>
                    </a:rPr>
                    <a:t>E109</a:t>
                  </a:r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4542" name="Rectangle 62"/>
                <p:cNvSpPr>
                  <a:spLocks noChangeArrowheads="1"/>
                </p:cNvSpPr>
                <p:nvPr/>
              </p:nvSpPr>
              <p:spPr bwMode="auto">
                <a:xfrm>
                  <a:off x="1206" y="770"/>
                  <a:ext cx="645" cy="154"/>
                </a:xfrm>
                <a:prstGeom prst="rect">
                  <a:avLst/>
                </a:prstGeom>
                <a:noFill/>
                <a:ln w="7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4522" name="Rectangle 65"/>
            <p:cNvSpPr>
              <a:spLocks noChangeArrowheads="1"/>
            </p:cNvSpPr>
            <p:nvPr/>
          </p:nvSpPr>
          <p:spPr bwMode="auto">
            <a:xfrm>
              <a:off x="-3" y="-3"/>
              <a:ext cx="1857" cy="93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520" name="Text Box 70"/>
          <p:cNvSpPr txBox="1">
            <a:spLocks noChangeArrowheads="1"/>
          </p:cNvSpPr>
          <p:nvPr/>
        </p:nvSpPr>
        <p:spPr bwMode="auto">
          <a:xfrm>
            <a:off x="1447800" y="2057400"/>
            <a:ext cx="609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Faculty names are unique. Faculty </a:t>
            </a:r>
            <a:r>
              <a:rPr lang="en-US" dirty="0"/>
              <a:t>can be on many committees. A given committee always meets in the same room.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15A897EC-9347-4BB9-B260-0FF38918FD55}" type="slidenum">
              <a:rPr lang="en-US" smtClean="0"/>
              <a:pPr/>
              <a:t>53</a:t>
            </a:fld>
            <a:endParaRPr lang="en-US" smtClean="0"/>
          </a:p>
          <a:p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Fifth Normal Form, 5NF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Has to do with join dependencies (not being able to reconstruct original relation from the decomposition)</a:t>
            </a:r>
          </a:p>
          <a:p>
            <a:pPr eaLnBrk="1" hangingPunct="1"/>
            <a:r>
              <a:rPr lang="en-US" smtClean="0"/>
              <a:t>Kroenke, p. 133, says </a:t>
            </a:r>
          </a:p>
          <a:p>
            <a:pPr lvl="1" eaLnBrk="1" hangingPunct="1"/>
            <a:r>
              <a:rPr lang="en-US" smtClean="0"/>
              <a:t>they are “obscure”</a:t>
            </a:r>
          </a:p>
          <a:p>
            <a:pPr lvl="1" eaLnBrk="1" hangingPunct="1"/>
            <a:r>
              <a:rPr lang="en-US" smtClean="0"/>
              <a:t>Consequences of join dependences are unknown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8ED673F-CA9C-463A-B035-6DA06BD6694E}" type="slidenum">
              <a:rPr lang="en-US" smtClean="0"/>
              <a:pPr/>
              <a:t>54</a:t>
            </a:fld>
            <a:endParaRPr lang="en-US" smtClean="0"/>
          </a:p>
          <a:p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Another Normalization Method Domain Key Normal Form (DK/NF)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/>
              <a:t>A relation is in DK/NF</a:t>
            </a:r>
          </a:p>
          <a:p>
            <a:pPr eaLnBrk="1" hangingPunct="1"/>
            <a:r>
              <a:rPr lang="en-US" smtClean="0"/>
              <a:t>If every </a:t>
            </a:r>
            <a:r>
              <a:rPr lang="en-US" b="1" smtClean="0"/>
              <a:t>Constraint</a:t>
            </a:r>
            <a:r>
              <a:rPr lang="en-US" smtClean="0"/>
              <a:t> is a logical consequence of the definition of</a:t>
            </a:r>
          </a:p>
          <a:p>
            <a:pPr lvl="1" eaLnBrk="1" hangingPunct="1"/>
            <a:r>
              <a:rPr lang="en-US" b="1" smtClean="0"/>
              <a:t>Keys</a:t>
            </a:r>
            <a:r>
              <a:rPr lang="en-US" smtClean="0"/>
              <a:t> and</a:t>
            </a:r>
          </a:p>
          <a:p>
            <a:pPr lvl="1" eaLnBrk="1" hangingPunct="1"/>
            <a:r>
              <a:rPr lang="en-US" b="1" smtClean="0"/>
              <a:t>Domains</a:t>
            </a:r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85B24029-209C-4479-94E6-A4585DDEBCB2}" type="slidenum">
              <a:rPr lang="en-US" smtClean="0"/>
              <a:pPr/>
              <a:t>55</a:t>
            </a:fld>
            <a:endParaRPr lang="en-US" smtClean="0"/>
          </a:p>
          <a:p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So How Do We Decompose A Relation Into DK/NF Relations?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8688"/>
            <a:ext cx="8229600" cy="3927475"/>
          </a:xfrm>
        </p:spPr>
        <p:txBody>
          <a:bodyPr/>
          <a:lstStyle/>
          <a:p>
            <a:pPr eaLnBrk="1" hangingPunct="1"/>
            <a:r>
              <a:rPr lang="en-US" smtClean="0"/>
              <a:t>Make all constraints logical consequences of the keys and domains.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Intuitively, put separate themes in different relations.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are the themes in this relation?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7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80A05E8-0E2F-4C53-B111-0399F618E64B}" type="slidenum">
              <a:rPr lang="en-US" smtClean="0"/>
              <a:pPr/>
              <a:t>56</a:t>
            </a:fld>
            <a:endParaRPr lang="en-US" smtClean="0"/>
          </a:p>
          <a:p>
            <a:endParaRPr lang="en-US" smtClean="0"/>
          </a:p>
        </p:txBody>
      </p:sp>
      <p:pic>
        <p:nvPicPr>
          <p:cNvPr id="68612" name="Picture 2" descr="Kroenke-DBP-e10-Sw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 eaLnBrk="1" hangingPunct="1"/>
            <a:r>
              <a:rPr lang="en-US" sz="4000" smtClean="0"/>
              <a:t>David M. Kroenke’s</a:t>
            </a:r>
            <a:br>
              <a:rPr lang="en-US" sz="4000" smtClean="0"/>
            </a:br>
            <a:r>
              <a:rPr lang="en-US" sz="4000" smtClean="0"/>
              <a:t> Database Processing </a:t>
            </a:r>
            <a:br>
              <a:rPr lang="en-US" sz="4000" smtClean="0"/>
            </a:br>
            <a:r>
              <a:rPr lang="en-US" sz="3200" smtClean="0">
                <a:solidFill>
                  <a:srgbClr val="99CCFF"/>
                </a:solidFill>
              </a:rPr>
              <a:t>Fundamentals, Design, and Implementation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4000" smtClean="0"/>
              <a:t> </a:t>
            </a:r>
            <a:r>
              <a:rPr lang="en-US" sz="3200" smtClean="0"/>
              <a:t>(10</a:t>
            </a:r>
            <a:r>
              <a:rPr lang="en-US" sz="3200" baseline="30000" smtClean="0"/>
              <a:t>th</a:t>
            </a:r>
            <a:r>
              <a:rPr lang="en-US" sz="3200" smtClean="0"/>
              <a:t> Edition)</a:t>
            </a: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End of Presentation: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smtClean="0"/>
              <a:t>Chapter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4B9CB09-6C7E-447E-B16E-95F12A8D3326}" type="slidenum">
              <a:rPr lang="en-US" smtClean="0"/>
              <a:pPr/>
              <a:t>6</a:t>
            </a:fld>
            <a:endParaRPr lang="en-US" smtClean="0"/>
          </a:p>
          <a:p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Important Relational Model Terms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00200"/>
            <a:ext cx="472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Entity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Relation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Functional Dependency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Determinant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Candidate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Composite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Primary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Surrogate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Foreign Key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Referential integrity constraint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Normal Form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Multivalued Dependency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F5E82ED5-E3EA-4473-93A9-F2FCFFEF3296}" type="slidenum">
              <a:rPr lang="en-US" smtClean="0"/>
              <a:pPr/>
              <a:t>7</a:t>
            </a:fld>
            <a:endParaRPr lang="en-US" smtClean="0"/>
          </a:p>
          <a:p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Entity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</a:t>
            </a:r>
            <a:r>
              <a:rPr lang="en-US" b="1" smtClean="0">
                <a:solidFill>
                  <a:srgbClr val="0066FF"/>
                </a:solidFill>
              </a:rPr>
              <a:t>entity</a:t>
            </a:r>
            <a:r>
              <a:rPr lang="en-US" smtClean="0"/>
              <a:t> is some identifiable thing that users want to track:</a:t>
            </a:r>
          </a:p>
          <a:p>
            <a:pPr lvl="1" eaLnBrk="1" hangingPunct="1"/>
            <a:r>
              <a:rPr lang="en-US" smtClean="0"/>
              <a:t>Customers</a:t>
            </a:r>
          </a:p>
          <a:p>
            <a:pPr lvl="1" eaLnBrk="1" hangingPunct="1"/>
            <a:r>
              <a:rPr lang="en-US" smtClean="0"/>
              <a:t>Computers</a:t>
            </a:r>
          </a:p>
          <a:p>
            <a:pPr lvl="1" eaLnBrk="1" hangingPunct="1"/>
            <a:r>
              <a:rPr lang="en-US" smtClean="0"/>
              <a:t>Sales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9D30EF23-D229-4C51-BA34-65FB85ACFA73}" type="slidenum">
              <a:rPr lang="en-US" smtClean="0"/>
              <a:pPr/>
              <a:t>8</a:t>
            </a:fld>
            <a:endParaRPr lang="en-US" smtClean="0"/>
          </a:p>
          <a:p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Relational Model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relational algebra</a:t>
            </a:r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relation</a:t>
            </a:r>
            <a:r>
              <a:rPr lang="en-US" smtClean="0"/>
              <a:t> is a two-dimensional table with certain restrictions</a:t>
            </a:r>
          </a:p>
          <a:p>
            <a:pPr lvl="1" eaLnBrk="1" hangingPunct="1"/>
            <a:r>
              <a:rPr lang="en-US" smtClean="0"/>
              <a:t>Rows (Instances)</a:t>
            </a:r>
          </a:p>
          <a:p>
            <a:pPr lvl="1" eaLnBrk="1" hangingPunct="1"/>
            <a:r>
              <a:rPr lang="en-US" smtClean="0"/>
              <a:t>Columns (Attribute)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 smtClean="0">
                <a:solidFill>
                  <a:srgbClr val="0066FF"/>
                </a:solidFill>
              </a:rPr>
              <a:t>© 2006 Pearson Prentice Hall, Modified by Dr. Mathis</a:t>
            </a:r>
          </a:p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E571132C-73FA-4590-AD83-09B85E234870}" type="slidenum">
              <a:rPr lang="en-US" smtClean="0"/>
              <a:pPr/>
              <a:t>9</a:t>
            </a:fld>
            <a:endParaRPr lang="en-US" smtClean="0"/>
          </a:p>
          <a:p>
            <a:endParaRPr lang="en-US" smtClean="0"/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57200" y="2514600"/>
            <a:ext cx="3429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latin typeface="Tahoma" pitchFamily="34" charset="0"/>
              </a:rPr>
              <a:t>Relational Terminology</a:t>
            </a:r>
            <a:endParaRPr lang="en-US" sz="240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Table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Row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 Column</a:t>
            </a:r>
            <a:endParaRPr lang="en-US" sz="2400" u="sng">
              <a:latin typeface="Tahoma" pitchFamily="3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572000" y="2514600"/>
            <a:ext cx="3429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>
                <a:latin typeface="Tahoma" pitchFamily="34" charset="0"/>
              </a:rPr>
              <a:t>Familiar Terminology</a:t>
            </a:r>
            <a:endParaRPr lang="en-US" sz="240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File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Record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Field</a:t>
            </a:r>
            <a:endParaRPr lang="en-US" sz="2400" u="sng">
              <a:latin typeface="Tahoma" pitchFamily="34" charset="0"/>
            </a:endParaRPr>
          </a:p>
        </p:txBody>
      </p:sp>
      <p:sp>
        <p:nvSpPr>
          <p:cNvPr id="26630" name="Line 4"/>
          <p:cNvSpPr>
            <a:spLocks noChangeShapeType="1"/>
          </p:cNvSpPr>
          <p:nvPr/>
        </p:nvSpPr>
        <p:spPr bwMode="auto">
          <a:xfrm>
            <a:off x="2590800" y="3352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1" name="Line 5"/>
          <p:cNvSpPr>
            <a:spLocks noChangeShapeType="1"/>
          </p:cNvSpPr>
          <p:nvPr/>
        </p:nvSpPr>
        <p:spPr bwMode="auto">
          <a:xfrm>
            <a:off x="2514600" y="3886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2819400" y="4419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Terminology Comparison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2734</Words>
  <Application>Microsoft Office PowerPoint</Application>
  <PresentationFormat>On-screen Show (4:3)</PresentationFormat>
  <Paragraphs>683</Paragraphs>
  <Slides>56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Default Design</vt:lpstr>
      <vt:lpstr>Photo Editor Photo</vt:lpstr>
      <vt:lpstr>Worksheet</vt:lpstr>
      <vt:lpstr>David M. Kroenke’s</vt:lpstr>
      <vt:lpstr>Chapter Premise</vt:lpstr>
      <vt:lpstr>How Many Tables?</vt:lpstr>
      <vt:lpstr>But first - </vt:lpstr>
      <vt:lpstr>The Relational Model</vt:lpstr>
      <vt:lpstr>Important Relational Model Terms</vt:lpstr>
      <vt:lpstr>Entity</vt:lpstr>
      <vt:lpstr>The Relational Model</vt:lpstr>
      <vt:lpstr>Terminology Comparison</vt:lpstr>
      <vt:lpstr>A Relation Is a Two-Dimensional Table Such That</vt:lpstr>
      <vt:lpstr>Not Atomic (not Single-valued)</vt:lpstr>
      <vt:lpstr>Tables That Are Not Relations: Table with Required Row Order</vt:lpstr>
      <vt:lpstr>Two Important Terms</vt:lpstr>
      <vt:lpstr>Functional Dependency </vt:lpstr>
      <vt:lpstr>Functional Dependency</vt:lpstr>
      <vt:lpstr>Composite Determinants</vt:lpstr>
      <vt:lpstr>Exercise 1.1, WORKER Find Functional Dependencies.</vt:lpstr>
      <vt:lpstr>Functional Dependency Rules According to Kroenke</vt:lpstr>
      <vt:lpstr>Keys</vt:lpstr>
      <vt:lpstr>Keys? Composite Keys?</vt:lpstr>
      <vt:lpstr> Unique Determinant</vt:lpstr>
      <vt:lpstr>Candidate Key</vt:lpstr>
      <vt:lpstr>Primary Keys</vt:lpstr>
      <vt:lpstr>Surrogate Keys</vt:lpstr>
      <vt:lpstr>Surrogate Keys</vt:lpstr>
      <vt:lpstr>Exercise #2 part 1, WORKER</vt:lpstr>
      <vt:lpstr>Modification Anomalies</vt:lpstr>
      <vt:lpstr>Why This Worker Table?</vt:lpstr>
      <vt:lpstr>Exercise #2 part 2, WORKER</vt:lpstr>
      <vt:lpstr>Foreign Keys</vt:lpstr>
      <vt:lpstr>Exercise #2 part 2, WORKER</vt:lpstr>
      <vt:lpstr>Problems With Decomposing Tables</vt:lpstr>
      <vt:lpstr>The Referential Integrity Constraint</vt:lpstr>
      <vt:lpstr>Normal Forms</vt:lpstr>
      <vt:lpstr>Normal Forms</vt:lpstr>
      <vt:lpstr>Normal Forms</vt:lpstr>
      <vt:lpstr>Eliminating Modification Anomalies from Functional Dependencies Step 1</vt:lpstr>
      <vt:lpstr>Eliminating Modification Anomalies: Step2</vt:lpstr>
      <vt:lpstr>Exercise #2 part 2, WORKER</vt:lpstr>
      <vt:lpstr>Partial Dependency</vt:lpstr>
      <vt:lpstr>Exercise 3, WORKER alt.</vt:lpstr>
      <vt:lpstr>Transitive Dependency</vt:lpstr>
      <vt:lpstr>Exercise #4</vt:lpstr>
      <vt:lpstr>Exercise #5</vt:lpstr>
      <vt:lpstr>Ex #5 - BCNF  Possible Source of Problems</vt:lpstr>
      <vt:lpstr>Problematic Multivalued Dependencies (Informally)</vt:lpstr>
      <vt:lpstr>Problematic Multivalued Dependencies (Formally)</vt:lpstr>
      <vt:lpstr>Does a problematic MVD exist in  Exercise 5?</vt:lpstr>
      <vt:lpstr>A problematic MVD exists in Exercise 5 </vt:lpstr>
      <vt:lpstr>Fourth Normal Form, p. 652</vt:lpstr>
      <vt:lpstr>Exercise 5</vt:lpstr>
      <vt:lpstr>Does a problematic MVD Exist?  Key?  NF?</vt:lpstr>
      <vt:lpstr>Fifth Normal Form, 5NF</vt:lpstr>
      <vt:lpstr>Another Normalization Method Domain Key Normal Form (DK/NF)</vt:lpstr>
      <vt:lpstr>So How Do We Decompose A Relation Into DK/NF Relations?</vt:lpstr>
      <vt:lpstr>David M. Kroenke’s  Database Processing  Fundamentals, Design, and Implementation  (10th Edition)</vt:lpstr>
    </vt:vector>
  </TitlesOfParts>
  <Company>Western 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Kroenke-DBP-e10-PPT-Chapter03</dc:title>
  <dc:creator>David J. Auer</dc:creator>
  <cp:lastModifiedBy>Lyn Mathis</cp:lastModifiedBy>
  <cp:revision>105</cp:revision>
  <dcterms:created xsi:type="dcterms:W3CDTF">2005-01-24T23:48:45Z</dcterms:created>
  <dcterms:modified xsi:type="dcterms:W3CDTF">2010-09-28T14:39:59Z</dcterms:modified>
</cp:coreProperties>
</file>