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23"/>
  </p:notesMasterIdLst>
  <p:handoutMasterIdLst>
    <p:handoutMasterId r:id="rId24"/>
  </p:handoutMasterIdLst>
  <p:sldIdLst>
    <p:sldId id="257" r:id="rId3"/>
    <p:sldId id="321" r:id="rId4"/>
    <p:sldId id="259" r:id="rId5"/>
    <p:sldId id="260" r:id="rId6"/>
    <p:sldId id="311" r:id="rId7"/>
    <p:sldId id="261" r:id="rId8"/>
    <p:sldId id="262" r:id="rId9"/>
    <p:sldId id="312" r:id="rId10"/>
    <p:sldId id="301" r:id="rId11"/>
    <p:sldId id="263" r:id="rId12"/>
    <p:sldId id="288" r:id="rId13"/>
    <p:sldId id="264" r:id="rId14"/>
    <p:sldId id="289" r:id="rId15"/>
    <p:sldId id="290" r:id="rId16"/>
    <p:sldId id="271" r:id="rId17"/>
    <p:sldId id="302" r:id="rId18"/>
    <p:sldId id="303" r:id="rId19"/>
    <p:sldId id="319" r:id="rId20"/>
    <p:sldId id="320" r:id="rId21"/>
    <p:sldId id="310" r:id="rId22"/>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pitchFamily="34" charset="0"/>
        <a:ea typeface="+mn-ea"/>
        <a:cs typeface="+mn-cs"/>
      </a:defRPr>
    </a:lvl1pPr>
    <a:lvl2pPr marL="457200" algn="ctr" rtl="0" fontAlgn="base">
      <a:spcBef>
        <a:spcPct val="0"/>
      </a:spcBef>
      <a:spcAft>
        <a:spcPct val="0"/>
      </a:spcAft>
      <a:defRPr sz="4400" kern="1200">
        <a:solidFill>
          <a:schemeClr val="tx2"/>
        </a:solidFill>
        <a:latin typeface="Arial" pitchFamily="34" charset="0"/>
        <a:ea typeface="+mn-ea"/>
        <a:cs typeface="+mn-cs"/>
      </a:defRPr>
    </a:lvl2pPr>
    <a:lvl3pPr marL="914400" algn="ctr" rtl="0" fontAlgn="base">
      <a:spcBef>
        <a:spcPct val="0"/>
      </a:spcBef>
      <a:spcAft>
        <a:spcPct val="0"/>
      </a:spcAft>
      <a:defRPr sz="4400" kern="1200">
        <a:solidFill>
          <a:schemeClr val="tx2"/>
        </a:solidFill>
        <a:latin typeface="Arial" pitchFamily="34" charset="0"/>
        <a:ea typeface="+mn-ea"/>
        <a:cs typeface="+mn-cs"/>
      </a:defRPr>
    </a:lvl3pPr>
    <a:lvl4pPr marL="1371600" algn="ctr" rtl="0" fontAlgn="base">
      <a:spcBef>
        <a:spcPct val="0"/>
      </a:spcBef>
      <a:spcAft>
        <a:spcPct val="0"/>
      </a:spcAft>
      <a:defRPr sz="4400" kern="1200">
        <a:solidFill>
          <a:schemeClr val="tx2"/>
        </a:solidFill>
        <a:latin typeface="Arial" pitchFamily="34" charset="0"/>
        <a:ea typeface="+mn-ea"/>
        <a:cs typeface="+mn-cs"/>
      </a:defRPr>
    </a:lvl4pPr>
    <a:lvl5pPr marL="1828800" algn="ctr"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Kmetz" initials="PJ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78863" autoAdjust="0"/>
  </p:normalViewPr>
  <p:slideViewPr>
    <p:cSldViewPr>
      <p:cViewPr varScale="1">
        <p:scale>
          <a:sx n="53" d="100"/>
          <a:sy n="53" d="100"/>
        </p:scale>
        <p:origin x="-978" y="-96"/>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BB124F-6DD6-4E31-A6F4-951E4D0A4426}" type="datetimeFigureOut">
              <a:rPr lang="en-US" smtClean="0"/>
              <a:pPr/>
              <a:t>9/7/2010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D346DF-895E-41DE-9A4F-52003011AFE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charset="0"/>
              </a:defRPr>
            </a:lvl1pPr>
          </a:lstStyle>
          <a:p>
            <a:pPr>
              <a:defRPr/>
            </a:pPr>
            <a:fld id="{D5B004A9-1CEF-4D2A-87F9-FAA9116FC1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22C99D-FF81-4863-9353-D30A75FE35D7}" type="slidenum">
              <a:rPr lang="en-US">
                <a:latin typeface="Arial" pitchFamily="34" charset="0"/>
              </a:rPr>
              <a:pPr/>
              <a:t>1</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9185CC3-671E-4C46-84B8-4F5AC1A8EBB4}" type="slidenum">
              <a:rPr lang="en-US">
                <a:latin typeface="Arial" pitchFamily="34" charset="0"/>
              </a:rPr>
              <a:pPr/>
              <a:t>12</a:t>
            </a:fld>
            <a:endParaRPr lang="en-US">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group of data pertaining to one entity across related fields is called a </a:t>
            </a:r>
            <a:r>
              <a:rPr lang="en-US" i="1" smtClean="0">
                <a:latin typeface="Times New Roman" pitchFamily="18" charset="0"/>
              </a:rPr>
              <a:t>record</a:t>
            </a:r>
            <a:r>
              <a:rPr lang="en-US" smtClean="0">
                <a:latin typeface="Times New Roman" pitchFamily="18"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736088C-D6DE-4782-A6F1-EBBD44B468BE}" type="slidenum">
              <a:rPr lang="en-US">
                <a:latin typeface="Arial" pitchFamily="34" charset="0"/>
              </a:rPr>
              <a:pPr/>
              <a:t>13</a:t>
            </a:fld>
            <a:endParaRPr lang="en-US">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group of related records is called a </a:t>
            </a:r>
            <a:r>
              <a:rPr lang="en-US" i="1" smtClean="0">
                <a:latin typeface="Times New Roman" pitchFamily="18" charset="0"/>
              </a:rPr>
              <a:t>table</a:t>
            </a:r>
            <a:r>
              <a:rPr lang="en-US" smtClean="0">
                <a:latin typeface="Times New Roman" pitchFamily="18" charset="0"/>
              </a:rPr>
              <a:t>. Tables usually are organized by a common subject. </a:t>
            </a:r>
          </a:p>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F3EBA9F-1E96-491B-8547-7A0C18E9B09F}" type="slidenum">
              <a:rPr lang="en-US">
                <a:latin typeface="Arial" pitchFamily="34" charset="0"/>
              </a:rPr>
              <a:pPr/>
              <a:t>14</a:t>
            </a:fld>
            <a:endParaRPr lang="en-US">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Times New Roman" pitchFamily="18" charset="0"/>
              </a:rPr>
              <a:t>To keep database records distinct, each record must have </a:t>
            </a:r>
            <a:r>
              <a:rPr lang="en-US" i="1" smtClean="0">
                <a:latin typeface="Times New Roman" pitchFamily="18" charset="0"/>
              </a:rPr>
              <a:t>one field</a:t>
            </a:r>
            <a:r>
              <a:rPr lang="en-US" smtClean="0">
                <a:latin typeface="Times New Roman" pitchFamily="18" charset="0"/>
              </a:rPr>
              <a:t> that has a value </a:t>
            </a:r>
            <a:r>
              <a:rPr lang="en-US" i="1" smtClean="0">
                <a:latin typeface="Times New Roman" pitchFamily="18" charset="0"/>
              </a:rPr>
              <a:t>unique</a:t>
            </a:r>
            <a:r>
              <a:rPr lang="en-US" smtClean="0">
                <a:latin typeface="Times New Roman" pitchFamily="18" charset="0"/>
              </a:rPr>
              <a:t> to that record. This unique field is called a</a:t>
            </a:r>
            <a:r>
              <a:rPr lang="en-US" b="1" smtClean="0">
                <a:latin typeface="Times New Roman" pitchFamily="18" charset="0"/>
              </a:rPr>
              <a:t> </a:t>
            </a:r>
            <a:r>
              <a:rPr lang="en-US" i="1" smtClean="0">
                <a:latin typeface="Times New Roman" pitchFamily="18" charset="0"/>
              </a:rPr>
              <a:t>primary key</a:t>
            </a:r>
            <a:r>
              <a:rPr lang="en-US" smtClean="0">
                <a:latin typeface="Times New Roman" pitchFamily="18" charset="0"/>
              </a:rPr>
              <a:t>. Establishing a primary key and ensuring that it is unique makes it impossible to duplicate records.</a:t>
            </a: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6FB03E8-5507-4B98-8264-B6979C443417}" type="slidenum">
              <a:rPr lang="en-US">
                <a:latin typeface="Arial" pitchFamily="34" charset="0"/>
              </a:rPr>
              <a:pPr/>
              <a:t>15</a:t>
            </a:fld>
            <a:endParaRPr lang="en-US">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Relational databases operate by organizing data into various tables based on logical groupings. </a:t>
            </a:r>
          </a:p>
          <a:p>
            <a:pPr eaLnBrk="1" hangingPunct="1">
              <a:buFontTx/>
              <a:buChar char="•"/>
            </a:pPr>
            <a:r>
              <a:rPr lang="en-US" dirty="0" smtClean="0">
                <a:latin typeface="Times New Roman" pitchFamily="18" charset="0"/>
              </a:rPr>
              <a:t>In relational databases, the links between tables that define how the data is related are referred to as</a:t>
            </a:r>
            <a:r>
              <a:rPr lang="en-US" i="1" dirty="0" smtClean="0">
                <a:latin typeface="Times New Roman" pitchFamily="18" charset="0"/>
              </a:rPr>
              <a:t> relationships</a:t>
            </a:r>
            <a:r>
              <a:rPr lang="en-US" dirty="0" smtClean="0">
                <a:latin typeface="Times New Roman" pitchFamily="18" charset="0"/>
              </a:rPr>
              <a:t>.</a:t>
            </a:r>
          </a:p>
          <a:p>
            <a:pPr eaLnBrk="1" hangingPunct="1">
              <a:buFontTx/>
              <a:buChar char="•"/>
            </a:pPr>
            <a:r>
              <a:rPr lang="en-US" dirty="0" smtClean="0">
                <a:latin typeface="Times New Roman" pitchFamily="18" charset="0"/>
              </a:rPr>
              <a:t>To establish a relationship between two tables, the tables must have a common field (or column). </a:t>
            </a:r>
          </a:p>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39802D6-5ED5-4769-A206-B732967AEB58}" type="slidenum">
              <a:rPr lang="en-US">
                <a:latin typeface="Arial" pitchFamily="34" charset="0"/>
              </a:rPr>
              <a:pPr/>
              <a:t>16</a:t>
            </a:fld>
            <a:endParaRPr lang="en-US">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three major types of databases in use are relational, object-oriented, and multidimensional databases. Of these three, relational databases have the largest market share.</a:t>
            </a:r>
          </a:p>
          <a:p>
            <a:pPr eaLnBrk="1" hangingPunct="1">
              <a:buFontTx/>
              <a:buChar char="•"/>
            </a:pPr>
            <a:r>
              <a:rPr lang="en-US" dirty="0" smtClean="0">
                <a:solidFill>
                  <a:srgbClr val="000000"/>
                </a:solidFill>
                <a:latin typeface="Times" pitchFamily="18" charset="0"/>
              </a:rPr>
              <a:t>A </a:t>
            </a:r>
            <a:r>
              <a:rPr lang="en-US" i="1" dirty="0" smtClean="0">
                <a:solidFill>
                  <a:srgbClr val="000000"/>
                </a:solidFill>
                <a:latin typeface="Times" pitchFamily="18" charset="0"/>
              </a:rPr>
              <a:t>relational database</a:t>
            </a:r>
            <a:r>
              <a:rPr lang="en-US" b="1" dirty="0" smtClean="0">
                <a:solidFill>
                  <a:srgbClr val="000000"/>
                </a:solidFill>
                <a:latin typeface="Times" pitchFamily="18" charset="0"/>
              </a:rPr>
              <a:t> </a:t>
            </a:r>
            <a:r>
              <a:rPr lang="en-US" dirty="0" smtClean="0">
                <a:solidFill>
                  <a:srgbClr val="000000"/>
                </a:solidFill>
                <a:latin typeface="Times" pitchFamily="18" charset="0"/>
              </a:rPr>
              <a:t>organizes data in table format by logically grouping similar data into</a:t>
            </a:r>
            <a:r>
              <a:rPr lang="en-US" b="1" i="1" dirty="0" smtClean="0">
                <a:solidFill>
                  <a:srgbClr val="000000"/>
                </a:solidFill>
                <a:latin typeface="Times" pitchFamily="18" charset="0"/>
              </a:rPr>
              <a:t> </a:t>
            </a:r>
            <a:r>
              <a:rPr lang="en-US" i="1" dirty="0" smtClean="0">
                <a:solidFill>
                  <a:srgbClr val="000000"/>
                </a:solidFill>
                <a:latin typeface="Times" pitchFamily="18" charset="0"/>
              </a:rPr>
              <a:t>relations</a:t>
            </a:r>
            <a:r>
              <a:rPr lang="en-US" b="1" dirty="0" smtClean="0">
                <a:solidFill>
                  <a:srgbClr val="000000"/>
                </a:solidFill>
                <a:latin typeface="Times" pitchFamily="18" charset="0"/>
              </a:rPr>
              <a:t> </a:t>
            </a:r>
            <a:r>
              <a:rPr lang="en-US" dirty="0" smtClean="0">
                <a:solidFill>
                  <a:srgbClr val="000000"/>
                </a:solidFill>
                <a:latin typeface="Times" pitchFamily="18" charset="0"/>
              </a:rPr>
              <a:t>(or tables that contain related data). In relational databases, tables are logically linked to each other by including their primary keys in other tables with related information.</a:t>
            </a:r>
          </a:p>
          <a:p>
            <a:pPr eaLnBrk="1" hangingPunct="1">
              <a:buFontTx/>
              <a:buChar char="•"/>
            </a:pPr>
            <a:r>
              <a:rPr lang="en-US" dirty="0" smtClean="0">
                <a:solidFill>
                  <a:srgbClr val="000000"/>
                </a:solidFill>
                <a:latin typeface="Times" pitchFamily="18" charset="0"/>
              </a:rPr>
              <a:t>An </a:t>
            </a:r>
            <a:r>
              <a:rPr lang="en-US" i="1" dirty="0" smtClean="0">
                <a:solidFill>
                  <a:srgbClr val="000000"/>
                </a:solidFill>
                <a:latin typeface="Times" pitchFamily="18" charset="0"/>
              </a:rPr>
              <a:t>object-oriented database</a:t>
            </a:r>
            <a:r>
              <a:rPr lang="en-US" b="1" dirty="0" smtClean="0">
                <a:solidFill>
                  <a:srgbClr val="000000"/>
                </a:solidFill>
                <a:latin typeface="Times" pitchFamily="18" charset="0"/>
              </a:rPr>
              <a:t> </a:t>
            </a:r>
            <a:r>
              <a:rPr lang="en-US" dirty="0" smtClean="0">
                <a:solidFill>
                  <a:srgbClr val="000000"/>
                </a:solidFill>
                <a:latin typeface="Times" pitchFamily="18" charset="0"/>
              </a:rPr>
              <a:t>stores data in objects, not in tables. Objects contain not only data, but also methods for processing or manipulating that data. This allows object-oriented databases to store more types of data (such as unstructured data) and to access that data faster than relational databases do.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3B62951-6EC5-4154-BC00-C516CA97F70E}" type="slidenum">
              <a:rPr lang="en-US">
                <a:latin typeface="Arial" pitchFamily="34" charset="0"/>
              </a:rPr>
              <a:pPr/>
              <a:t>17</a:t>
            </a:fld>
            <a:endParaRPr lang="en-US">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A </a:t>
            </a:r>
            <a:r>
              <a:rPr lang="en-US" i="1" dirty="0" smtClean="0">
                <a:solidFill>
                  <a:srgbClr val="000000"/>
                </a:solidFill>
                <a:latin typeface="Times" pitchFamily="18" charset="0"/>
              </a:rPr>
              <a:t>multidimensional database</a:t>
            </a:r>
            <a:r>
              <a:rPr lang="en-US" b="1" dirty="0" smtClean="0">
                <a:solidFill>
                  <a:srgbClr val="000000"/>
                </a:solidFill>
                <a:latin typeface="Times" pitchFamily="18" charset="0"/>
              </a:rPr>
              <a:t> </a:t>
            </a:r>
            <a:r>
              <a:rPr lang="en-US" dirty="0" smtClean="0">
                <a:solidFill>
                  <a:srgbClr val="000000"/>
                </a:solidFill>
                <a:latin typeface="Times" pitchFamily="18" charset="0"/>
              </a:rPr>
              <a:t>stores data in multiple dimensions, as opposed to a relational database, which stores data in two-dimensional tables. </a:t>
            </a:r>
          </a:p>
          <a:p>
            <a:pPr eaLnBrk="1" hangingPunct="1">
              <a:buFontTx/>
              <a:buChar char="•"/>
            </a:pPr>
            <a:r>
              <a:rPr lang="en-US" dirty="0" smtClean="0">
                <a:solidFill>
                  <a:srgbClr val="000000"/>
                </a:solidFill>
                <a:latin typeface="Times" pitchFamily="18" charset="0"/>
              </a:rPr>
              <a:t>Multidimensional databases organize data in a cube format. Each data cube has a measure attribute, which is the main type of data the cube is tracking. </a:t>
            </a:r>
          </a:p>
          <a:p>
            <a:pPr eaLnBrk="1" hangingPunct="1">
              <a:buFontTx/>
              <a:buChar char="•"/>
            </a:pPr>
            <a:r>
              <a:rPr lang="en-US" dirty="0" smtClean="0">
                <a:solidFill>
                  <a:srgbClr val="000000"/>
                </a:solidFill>
                <a:latin typeface="Times" pitchFamily="18" charset="0"/>
              </a:rPr>
              <a:t>The two main advantages of multidimensional databases are that they can easily be customized to provide information to a variety of users, and they can process data much faster than pure relational databases can.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xfrm>
            <a:off x="1150938" y="692150"/>
            <a:ext cx="4556125" cy="3416300"/>
          </a:xfrm>
          <a:ln/>
        </p:spPr>
      </p:sp>
      <p:sp>
        <p:nvSpPr>
          <p:cNvPr id="1413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37FDAD6-F588-4620-A25D-4175F14FE53A}" type="slidenum">
              <a:rPr lang="en-US">
                <a:latin typeface="Arial" pitchFamily="34" charset="0"/>
              </a:rPr>
              <a:pPr/>
              <a:t>3</a:t>
            </a:fld>
            <a:endParaRPr lang="en-US">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Times New Roman" pitchFamily="18" charset="0"/>
              </a:rPr>
              <a:t>This chapter explores the basic building blocks from which databases are created. We discuss important features of databases and the types of database programs organizations use. We also discuss the various types of information systems that use databases and explore modern data storage designs, such as data warehouses. Finally, we examine how data can be further analyzed (or “mined”) to yield information beyond the original scope of the database design.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49A97FC-C100-40AC-A6BC-8D677CBB69E8}" type="slidenum">
              <a:rPr lang="en-US">
                <a:latin typeface="Arial" pitchFamily="34" charset="0"/>
              </a:rPr>
              <a:pPr/>
              <a:t>4</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Arial" pitchFamily="34" charset="0"/>
              </a:rPr>
              <a:t>Chapter topics include:</a:t>
            </a:r>
          </a:p>
          <a:p>
            <a:pPr eaLnBrk="1" hangingPunct="1"/>
            <a:r>
              <a:rPr lang="en-US" dirty="0" smtClean="0">
                <a:latin typeface="Arial" pitchFamily="34" charset="0"/>
              </a:rPr>
              <a:t>Databases and their uses</a:t>
            </a:r>
          </a:p>
          <a:p>
            <a:pPr eaLnBrk="1" hangingPunct="1"/>
            <a:r>
              <a:rPr lang="en-US" dirty="0" smtClean="0">
                <a:latin typeface="Arial" pitchFamily="34" charset="0"/>
              </a:rPr>
              <a:t>Database components</a:t>
            </a:r>
          </a:p>
          <a:p>
            <a:pPr eaLnBrk="1" hangingPunct="1"/>
            <a:r>
              <a:rPr lang="en-US" dirty="0" smtClean="0">
                <a:latin typeface="Arial" pitchFamily="34" charset="0"/>
              </a:rPr>
              <a:t>Types of databases</a:t>
            </a:r>
          </a:p>
          <a:p>
            <a:pPr eaLnBrk="1" hangingPunct="1"/>
            <a:r>
              <a:rPr lang="en-US" dirty="0" smtClean="0">
                <a:latin typeface="Arial" pitchFamily="34" charset="0"/>
              </a:rPr>
              <a:t>Database management systems</a:t>
            </a:r>
          </a:p>
          <a:p>
            <a:pPr eaLnBrk="1" hangingPunct="1"/>
            <a:r>
              <a:rPr lang="en-US" dirty="0" smtClean="0">
                <a:latin typeface="Arial" pitchFamily="34" charset="0"/>
              </a:rPr>
              <a:t>Relational databases</a:t>
            </a:r>
          </a:p>
          <a:p>
            <a:pPr eaLnBrk="1" hangingPunct="1"/>
            <a:r>
              <a:rPr lang="en-US" dirty="0" smtClean="0">
                <a:latin typeface="Arial" pitchFamily="34" charset="0"/>
              </a:rPr>
              <a:t>Data</a:t>
            </a:r>
            <a:r>
              <a:rPr lang="en-US" baseline="0" dirty="0" smtClean="0">
                <a:latin typeface="Arial" pitchFamily="34" charset="0"/>
              </a:rPr>
              <a:t> warehouses and data marts</a:t>
            </a:r>
          </a:p>
          <a:p>
            <a:pPr eaLnBrk="1" hangingPunct="1"/>
            <a:r>
              <a:rPr lang="en-US" baseline="0" dirty="0" smtClean="0">
                <a:latin typeface="Arial" pitchFamily="34" charset="0"/>
              </a:rPr>
              <a:t>Information systems</a:t>
            </a:r>
          </a:p>
          <a:p>
            <a:pPr eaLnBrk="1" hangingPunct="1"/>
            <a:r>
              <a:rPr lang="en-US" baseline="0" dirty="0" smtClean="0">
                <a:latin typeface="Arial" pitchFamily="34" charset="0"/>
              </a:rPr>
              <a:t>Data mining</a:t>
            </a: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E6D6C6B-0BBF-4E8C-882C-1DCCD5D3C39D}" type="slidenum">
              <a:rPr lang="en-US">
                <a:latin typeface="Arial" pitchFamily="34" charset="0"/>
              </a:rPr>
              <a:pPr/>
              <a:t>6</a:t>
            </a:fld>
            <a:endParaRPr lang="en-US">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buFontTx/>
              <a:buChar char="•"/>
            </a:pPr>
            <a:r>
              <a:rPr lang="en-US" i="1" smtClean="0">
                <a:latin typeface="Helvetica" pitchFamily="34" charset="0"/>
              </a:rPr>
              <a:t>Databases</a:t>
            </a:r>
            <a:r>
              <a:rPr lang="en-US" smtClean="0">
                <a:latin typeface="Helvetica" pitchFamily="34" charset="0"/>
              </a:rPr>
              <a:t> are collections of related data </a:t>
            </a:r>
            <a:r>
              <a:rPr lang="en-US" smtClean="0">
                <a:solidFill>
                  <a:srgbClr val="000000"/>
                </a:solidFill>
                <a:latin typeface="Times" pitchFamily="18" charset="0"/>
              </a:rPr>
              <a:t>that can be easily stored, sorted, organized, and queried</a:t>
            </a:r>
            <a:r>
              <a:rPr lang="en-US" smtClean="0">
                <a:latin typeface="Helvetica" pitchFamily="34" charset="0"/>
              </a:rPr>
              <a:t>. </a:t>
            </a:r>
          </a:p>
          <a:p>
            <a:pPr eaLnBrk="1" hangingPunct="1">
              <a:buFontTx/>
              <a:buChar char="•"/>
            </a:pPr>
            <a:r>
              <a:rPr lang="en-US" smtClean="0">
                <a:latin typeface="Helvetica" pitchFamily="34" charset="0"/>
              </a:rPr>
              <a:t>By creating an organized structure for data, we hope to make data more meaningful and therefore more useful. In other words, we are attempting to turn data into </a:t>
            </a:r>
            <a:r>
              <a:rPr lang="en-US" i="1" smtClean="0">
                <a:latin typeface="Helvetica" pitchFamily="34" charset="0"/>
              </a:rPr>
              <a:t>information.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187E9E0-1011-455A-88EC-3E71202CB3AC}" type="slidenum">
              <a:rPr lang="en-US">
                <a:latin typeface="Arial" pitchFamily="34" charset="0"/>
              </a:rPr>
              <a:pPr/>
              <a:t>7</a:t>
            </a:fld>
            <a:endParaRPr lang="en-US">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Without databases, you could not store and retrieve large quantities of information easily. Even very large databases can provide the information you request in seconds. </a:t>
            </a:r>
          </a:p>
          <a:p>
            <a:pPr eaLnBrk="1" hangingPunct="1">
              <a:buFontTx/>
              <a:buChar char="•"/>
            </a:pPr>
            <a:r>
              <a:rPr lang="en-US" dirty="0" smtClean="0">
                <a:latin typeface="Times New Roman" pitchFamily="18" charset="0"/>
              </a:rPr>
              <a:t>Databases provide additional advantages:</a:t>
            </a:r>
          </a:p>
          <a:p>
            <a:pPr marL="742950" lvl="1" indent="-285750" eaLnBrk="1" hangingPunct="1">
              <a:buFontTx/>
              <a:buChar char="•"/>
            </a:pPr>
            <a:r>
              <a:rPr lang="en-US" dirty="0" smtClean="0">
                <a:latin typeface="Times New Roman" pitchFamily="18" charset="0"/>
              </a:rPr>
              <a:t>They enable information sharing.</a:t>
            </a:r>
          </a:p>
          <a:p>
            <a:pPr marL="742950" lvl="1" indent="-285750" eaLnBrk="1" hangingPunct="1">
              <a:buFontTx/>
              <a:buChar char="•"/>
            </a:pPr>
            <a:r>
              <a:rPr lang="en-US" dirty="0" smtClean="0">
                <a:latin typeface="Times New Roman" pitchFamily="18" charset="0"/>
              </a:rPr>
              <a:t>They provide data centralization.</a:t>
            </a:r>
          </a:p>
          <a:p>
            <a:pPr marL="742950" lvl="1" indent="-285750" eaLnBrk="1" hangingPunct="1">
              <a:buFontTx/>
              <a:buChar char="•"/>
            </a:pPr>
            <a:r>
              <a:rPr lang="en-US" dirty="0" smtClean="0">
                <a:latin typeface="Times New Roman" pitchFamily="18" charset="0"/>
              </a:rPr>
              <a:t>They promote data integrity.</a:t>
            </a:r>
          </a:p>
          <a:p>
            <a:pPr marL="742950" lvl="1" indent="-285750" eaLnBrk="1" hangingPunct="1">
              <a:buFontTx/>
              <a:buChar char="•"/>
            </a:pPr>
            <a:r>
              <a:rPr lang="en-US" dirty="0" smtClean="0">
                <a:latin typeface="Times New Roman" pitchFamily="18" charset="0"/>
              </a:rPr>
              <a:t>They allow the flexible use of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90BB59-D69F-40EA-8443-7786C5F0E06D}" type="slidenum">
              <a:rPr lang="en-US">
                <a:latin typeface="Arial" pitchFamily="34" charset="0"/>
              </a:rPr>
              <a:pPr/>
              <a:t>9</a:t>
            </a:fld>
            <a:endParaRPr lang="en-US">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lnSpc>
                <a:spcPct val="96000"/>
              </a:lnSpc>
              <a:buFontTx/>
              <a:buChar char="•"/>
            </a:pPr>
            <a:r>
              <a:rPr lang="en-US" dirty="0" smtClean="0">
                <a:solidFill>
                  <a:srgbClr val="000000"/>
                </a:solidFill>
                <a:latin typeface="Times" pitchFamily="18" charset="0"/>
              </a:rPr>
              <a:t>Databases are more complex to construct and administer than lists are. </a:t>
            </a:r>
          </a:p>
          <a:p>
            <a:pPr eaLnBrk="1" hangingPunct="1">
              <a:lnSpc>
                <a:spcPct val="96000"/>
              </a:lnSpc>
              <a:buFontTx/>
              <a:buChar char="•"/>
            </a:pPr>
            <a:r>
              <a:rPr lang="en-US" dirty="0" smtClean="0">
                <a:solidFill>
                  <a:srgbClr val="000000"/>
                </a:solidFill>
                <a:latin typeface="Times" pitchFamily="18" charset="0"/>
              </a:rPr>
              <a:t>Databases can be time consuming and expensive to set up. It is helpful to have an experienced </a:t>
            </a:r>
            <a:r>
              <a:rPr lang="en-US" i="1" dirty="0" smtClean="0">
                <a:solidFill>
                  <a:srgbClr val="000000"/>
                </a:solidFill>
                <a:latin typeface="Times" pitchFamily="18" charset="0"/>
              </a:rPr>
              <a:t>database administrator</a:t>
            </a:r>
            <a:r>
              <a:rPr lang="en-US" dirty="0" smtClean="0">
                <a:solidFill>
                  <a:srgbClr val="000000"/>
                </a:solidFill>
                <a:latin typeface="Times" pitchFamily="18" charset="0"/>
              </a:rPr>
              <a:t> assist with the construction of large databases.</a:t>
            </a:r>
          </a:p>
          <a:p>
            <a:pPr eaLnBrk="1" hangingPunct="1">
              <a:lnSpc>
                <a:spcPct val="96000"/>
              </a:lnSpc>
              <a:buFontTx/>
              <a:buChar char="•"/>
            </a:pPr>
            <a:r>
              <a:rPr lang="en-US" dirty="0" smtClean="0">
                <a:solidFill>
                  <a:srgbClr val="000000"/>
                </a:solidFill>
                <a:latin typeface="Times" pitchFamily="18" charset="0"/>
              </a:rPr>
              <a:t>Data privacy concerns arise when using databases. </a:t>
            </a:r>
          </a:p>
          <a:p>
            <a:pPr eaLnBrk="1" hangingPunct="1">
              <a:lnSpc>
                <a:spcPct val="96000"/>
              </a:lnSpc>
              <a:buFontTx/>
              <a:buChar char="•"/>
            </a:pPr>
            <a:r>
              <a:rPr lang="en-US" dirty="0" smtClean="0">
                <a:solidFill>
                  <a:srgbClr val="000000"/>
                </a:solidFill>
                <a:latin typeface="Times" pitchFamily="18" charset="0"/>
              </a:rPr>
              <a:t>Despite the increased complexity of databases and the issues surrounding privacy, however, the advantages of databases far outweigh the administrative disadvantages.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000A54-022B-4090-BF3D-DC8BD98C54AD}" type="slidenum">
              <a:rPr lang="en-US">
                <a:latin typeface="Arial" pitchFamily="34" charset="0"/>
              </a:rPr>
              <a:pPr/>
              <a:t>10</a:t>
            </a:fld>
            <a:endParaRPr lang="en-US">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Tx/>
              <a:buChar char="•"/>
            </a:pPr>
            <a:r>
              <a:rPr lang="en-US" smtClean="0">
                <a:latin typeface="Times New Roman" pitchFamily="18" charset="0"/>
              </a:rPr>
              <a:t>A category of information in a database is stored in a </a:t>
            </a:r>
            <a:r>
              <a:rPr lang="en-US" i="1" smtClean="0">
                <a:latin typeface="Times New Roman" pitchFamily="18" charset="0"/>
              </a:rPr>
              <a:t>field</a:t>
            </a:r>
            <a:r>
              <a:rPr lang="en-US" smtClean="0">
                <a:latin typeface="Times New Roman" pitchFamily="18" charset="0"/>
              </a:rPr>
              <a:t>. Fields are displayed in columns. </a:t>
            </a:r>
          </a:p>
          <a:p>
            <a:pPr eaLnBrk="1" hangingPunct="1">
              <a:buFontTx/>
              <a:buChar char="•"/>
            </a:pPr>
            <a:r>
              <a:rPr lang="en-US" smtClean="0">
                <a:latin typeface="Times New Roman" pitchFamily="18" charset="0"/>
              </a:rPr>
              <a:t>Each field is identified by a </a:t>
            </a:r>
            <a:r>
              <a:rPr lang="en-US" i="1" smtClean="0">
                <a:latin typeface="Times New Roman" pitchFamily="18" charset="0"/>
              </a:rPr>
              <a:t>field name</a:t>
            </a:r>
            <a:r>
              <a:rPr lang="en-US" smtClean="0">
                <a:latin typeface="Times New Roman" pitchFamily="18" charset="0"/>
              </a:rPr>
              <a:t>, which is a way of describing the field. </a:t>
            </a:r>
          </a:p>
          <a:p>
            <a:pPr eaLnBrk="1" hangingPunct="1">
              <a:buFontTx/>
              <a:buChar char="•"/>
            </a:pPr>
            <a:r>
              <a:rPr lang="en-US" smtClean="0">
                <a:latin typeface="Times New Roman" pitchFamily="18" charset="0"/>
              </a:rPr>
              <a:t>In a database, fields have other characteristics (aside from the field name) that describe them, such as field data type and field size.</a:t>
            </a:r>
          </a:p>
          <a:p>
            <a:pPr eaLnBrk="1" hangingPunct="1">
              <a:buFontTx/>
              <a:buChar char="•"/>
            </a:pPr>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09C3055-B1EF-442A-BB7E-F8BF8BADCE6B}" type="slidenum">
              <a:rPr lang="en-US">
                <a:latin typeface="Arial" pitchFamily="34" charset="0"/>
              </a:rPr>
              <a:pPr/>
              <a:t>11</a:t>
            </a:fld>
            <a:endParaRPr lang="en-US">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When fields are created in a database, the user assigns those fields a </a:t>
            </a:r>
            <a:r>
              <a:rPr lang="en-US" i="1" dirty="0" smtClean="0">
                <a:latin typeface="Times New Roman" pitchFamily="18" charset="0"/>
              </a:rPr>
              <a:t>data type</a:t>
            </a:r>
            <a:r>
              <a:rPr lang="en-US" dirty="0" smtClean="0">
                <a:latin typeface="Times New Roman" pitchFamily="18" charset="0"/>
              </a:rPr>
              <a:t>. The data type indicates what type of data can be stored in the field. Common data types are as follows:</a:t>
            </a:r>
          </a:p>
          <a:p>
            <a:pPr lvl="1" eaLnBrk="1" hangingPunct="1">
              <a:lnSpc>
                <a:spcPct val="96000"/>
              </a:lnSpc>
              <a:spcBef>
                <a:spcPts val="400"/>
              </a:spcBef>
              <a:spcAft>
                <a:spcPts val="200"/>
              </a:spcAft>
              <a:buFontTx/>
              <a:buChar char="-"/>
            </a:pPr>
            <a:r>
              <a:rPr lang="en-US" i="1" noProof="1" smtClean="0">
                <a:latin typeface="Times New Roman" pitchFamily="18" charset="0"/>
              </a:rPr>
              <a:t>Text fields</a:t>
            </a:r>
            <a:r>
              <a:rPr lang="en-US" noProof="1" smtClean="0">
                <a:latin typeface="Times New Roman" pitchFamily="18" charset="0"/>
              </a:rPr>
              <a:t> hold any combination of letters or numbers and are most often used to hold text. Although text fields can contain numbers (such as telephone numbers), they are stored as text and therefore cannot be used </a:t>
            </a:r>
            <a:r>
              <a:rPr lang="en-US" dirty="0" smtClean="0">
                <a:latin typeface="Times New Roman" pitchFamily="18" charset="0"/>
              </a:rPr>
              <a:t>for numbers </a:t>
            </a:r>
            <a:r>
              <a:rPr lang="en-US" noProof="1" smtClean="0">
                <a:latin typeface="Times New Roman" pitchFamily="18" charset="0"/>
              </a:rPr>
              <a:t>that will be used in calculations.</a:t>
            </a:r>
          </a:p>
          <a:p>
            <a:pPr lvl="1" eaLnBrk="1" hangingPunct="1">
              <a:lnSpc>
                <a:spcPct val="96000"/>
              </a:lnSpc>
              <a:spcBef>
                <a:spcPts val="400"/>
              </a:spcBef>
              <a:spcAft>
                <a:spcPts val="200"/>
              </a:spcAft>
              <a:buFontTx/>
              <a:buChar char="-"/>
            </a:pPr>
            <a:r>
              <a:rPr lang="en-US" i="1" noProof="1" smtClean="0">
                <a:latin typeface="Times New Roman" pitchFamily="18" charset="0"/>
              </a:rPr>
              <a:t>Numeric fields</a:t>
            </a:r>
            <a:r>
              <a:rPr lang="en-US" noProof="1" smtClean="0">
                <a:latin typeface="Times New Roman" pitchFamily="18" charset="0"/>
              </a:rPr>
              <a:t> store numbers. Values in numeric fields can be used to perform calculations. </a:t>
            </a:r>
            <a:r>
              <a:rPr lang="en-US" dirty="0" smtClean="0">
                <a:latin typeface="Times New Roman" pitchFamily="18" charset="0"/>
              </a:rPr>
              <a:t>In MS Access, currency is handled as a separate data type.</a:t>
            </a:r>
            <a:endParaRPr lang="en-US" noProof="1" smtClean="0">
              <a:latin typeface="Times New Roman" pitchFamily="18" charset="0"/>
            </a:endParaRPr>
          </a:p>
          <a:p>
            <a:pPr lvl="1" eaLnBrk="1" hangingPunct="1">
              <a:lnSpc>
                <a:spcPct val="96000"/>
              </a:lnSpc>
              <a:spcBef>
                <a:spcPts val="400"/>
              </a:spcBef>
              <a:spcAft>
                <a:spcPts val="200"/>
              </a:spcAft>
              <a:buFontTx/>
              <a:buChar char="-"/>
            </a:pPr>
            <a:r>
              <a:rPr lang="en-US" i="1" noProof="1" smtClean="0">
                <a:latin typeface="Times New Roman" pitchFamily="18" charset="0"/>
              </a:rPr>
              <a:t>Computational fields</a:t>
            </a:r>
            <a:r>
              <a:rPr lang="en-US" noProof="1" smtClean="0">
                <a:latin typeface="Times New Roman" pitchFamily="18" charset="0"/>
              </a:rPr>
              <a:t> </a:t>
            </a:r>
            <a:r>
              <a:rPr lang="en-US" dirty="0" smtClean="0">
                <a:solidFill>
                  <a:srgbClr val="000000"/>
                </a:solidFill>
                <a:latin typeface="Times" pitchFamily="18" charset="0"/>
              </a:rPr>
              <a:t>are numeric fields that store the contents of a calculation, which is generated with a formula in the numeric field. This is similar to a formula computation in a spreadsheet cell.</a:t>
            </a:r>
            <a:endParaRPr lang="en-US" noProof="1" smtClean="0">
              <a:latin typeface="Times New Roman" pitchFamily="18" charset="0"/>
            </a:endParaRPr>
          </a:p>
          <a:p>
            <a:pPr lvl="1" eaLnBrk="1" hangingPunct="1">
              <a:lnSpc>
                <a:spcPct val="96000"/>
              </a:lnSpc>
              <a:spcBef>
                <a:spcPts val="400"/>
              </a:spcBef>
              <a:spcAft>
                <a:spcPts val="200"/>
              </a:spcAft>
              <a:buFontTx/>
              <a:buChar char="-"/>
            </a:pPr>
            <a:r>
              <a:rPr lang="en-US" i="1" noProof="1" smtClean="0">
                <a:latin typeface="Times New Roman" pitchFamily="18" charset="0"/>
              </a:rPr>
              <a:t>Date fields</a:t>
            </a:r>
            <a:r>
              <a:rPr lang="en-US" noProof="1" smtClean="0">
                <a:latin typeface="Times New Roman" pitchFamily="18" charset="0"/>
              </a:rPr>
              <a:t> hold date data</a:t>
            </a:r>
            <a:r>
              <a:rPr lang="en-US" dirty="0" smtClean="0">
                <a:latin typeface="Times New Roman" pitchFamily="18" charset="0"/>
              </a:rPr>
              <a:t>,</a:t>
            </a:r>
            <a:r>
              <a:rPr lang="en-US" noProof="1" smtClean="0">
                <a:latin typeface="Times New Roman" pitchFamily="18" charset="0"/>
              </a:rPr>
              <a:t> such as birthdays</a:t>
            </a:r>
            <a:r>
              <a:rPr lang="en-US" dirty="0" smtClean="0">
                <a:latin typeface="Times New Roman" pitchFamily="18" charset="0"/>
              </a:rPr>
              <a:t> and</a:t>
            </a:r>
            <a:r>
              <a:rPr lang="en-US" noProof="1" smtClean="0">
                <a:latin typeface="Times New Roman" pitchFamily="18" charset="0"/>
              </a:rPr>
              <a:t> due dates.</a:t>
            </a:r>
          </a:p>
          <a:p>
            <a:pPr lvl="1" eaLnBrk="1" hangingPunct="1">
              <a:lnSpc>
                <a:spcPct val="96000"/>
              </a:lnSpc>
              <a:spcBef>
                <a:spcPts val="400"/>
              </a:spcBef>
              <a:spcAft>
                <a:spcPts val="200"/>
              </a:spcAft>
              <a:buFontTx/>
              <a:buChar char="-"/>
            </a:pPr>
            <a:r>
              <a:rPr lang="en-US" i="1" noProof="1" smtClean="0">
                <a:latin typeface="Times New Roman" pitchFamily="18" charset="0"/>
              </a:rPr>
              <a:t>Memo fields</a:t>
            </a:r>
            <a:r>
              <a:rPr lang="en-US" noProof="1" smtClean="0">
                <a:latin typeface="Times New Roman" pitchFamily="18" charset="0"/>
              </a:rPr>
              <a:t> are text fields used to hold long pieces of text. </a:t>
            </a:r>
          </a:p>
          <a:p>
            <a:pPr lvl="1" eaLnBrk="1" hangingPunct="1">
              <a:lnSpc>
                <a:spcPct val="96000"/>
              </a:lnSpc>
              <a:spcBef>
                <a:spcPts val="400"/>
              </a:spcBef>
              <a:spcAft>
                <a:spcPts val="200"/>
              </a:spcAft>
              <a:buFontTx/>
              <a:buChar char="-"/>
            </a:pPr>
            <a:r>
              <a:rPr lang="en-US" i="1" noProof="1" smtClean="0">
                <a:latin typeface="Times New Roman" pitchFamily="18" charset="0"/>
              </a:rPr>
              <a:t>Object fields</a:t>
            </a:r>
            <a:r>
              <a:rPr lang="en-US" noProof="1" smtClean="0">
                <a:latin typeface="Times New Roman" pitchFamily="18" charset="0"/>
              </a:rPr>
              <a:t> hold objects</a:t>
            </a:r>
            <a:r>
              <a:rPr lang="en-US" dirty="0" smtClean="0">
                <a:latin typeface="Times New Roman" pitchFamily="18" charset="0"/>
              </a:rPr>
              <a:t>,</a:t>
            </a:r>
            <a:r>
              <a:rPr lang="en-US" noProof="1" smtClean="0">
                <a:latin typeface="Times New Roman" pitchFamily="18" charset="0"/>
              </a:rPr>
              <a:t> such as pictures, video clips, or entire documents.</a:t>
            </a:r>
          </a:p>
          <a:p>
            <a:pPr lvl="1" eaLnBrk="1" hangingPunct="1">
              <a:lnSpc>
                <a:spcPct val="96000"/>
              </a:lnSpc>
              <a:spcBef>
                <a:spcPts val="400"/>
              </a:spcBef>
              <a:spcAft>
                <a:spcPts val="200"/>
              </a:spcAft>
              <a:buFontTx/>
              <a:buChar char="-"/>
            </a:pPr>
            <a:r>
              <a:rPr lang="en-US" i="1" noProof="1" smtClean="0">
                <a:latin typeface="Times New Roman" pitchFamily="18" charset="0"/>
              </a:rPr>
              <a:t>Hyperlink fields</a:t>
            </a:r>
            <a:r>
              <a:rPr lang="en-US" noProof="1" smtClean="0">
                <a:latin typeface="Times New Roman" pitchFamily="18" charset="0"/>
              </a:rPr>
              <a:t> store hyperlinks to Web pages.</a:t>
            </a:r>
            <a:endParaRPr lang="en-US" dirty="0" smtClean="0">
              <a:latin typeface="Times New Roman" pitchFamily="18" charset="0"/>
            </a:endParaRPr>
          </a:p>
          <a:p>
            <a:pPr eaLnBrk="1" hangingPunct="1">
              <a:lnSpc>
                <a:spcPct val="96000"/>
              </a:lnSpc>
              <a:spcBef>
                <a:spcPts val="400"/>
              </a:spcBef>
              <a:spcAft>
                <a:spcPts val="200"/>
              </a:spcAft>
              <a:buFontTx/>
              <a:buChar char="-"/>
            </a:pPr>
            <a:r>
              <a:rPr lang="en-US" dirty="0" smtClean="0">
                <a:latin typeface="Times New Roman" pitchFamily="18" charset="0"/>
              </a:rPr>
              <a:t>Access adds two other data types, AutoNumber and Lookup Wizard. </a:t>
            </a:r>
            <a:r>
              <a:rPr lang="en-US" i="1" dirty="0" smtClean="0">
                <a:latin typeface="Times New Roman" pitchFamily="18" charset="0"/>
              </a:rPr>
              <a:t>AutoNumber</a:t>
            </a:r>
            <a:r>
              <a:rPr lang="en-US" dirty="0" smtClean="0">
                <a:latin typeface="Times New Roman" pitchFamily="18" charset="0"/>
              </a:rPr>
              <a:t> counts records as they are added, and </a:t>
            </a:r>
            <a:r>
              <a:rPr lang="en-US" i="1" dirty="0" smtClean="0">
                <a:latin typeface="Times New Roman" pitchFamily="18" charset="0"/>
              </a:rPr>
              <a:t>Lookup Wizard</a:t>
            </a:r>
            <a:r>
              <a:rPr lang="en-US" dirty="0" smtClean="0">
                <a:latin typeface="Times New Roman" pitchFamily="18" charset="0"/>
              </a:rPr>
              <a:t> creates a lookup field.</a:t>
            </a:r>
            <a:endParaRPr lang="en-US" noProof="1" smtClean="0">
              <a:latin typeface="Times New Roman" pitchFamily="18" charset="0"/>
            </a:endParaRPr>
          </a:p>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2E13F0C-137B-47F5-A016-A46CCC902484}" type="slidenum">
              <a:rPr lang="en-US"/>
              <a:pPr>
                <a:defRPr/>
              </a:pPr>
              <a:t>‹#›</a:t>
            </a:fld>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2C04BB1-626B-4CFF-AB3C-A9A5FD859A35}"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0BE005-6F9E-419D-974C-56032FC22193}"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477000"/>
            <a:ext cx="5410200" cy="244474"/>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00" b="0"/>
            </a:lvl1pPr>
          </a:lstStyle>
          <a:p>
            <a:pPr>
              <a:defRPr/>
            </a:pPr>
            <a:r>
              <a:rPr lang="en-US" dirty="0" smtClean="0"/>
              <a:t>Copyright © 2010 Pearson Education, Inc. Publishing as Prentice Hall</a:t>
            </a:r>
            <a:endParaRPr lang="en-US" dirty="0">
              <a:solidFill>
                <a:srgbClr val="FFFBDD"/>
              </a:solidFill>
            </a:endParaRPr>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D3A246FA-61DD-45C9-A114-4ED6E39272A9}" type="slidenum">
              <a:rPr lang="en-US"/>
              <a:pPr>
                <a:defRPr/>
              </a:pPr>
              <a:t>‹#›</a:t>
            </a:fld>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7" name="Date Placeholder 6"/>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8" name="Slide Number Placeholder 7"/>
          <p:cNvSpPr>
            <a:spLocks noGrp="1"/>
          </p:cNvSpPr>
          <p:nvPr>
            <p:ph type="sldNum" sz="quarter" idx="12"/>
          </p:nvPr>
        </p:nvSpPr>
        <p:spPr/>
        <p:txBody>
          <a:bodyPr/>
          <a:lstStyle>
            <a:lvl1pPr>
              <a:defRPr smtClean="0"/>
            </a:lvl1pPr>
          </a:lstStyle>
          <a:p>
            <a:pPr>
              <a:defRPr/>
            </a:pPr>
            <a:fld id="{25742DA8-D982-42B1-BD05-620410FE33C2}" type="slidenum">
              <a:rPr lang="en-US"/>
              <a:pPr>
                <a:defRPr/>
              </a:pPr>
              <a:t>‹#›</a:t>
            </a:fld>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14C8A3-FFF2-4599-B1BA-DDF360C7807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5AEF047-B4E8-4DBD-9AFF-5F5F4E9352A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05A1B0B-3564-464F-91DF-DCC858625A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AB0EE05-CEA8-4DAD-8CFB-3B09076E437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F0E220-8BD7-42AC-BE06-E903334288D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2E8BCE-A57B-4A7D-B822-B41B6E15942B}" type="slidenum">
              <a:rPr lang="en-US"/>
              <a:pPr>
                <a:defRPr/>
              </a:pPr>
              <a:t>‹#›</a:t>
            </a:fld>
            <a:endParaRPr lang="en-US"/>
          </a:p>
        </p:txBody>
      </p:sp>
      <p:sp>
        <p:nvSpPr>
          <p:cNvPr id="3" name="TextBox 2"/>
          <p:cNvSpPr txBox="1"/>
          <p:nvPr userDrawn="1"/>
        </p:nvSpPr>
        <p:spPr>
          <a:xfrm>
            <a:off x="609600" y="6367046"/>
            <a:ext cx="1676400" cy="338554"/>
          </a:xfrm>
          <a:prstGeom prst="rect">
            <a:avLst/>
          </a:prstGeom>
          <a:noFill/>
        </p:spPr>
        <p:txBody>
          <a:bodyPr wrap="square" rtlCol="0">
            <a:spAutoFit/>
          </a:bodyPr>
          <a:lstStyle/>
          <a:p>
            <a:r>
              <a:rPr lang="en-US" sz="1600" dirty="0" smtClean="0">
                <a:solidFill>
                  <a:schemeClr val="bg1">
                    <a:lumMod val="50000"/>
                  </a:schemeClr>
                </a:solidFill>
              </a:rPr>
              <a:t>Chapter 11</a:t>
            </a:r>
            <a:endParaRPr lang="en-US" sz="1600" dirty="0">
              <a:solidFill>
                <a:schemeClr val="bg1">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33400" y="6476999"/>
            <a:ext cx="5486400" cy="244475"/>
          </a:xfrm>
        </p:spPr>
        <p:txBody>
          <a:bodyPr/>
          <a:lstStyle>
            <a:lvl1pPr algn="l">
              <a:defRPr sz="1000" b="0" smtClean="0"/>
            </a:lvl1pPr>
          </a:lstStyle>
          <a:p>
            <a:pPr>
              <a:defRPr/>
            </a:pPr>
            <a:r>
              <a:rPr lang="en-US" dirty="0" smtClean="0"/>
              <a:t>Copyright © 2010 Pearson Education, Inc. Publishing as Prentice Hall</a:t>
            </a:r>
            <a:endParaRPr lang="en-US" dirty="0">
              <a:solidFill>
                <a:srgbClr val="FFFBDD"/>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73A88A6-D530-4A72-96EF-62E9C916A680}" type="slidenum">
              <a:rPr lang="en-US"/>
              <a:pPr>
                <a:defRPr/>
              </a:pPr>
              <a:t>‹#›</a:t>
            </a:fld>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390643-BD88-4FB6-AE30-3B25B41027D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6313E8-BD5A-4D6F-88D5-3DD34CD4335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7F2D47C-E613-4606-B59A-5DBD70BDC2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F122A3C-41AC-4574-81E2-7D082219B2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582635B-C1DE-42EF-8108-B1908E83F4C4}"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553199"/>
            <a:ext cx="5410200" cy="168275"/>
          </a:xfrm>
        </p:spPr>
        <p:txBody>
          <a:bodyPr/>
          <a:lstStyle>
            <a:lvl1pPr algn="l">
              <a:defRPr sz="1000" b="0" smtClean="0"/>
            </a:lvl1pPr>
          </a:lstStyle>
          <a:p>
            <a:pPr>
              <a:defRPr/>
            </a:pPr>
            <a:r>
              <a:rPr lang="en-US" dirty="0" smtClean="0"/>
              <a:t>Copyright © 2010 Pearson Education, Inc. Publishing as Prentice Hall</a:t>
            </a:r>
            <a:endParaRPr lang="en-US" dirty="0"/>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BE23D24-7119-4350-8F96-496A02DFD91E}" type="slidenum">
              <a:rPr lang="en-US"/>
              <a:pPr>
                <a:defRPr/>
              </a:pPr>
              <a:t>‹#›</a:t>
            </a:fld>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8" name="Date Placeholder 7"/>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7E8FD8F-A4A1-43FC-B6F2-12C4DABD6271}"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4" name="Date Placeholder 3"/>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92EC3E21-12A7-404C-A8D5-709C3CEA95D1}"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3" name="Date Placeholder 2"/>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C84E7B6-6851-4D92-8067-3E6AF09B8516}"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6BC0659-8903-4514-8D3C-90A598BB37F1}"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A3B795C-E7AD-4065-AE6A-B29C4CC56FFB}"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chemeClr val="tx1"/>
                </a:solidFill>
                <a:latin typeface="Arial" charset="0"/>
              </a:defRPr>
            </a:lvl1pPr>
          </a:lstStyle>
          <a:p>
            <a:pPr>
              <a:defRPr/>
            </a:pPr>
            <a:r>
              <a:rPr lang="en-US" smtClean="0"/>
              <a:t>Copyright © 2010 Pearson Education, Inc. Publishing as Prentice Hall</a:t>
            </a:r>
            <a:endParaRPr lang="en-US"/>
          </a:p>
        </p:txBody>
      </p:sp>
      <p:sp>
        <p:nvSpPr>
          <p:cNvPr id="1031" name="Rectangle 7"/>
          <p:cNvSpPr>
            <a:spLocks noGrp="1" noChangeArrowheads="1"/>
          </p:cNvSpPr>
          <p:nvPr>
            <p:ph type="dt" sz="half" idx="2"/>
          </p:nvPr>
        </p:nvSpPr>
        <p:spPr bwMode="auto">
          <a:xfrm>
            <a:off x="457200" y="6477000"/>
            <a:ext cx="32004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Arial" charset="0"/>
              </a:defRPr>
            </a:lvl1pPr>
          </a:lstStyle>
          <a:p>
            <a:pPr>
              <a:defRPr/>
            </a:pPr>
            <a:endParaRPr lang="en-US"/>
          </a:p>
        </p:txBody>
      </p:sp>
      <p:sp>
        <p:nvSpPr>
          <p:cNvPr id="1032" name="Rectangle 8"/>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32F6D8AB-EB92-4855-96F6-35B6F02BA2D0}" type="slidenum">
              <a:rPr lang="en-US"/>
              <a:pPr>
                <a:defRPr/>
              </a:pPr>
              <a:t>‹#›</a:t>
            </a:fld>
            <a:endParaRPr lang="en-US"/>
          </a:p>
        </p:txBody>
      </p:sp>
      <p:sp>
        <p:nvSpPr>
          <p:cNvPr id="1038" name="Rectangle 14"/>
          <p:cNvSpPr>
            <a:spLocks noChangeArrowheads="1"/>
          </p:cNvSpPr>
          <p:nvPr userDrawn="1"/>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lgn="l">
              <a:defRPr/>
            </a:pPr>
            <a:endParaRPr lang="en-US" sz="1800" dirty="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cut/>
  </p:transition>
  <p:hf hdr="0" dt="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tx2"/>
            </a:gs>
          </a:gsLst>
          <a:lin ang="5400000" scaled="1"/>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ffectLst>
                  <a:outerShdw blurRad="38100" dist="38100" dir="2700000" algn="tl">
                    <a:srgbClr val="FFFFFF"/>
                  </a:outerShdw>
                </a:effectLst>
                <a:latin typeface="Arial" charset="0"/>
              </a:defRPr>
            </a:lvl1pPr>
          </a:lstStyle>
          <a:p>
            <a:pPr>
              <a:defRPr/>
            </a:pPr>
            <a:fld id="{086708E4-25F9-4DC7-BCB3-4C4E2A798ED1}" type="slidenum">
              <a:rPr lang="en-US"/>
              <a:pPr>
                <a:defRPr/>
              </a:pPr>
              <a:t>‹#›</a:t>
            </a:fld>
            <a:endParaRPr lang="en-US"/>
          </a:p>
        </p:txBody>
      </p:sp>
      <p:sp>
        <p:nvSpPr>
          <p:cNvPr id="148487" name="Text Box 7"/>
          <p:cNvSpPr txBox="1">
            <a:spLocks noChangeArrowheads="1"/>
          </p:cNvSpPr>
          <p:nvPr/>
        </p:nvSpPr>
        <p:spPr bwMode="auto">
          <a:xfrm>
            <a:off x="441325" y="6262688"/>
            <a:ext cx="1177925" cy="396875"/>
          </a:xfrm>
          <a:prstGeom prst="rect">
            <a:avLst/>
          </a:prstGeom>
          <a:noFill/>
          <a:ln w="12700">
            <a:noFill/>
            <a:miter lim="800000"/>
            <a:headEnd/>
            <a:tailEnd/>
          </a:ln>
          <a:effectLst/>
        </p:spPr>
        <p:txBody>
          <a:bodyPr wrap="none">
            <a:spAutoFit/>
          </a:bodyPr>
          <a:lstStyle/>
          <a:p>
            <a:pPr>
              <a:defRPr/>
            </a:pPr>
            <a:r>
              <a:rPr lang="en-US" sz="2000" dirty="0">
                <a:solidFill>
                  <a:srgbClr val="000000"/>
                </a:solidFill>
                <a:latin typeface="Times New Roman" pitchFamily="18" charset="0"/>
              </a:rPr>
              <a:t>Chapter 7</a:t>
            </a:r>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cid:3287383400_217756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p>
            <a:fld id="{8822FDE7-054A-43AD-B80E-175965A4A0E1}" type="slidenum">
              <a:rPr lang="en-US">
                <a:latin typeface="Arial" pitchFamily="34" charset="0"/>
              </a:rPr>
              <a:pPr/>
              <a:t>1</a:t>
            </a:fld>
            <a:endParaRPr lang="en-US">
              <a:latin typeface="Arial" pitchFamily="34" charset="0"/>
            </a:endParaRPr>
          </a:p>
        </p:txBody>
      </p:sp>
      <p:pic>
        <p:nvPicPr>
          <p:cNvPr id="15364" name="Picture 10" descr="TIA5e.cover_lo-res.tif                                         00000010Macintosh HD                   ABA78158:"/>
          <p:cNvPicPr>
            <a:picLocks noChangeAspect="1" noChangeArrowheads="1"/>
          </p:cNvPicPr>
          <p:nvPr/>
        </p:nvPicPr>
        <p:blipFill>
          <a:blip r:embed="rId3" cstate="print"/>
          <a:stretch>
            <a:fillRect/>
          </a:stretch>
        </p:blipFill>
        <p:spPr bwMode="auto">
          <a:xfrm>
            <a:off x="2743200" y="914400"/>
            <a:ext cx="3874875" cy="49784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AFB6FCE3-95BA-4C99-87DA-489F04AA14D2}" type="slidenum">
              <a:rPr lang="en-US">
                <a:latin typeface="Arial" pitchFamily="34" charset="0"/>
              </a:rPr>
              <a:pPr/>
              <a:t>10</a:t>
            </a:fld>
            <a:endParaRPr lang="en-US">
              <a:latin typeface="Arial" pitchFamily="34" charset="0"/>
            </a:endParaRPr>
          </a:p>
        </p:txBody>
      </p:sp>
      <p:sp>
        <p:nvSpPr>
          <p:cNvPr id="110594" name="Rectangle 2"/>
          <p:cNvSpPr>
            <a:spLocks noGrp="1" noChangeArrowheads="1"/>
          </p:cNvSpPr>
          <p:nvPr>
            <p:ph type="title"/>
          </p:nvPr>
        </p:nvSpPr>
        <p:spPr/>
        <p:txBody>
          <a:bodyPr/>
          <a:lstStyle/>
          <a:p>
            <a:pPr eaLnBrk="1" hangingPunct="1">
              <a:defRPr/>
            </a:pPr>
            <a:r>
              <a:rPr lang="en-US" smtClean="0"/>
              <a:t>Database Terminology</a:t>
            </a:r>
          </a:p>
        </p:txBody>
      </p:sp>
      <p:sp>
        <p:nvSpPr>
          <p:cNvPr id="110595" name="Rectangle 3"/>
          <p:cNvSpPr>
            <a:spLocks noGrp="1" noChangeArrowheads="1"/>
          </p:cNvSpPr>
          <p:nvPr>
            <p:ph type="body" idx="1"/>
          </p:nvPr>
        </p:nvSpPr>
        <p:spPr>
          <a:xfrm>
            <a:off x="457200" y="1447800"/>
            <a:ext cx="8001000" cy="1143000"/>
          </a:xfrm>
        </p:spPr>
        <p:txBody>
          <a:bodyPr/>
          <a:lstStyle/>
          <a:p>
            <a:pPr eaLnBrk="1" hangingPunct="1">
              <a:defRPr/>
            </a:pPr>
            <a:r>
              <a:rPr lang="en-US" dirty="0" smtClean="0">
                <a:effectLst/>
              </a:rPr>
              <a:t>Field: Category of information, displayed in columns</a:t>
            </a:r>
          </a:p>
        </p:txBody>
      </p:sp>
      <p:pic>
        <p:nvPicPr>
          <p:cNvPr id="22534" name="Picture 23" descr="evans5_11_4_0001.jpg                                           00000010Macintosh HD                   ABA78158:"/>
          <p:cNvPicPr>
            <a:picLocks noChangeAspect="1" noChangeArrowheads="1"/>
          </p:cNvPicPr>
          <p:nvPr/>
        </p:nvPicPr>
        <p:blipFill>
          <a:blip r:embed="rId3" cstate="screen"/>
          <a:srcRect/>
          <a:stretch>
            <a:fillRect/>
          </a:stretch>
        </p:blipFill>
        <p:spPr bwMode="auto">
          <a:xfrm>
            <a:off x="457200" y="2443163"/>
            <a:ext cx="8686800" cy="3805237"/>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6"/>
          <p:cNvSpPr>
            <a:spLocks noGrp="1"/>
          </p:cNvSpPr>
          <p:nvPr>
            <p:ph type="sldNum" sz="quarter" idx="12"/>
          </p:nvPr>
        </p:nvSpPr>
        <p:spPr>
          <a:noFill/>
        </p:spPr>
        <p:txBody>
          <a:bodyPr/>
          <a:lstStyle/>
          <a:p>
            <a:fld id="{6D40F691-A9D5-4458-9264-BA0A376B0BEE}" type="slidenum">
              <a:rPr lang="en-US">
                <a:latin typeface="Arial" pitchFamily="34" charset="0"/>
              </a:rPr>
              <a:pPr/>
              <a:t>11</a:t>
            </a:fld>
            <a:endParaRPr lang="en-US">
              <a:latin typeface="Arial" pitchFamily="34" charset="0"/>
            </a:endParaRPr>
          </a:p>
        </p:txBody>
      </p:sp>
      <p:sp>
        <p:nvSpPr>
          <p:cNvPr id="168962" name="Rectangle 2"/>
          <p:cNvSpPr>
            <a:spLocks noGrp="1" noChangeArrowheads="1"/>
          </p:cNvSpPr>
          <p:nvPr>
            <p:ph type="title"/>
          </p:nvPr>
        </p:nvSpPr>
        <p:spPr/>
        <p:txBody>
          <a:bodyPr/>
          <a:lstStyle/>
          <a:p>
            <a:pPr eaLnBrk="1" hangingPunct="1">
              <a:defRPr/>
            </a:pPr>
            <a:r>
              <a:rPr lang="en-US" smtClean="0"/>
              <a:t>Database Terminology</a:t>
            </a:r>
          </a:p>
        </p:txBody>
      </p:sp>
      <p:sp>
        <p:nvSpPr>
          <p:cNvPr id="168963" name="Rectangle 3"/>
          <p:cNvSpPr>
            <a:spLocks noGrp="1" noChangeArrowheads="1"/>
          </p:cNvSpPr>
          <p:nvPr>
            <p:ph type="body" sz="half" idx="1"/>
          </p:nvPr>
        </p:nvSpPr>
        <p:spPr>
          <a:xfrm>
            <a:off x="533400" y="1371600"/>
            <a:ext cx="7543800" cy="4525963"/>
          </a:xfrm>
        </p:spPr>
        <p:txBody>
          <a:bodyPr/>
          <a:lstStyle/>
          <a:p>
            <a:pPr eaLnBrk="1" hangingPunct="1"/>
            <a:r>
              <a:rPr lang="en-US" dirty="0" smtClean="0">
                <a:effectLst/>
              </a:rPr>
              <a:t>Data type: Type of data that can be stored in a field</a:t>
            </a:r>
          </a:p>
        </p:txBody>
      </p:sp>
      <p:pic>
        <p:nvPicPr>
          <p:cNvPr id="23558" name="Picture 9" descr="evans4_11_5.jpg                                                0002EB81Macintosh HD                   ABA78158:"/>
          <p:cNvPicPr>
            <a:picLocks noChangeAspect="1" noChangeArrowheads="1"/>
          </p:cNvPicPr>
          <p:nvPr/>
        </p:nvPicPr>
        <p:blipFill>
          <a:blip r:embed="rId3" cstate="print"/>
          <a:srcRect/>
          <a:stretch>
            <a:fillRect/>
          </a:stretch>
        </p:blipFill>
        <p:spPr bwMode="auto">
          <a:xfrm>
            <a:off x="990600" y="2514600"/>
            <a:ext cx="7467600" cy="3625850"/>
          </a:xfrm>
          <a:prstGeom prst="rect">
            <a:avLst/>
          </a:prstGeom>
          <a:noFill/>
          <a:ln w="9525">
            <a:noFill/>
            <a:miter lim="800000"/>
            <a:headEnd/>
            <a:tailEnd/>
          </a:ln>
        </p:spPr>
      </p:pic>
      <p:sp>
        <p:nvSpPr>
          <p:cNvPr id="9" name="Footer Placeholder 5"/>
          <p:cNvSpPr>
            <a:spLocks noGrp="1"/>
          </p:cNvSpPr>
          <p:nvPr>
            <p:ph type="ftr" sz="quarter" idx="10"/>
          </p:nvPr>
        </p:nvSpPr>
        <p:spPr>
          <a:xfrm>
            <a:off x="533400" y="6476999"/>
            <a:ext cx="5486400" cy="244475"/>
          </a:xfrm>
        </p:spPr>
        <p:txBody>
          <a:bodyPr/>
          <a:lstStyle/>
          <a:p>
            <a:pPr algn="l">
              <a:defRPr/>
            </a:pPr>
            <a:r>
              <a:rPr lang="en-US" sz="1000" b="0" dirty="0" smtClean="0"/>
              <a:t>Copyright © 2010 Pearson Education, Inc. Publishing as Prentice Hall</a:t>
            </a:r>
            <a:endParaRPr lang="en-US" sz="1000" b="0"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p:spPr>
        <p:txBody>
          <a:bodyPr/>
          <a:lstStyle/>
          <a:p>
            <a:fld id="{B926E00C-B907-4D5F-B5A0-0C092695CF1A}" type="slidenum">
              <a:rPr lang="en-US">
                <a:latin typeface="Arial" pitchFamily="34" charset="0"/>
              </a:rPr>
              <a:pPr/>
              <a:t>12</a:t>
            </a:fld>
            <a:endParaRPr lang="en-US">
              <a:latin typeface="Arial" pitchFamily="34" charset="0"/>
            </a:endParaRPr>
          </a:p>
        </p:txBody>
      </p:sp>
      <p:sp>
        <p:nvSpPr>
          <p:cNvPr id="111618" name="Rectangle 2"/>
          <p:cNvSpPr>
            <a:spLocks noGrp="1" noChangeArrowheads="1"/>
          </p:cNvSpPr>
          <p:nvPr>
            <p:ph type="title"/>
          </p:nvPr>
        </p:nvSpPr>
        <p:spPr/>
        <p:txBody>
          <a:bodyPr/>
          <a:lstStyle/>
          <a:p>
            <a:pPr eaLnBrk="1" hangingPunct="1">
              <a:defRPr/>
            </a:pPr>
            <a:r>
              <a:rPr lang="en-US" smtClean="0"/>
              <a:t>Database Terminology</a:t>
            </a:r>
          </a:p>
        </p:txBody>
      </p:sp>
      <p:sp>
        <p:nvSpPr>
          <p:cNvPr id="111629" name="Rectangle 13"/>
          <p:cNvSpPr>
            <a:spLocks noGrp="1" noChangeArrowheads="1"/>
          </p:cNvSpPr>
          <p:nvPr>
            <p:ph type="body" idx="1"/>
          </p:nvPr>
        </p:nvSpPr>
        <p:spPr>
          <a:xfrm>
            <a:off x="457200" y="1600201"/>
            <a:ext cx="7543800" cy="1142999"/>
          </a:xfrm>
        </p:spPr>
        <p:txBody>
          <a:bodyPr/>
          <a:lstStyle/>
          <a:p>
            <a:pPr eaLnBrk="1" hangingPunct="1"/>
            <a:r>
              <a:rPr lang="en-US" dirty="0" smtClean="0">
                <a:effectLst/>
              </a:rPr>
              <a:t>Record: A group of related fields</a:t>
            </a:r>
          </a:p>
        </p:txBody>
      </p:sp>
      <p:pic>
        <p:nvPicPr>
          <p:cNvPr id="24582" name="Picture 20"/>
          <p:cNvPicPr>
            <a:picLocks noChangeAspect="1" noChangeArrowheads="1"/>
          </p:cNvPicPr>
          <p:nvPr/>
        </p:nvPicPr>
        <p:blipFill>
          <a:blip r:embed="rId3" cstate="print"/>
          <a:srcRect/>
          <a:stretch>
            <a:fillRect/>
          </a:stretch>
        </p:blipFill>
        <p:spPr bwMode="auto">
          <a:xfrm>
            <a:off x="914400" y="3200400"/>
            <a:ext cx="7467600" cy="2190750"/>
          </a:xfrm>
          <a:prstGeom prst="rect">
            <a:avLst/>
          </a:prstGeom>
          <a:noFill/>
          <a:ln w="6350">
            <a:noFill/>
            <a:miter lim="800000"/>
            <a:headEnd/>
            <a:tailEnd/>
          </a:ln>
        </p:spPr>
      </p:pic>
      <p:sp>
        <p:nvSpPr>
          <p:cNvPr id="24585" name="Rectangle 23"/>
          <p:cNvSpPr>
            <a:spLocks noChangeArrowheads="1"/>
          </p:cNvSpPr>
          <p:nvPr/>
        </p:nvSpPr>
        <p:spPr bwMode="auto">
          <a:xfrm>
            <a:off x="914400" y="3924300"/>
            <a:ext cx="7467600" cy="190500"/>
          </a:xfrm>
          <a:prstGeom prst="rect">
            <a:avLst/>
          </a:prstGeom>
          <a:noFill/>
          <a:ln w="9525" algn="ctr">
            <a:solidFill>
              <a:srgbClr val="FF3300"/>
            </a:solidFill>
            <a:miter lim="800000"/>
            <a:headEnd/>
            <a:tailEnd/>
          </a:ln>
        </p:spPr>
        <p:txBody>
          <a:bodyPr wrap="none" anchor="ctr"/>
          <a:lstStyle/>
          <a:p>
            <a:endParaRPr lang="en-US"/>
          </a:p>
        </p:txBody>
      </p:sp>
      <p:sp>
        <p:nvSpPr>
          <p:cNvPr id="24586" name="Line 25"/>
          <p:cNvSpPr>
            <a:spLocks noChangeShapeType="1"/>
          </p:cNvSpPr>
          <p:nvPr/>
        </p:nvSpPr>
        <p:spPr bwMode="auto">
          <a:xfrm flipV="1">
            <a:off x="457200" y="4114800"/>
            <a:ext cx="1371600" cy="1447800"/>
          </a:xfrm>
          <a:prstGeom prst="line">
            <a:avLst/>
          </a:prstGeom>
          <a:noFill/>
          <a:ln w="9525">
            <a:solidFill>
              <a:srgbClr val="FF3300"/>
            </a:solidFill>
            <a:round/>
            <a:headEnd/>
            <a:tailEnd type="triangle" w="med" len="med"/>
          </a:ln>
        </p:spPr>
        <p:txBody>
          <a:bodyPr anchor="ctr"/>
          <a:lstStyle/>
          <a:p>
            <a:endParaRPr lang="en-US"/>
          </a:p>
        </p:txBody>
      </p:sp>
      <p:sp>
        <p:nvSpPr>
          <p:cNvPr id="24587" name="Text Box 26"/>
          <p:cNvSpPr txBox="1">
            <a:spLocks noChangeArrowheads="1"/>
          </p:cNvSpPr>
          <p:nvPr/>
        </p:nvSpPr>
        <p:spPr bwMode="auto">
          <a:xfrm>
            <a:off x="1600200" y="5334000"/>
            <a:ext cx="1905000" cy="396875"/>
          </a:xfrm>
          <a:prstGeom prst="rect">
            <a:avLst/>
          </a:prstGeom>
          <a:noFill/>
          <a:ln w="9525" algn="ctr">
            <a:noFill/>
            <a:miter lim="800000"/>
            <a:headEnd/>
            <a:tailEnd/>
          </a:ln>
        </p:spPr>
        <p:txBody>
          <a:bodyPr>
            <a:spAutoFit/>
          </a:bodyPr>
          <a:lstStyle/>
          <a:p>
            <a:pPr>
              <a:spcBef>
                <a:spcPct val="50000"/>
              </a:spcBef>
            </a:pPr>
            <a:r>
              <a:rPr lang="en-US" sz="2000" b="1">
                <a:solidFill>
                  <a:schemeClr val="bg1"/>
                </a:solidFill>
              </a:rPr>
              <a:t>Record</a:t>
            </a:r>
          </a:p>
        </p:txBody>
      </p:sp>
      <p:sp>
        <p:nvSpPr>
          <p:cNvPr id="12" name="Footer Placeholder 11"/>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p:spPr>
        <p:txBody>
          <a:bodyPr/>
          <a:lstStyle/>
          <a:p>
            <a:fld id="{60CA99CE-8635-4289-95E1-A30BA2C74EC5}" type="slidenum">
              <a:rPr lang="en-US">
                <a:latin typeface="Arial" pitchFamily="34" charset="0"/>
              </a:rPr>
              <a:pPr/>
              <a:t>13</a:t>
            </a:fld>
            <a:endParaRPr lang="en-US">
              <a:latin typeface="Arial" pitchFamily="34" charset="0"/>
            </a:endParaRPr>
          </a:p>
        </p:txBody>
      </p:sp>
      <p:sp>
        <p:nvSpPr>
          <p:cNvPr id="172034" name="Rectangle 2"/>
          <p:cNvSpPr>
            <a:spLocks noGrp="1" noChangeArrowheads="1"/>
          </p:cNvSpPr>
          <p:nvPr>
            <p:ph type="title"/>
          </p:nvPr>
        </p:nvSpPr>
        <p:spPr/>
        <p:txBody>
          <a:bodyPr/>
          <a:lstStyle/>
          <a:p>
            <a:pPr eaLnBrk="1" hangingPunct="1">
              <a:defRPr/>
            </a:pPr>
            <a:r>
              <a:rPr lang="en-US" smtClean="0"/>
              <a:t>Database Terminology</a:t>
            </a:r>
          </a:p>
        </p:txBody>
      </p:sp>
      <p:sp>
        <p:nvSpPr>
          <p:cNvPr id="172035" name="Rectangle 3"/>
          <p:cNvSpPr>
            <a:spLocks noGrp="1" noChangeArrowheads="1"/>
          </p:cNvSpPr>
          <p:nvPr>
            <p:ph type="body" idx="1"/>
          </p:nvPr>
        </p:nvSpPr>
        <p:spPr/>
        <p:txBody>
          <a:bodyPr/>
          <a:lstStyle/>
          <a:p>
            <a:pPr eaLnBrk="1" hangingPunct="1"/>
            <a:r>
              <a:rPr lang="en-US" dirty="0" smtClean="0">
                <a:effectLst/>
              </a:rPr>
              <a:t>Table: A group of related records</a:t>
            </a:r>
          </a:p>
        </p:txBody>
      </p:sp>
      <p:sp>
        <p:nvSpPr>
          <p:cNvPr id="172039" name="Text Box 7"/>
          <p:cNvSpPr txBox="1">
            <a:spLocks noChangeArrowheads="1"/>
          </p:cNvSpPr>
          <p:nvPr/>
        </p:nvSpPr>
        <p:spPr bwMode="auto">
          <a:xfrm>
            <a:off x="5715000" y="5334000"/>
            <a:ext cx="2362200" cy="369888"/>
          </a:xfrm>
          <a:prstGeom prst="rect">
            <a:avLst/>
          </a:prstGeom>
          <a:noFill/>
          <a:ln w="9525" algn="ctr">
            <a:noFill/>
            <a:miter lim="800000"/>
            <a:headEnd/>
            <a:tailEnd/>
          </a:ln>
        </p:spPr>
        <p:txBody>
          <a:bodyPr>
            <a:spAutoFit/>
          </a:bodyPr>
          <a:lstStyle/>
          <a:p>
            <a:r>
              <a:rPr lang="en-US" sz="1800" b="1">
                <a:solidFill>
                  <a:schemeClr val="bg1"/>
                </a:solidFill>
                <a:latin typeface="Verdana" pitchFamily="34" charset="0"/>
              </a:rPr>
              <a:t>Table</a:t>
            </a:r>
            <a:r>
              <a:rPr lang="en-US" sz="1800" b="1">
                <a:solidFill>
                  <a:srgbClr val="FFFBDD"/>
                </a:solidFill>
                <a:latin typeface="Verdana" pitchFamily="34" charset="0"/>
              </a:rPr>
              <a:t> </a:t>
            </a:r>
            <a:endParaRPr lang="en-US" sz="1800">
              <a:solidFill>
                <a:schemeClr val="tx1"/>
              </a:solidFill>
            </a:endParaRPr>
          </a:p>
        </p:txBody>
      </p:sp>
      <p:sp>
        <p:nvSpPr>
          <p:cNvPr id="25607" name="Line 8"/>
          <p:cNvSpPr>
            <a:spLocks noChangeShapeType="1"/>
          </p:cNvSpPr>
          <p:nvPr/>
        </p:nvSpPr>
        <p:spPr bwMode="auto">
          <a:xfrm flipH="1" flipV="1">
            <a:off x="5791200" y="5029200"/>
            <a:ext cx="990600" cy="609600"/>
          </a:xfrm>
          <a:prstGeom prst="line">
            <a:avLst/>
          </a:prstGeom>
          <a:noFill/>
          <a:ln w="9525">
            <a:solidFill>
              <a:srgbClr val="FF3300"/>
            </a:solidFill>
            <a:round/>
            <a:headEnd/>
            <a:tailEnd type="triangle" w="med" len="med"/>
          </a:ln>
        </p:spPr>
        <p:txBody>
          <a:bodyPr anchor="ctr"/>
          <a:lstStyle/>
          <a:p>
            <a:endParaRPr lang="en-US"/>
          </a:p>
        </p:txBody>
      </p:sp>
      <p:pic>
        <p:nvPicPr>
          <p:cNvPr id="25608" name="Picture 9"/>
          <p:cNvPicPr>
            <a:picLocks noChangeAspect="1" noChangeArrowheads="1"/>
          </p:cNvPicPr>
          <p:nvPr/>
        </p:nvPicPr>
        <p:blipFill>
          <a:blip r:embed="rId3" cstate="print"/>
          <a:srcRect/>
          <a:stretch>
            <a:fillRect/>
          </a:stretch>
        </p:blipFill>
        <p:spPr bwMode="auto">
          <a:xfrm>
            <a:off x="457200" y="3048000"/>
            <a:ext cx="8229600" cy="1957388"/>
          </a:xfrm>
          <a:prstGeom prst="rect">
            <a:avLst/>
          </a:prstGeom>
          <a:noFill/>
          <a:ln w="9525">
            <a:noFill/>
            <a:miter lim="800000"/>
            <a:headEnd/>
            <a:tailEnd/>
          </a:ln>
        </p:spPr>
      </p:pic>
      <p:sp>
        <p:nvSpPr>
          <p:cNvPr id="9" name="Footer Placeholder 8"/>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fade">
                                      <p:cBhvr>
                                        <p:cTn id="7" dur="2000"/>
                                        <p:tgtEl>
                                          <p:spTgt spid="172039"/>
                                        </p:tgtEl>
                                      </p:cBhvr>
                                    </p:animEffect>
                                  </p:childTnLst>
                                </p:cTn>
                              </p:par>
                              <p:par>
                                <p:cTn id="8" presetID="1" presetClass="exit" presetSubtype="0" fill="hold" grpId="1" nodeType="withEffect">
                                  <p:stCondLst>
                                    <p:cond delay="0"/>
                                  </p:stCondLst>
                                  <p:childTnLst>
                                    <p:set>
                                      <p:cBhvr>
                                        <p:cTn id="9" dur="1" fill="hold">
                                          <p:stCondLst>
                                            <p:cond delay="0"/>
                                          </p:stCondLst>
                                        </p:cTn>
                                        <p:tgtEl>
                                          <p:spTgt spid="1720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P spid="17203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p:spPr>
        <p:txBody>
          <a:bodyPr/>
          <a:lstStyle/>
          <a:p>
            <a:fld id="{D76CF379-6599-44C3-AA80-3CC4D80D40F4}" type="slidenum">
              <a:rPr lang="en-US">
                <a:latin typeface="Arial" pitchFamily="34" charset="0"/>
              </a:rPr>
              <a:pPr/>
              <a:t>14</a:t>
            </a:fld>
            <a:endParaRPr lang="en-US">
              <a:latin typeface="Arial" pitchFamily="34" charset="0"/>
            </a:endParaRPr>
          </a:p>
        </p:txBody>
      </p:sp>
      <p:sp>
        <p:nvSpPr>
          <p:cNvPr id="173058" name="Rectangle 2"/>
          <p:cNvSpPr>
            <a:spLocks noGrp="1" noChangeArrowheads="1"/>
          </p:cNvSpPr>
          <p:nvPr>
            <p:ph type="title"/>
          </p:nvPr>
        </p:nvSpPr>
        <p:spPr/>
        <p:txBody>
          <a:bodyPr/>
          <a:lstStyle/>
          <a:p>
            <a:pPr eaLnBrk="1" hangingPunct="1">
              <a:defRPr/>
            </a:pPr>
            <a:r>
              <a:rPr lang="en-US" smtClean="0"/>
              <a:t>Database Terminology</a:t>
            </a:r>
          </a:p>
        </p:txBody>
      </p:sp>
      <p:sp>
        <p:nvSpPr>
          <p:cNvPr id="173059" name="Rectangle 3"/>
          <p:cNvSpPr>
            <a:spLocks noGrp="1" noChangeArrowheads="1"/>
          </p:cNvSpPr>
          <p:nvPr>
            <p:ph type="body" idx="1"/>
          </p:nvPr>
        </p:nvSpPr>
        <p:spPr>
          <a:xfrm>
            <a:off x="457200" y="1600201"/>
            <a:ext cx="8229600" cy="1066800"/>
          </a:xfrm>
        </p:spPr>
        <p:txBody>
          <a:bodyPr/>
          <a:lstStyle/>
          <a:p>
            <a:pPr eaLnBrk="1" hangingPunct="1"/>
            <a:r>
              <a:rPr lang="en-US" dirty="0" smtClean="0">
                <a:effectLst/>
              </a:rPr>
              <a:t>Primary key: A field value unique to a record</a:t>
            </a:r>
          </a:p>
        </p:txBody>
      </p:sp>
      <p:sp>
        <p:nvSpPr>
          <p:cNvPr id="26630" name="Text Box 6"/>
          <p:cNvSpPr txBox="1">
            <a:spLocks noChangeArrowheads="1"/>
          </p:cNvSpPr>
          <p:nvPr/>
        </p:nvSpPr>
        <p:spPr bwMode="auto">
          <a:xfrm>
            <a:off x="2971800" y="3124200"/>
            <a:ext cx="3398838" cy="369888"/>
          </a:xfrm>
          <a:prstGeom prst="rect">
            <a:avLst/>
          </a:prstGeom>
          <a:noFill/>
          <a:ln w="9525" algn="ctr">
            <a:noFill/>
            <a:miter lim="800000"/>
            <a:headEnd/>
            <a:tailEnd/>
          </a:ln>
        </p:spPr>
        <p:txBody>
          <a:bodyPr>
            <a:spAutoFit/>
          </a:bodyPr>
          <a:lstStyle/>
          <a:p>
            <a:r>
              <a:rPr lang="en-US" sz="1800" b="1">
                <a:solidFill>
                  <a:schemeClr val="bg1"/>
                </a:solidFill>
                <a:latin typeface="Verdana" pitchFamily="34" charset="0"/>
              </a:rPr>
              <a:t>Primary Key</a:t>
            </a:r>
            <a:endParaRPr lang="en-US" sz="1800">
              <a:solidFill>
                <a:schemeClr val="bg1"/>
              </a:solidFill>
            </a:endParaRPr>
          </a:p>
        </p:txBody>
      </p:sp>
      <p:pic>
        <p:nvPicPr>
          <p:cNvPr id="26631" name="Picture 10" descr="evans5_11_6_0001.jpg                                           00000010Macintosh HD                   ABA78158:"/>
          <p:cNvPicPr>
            <a:picLocks noChangeAspect="1" noChangeArrowheads="1"/>
          </p:cNvPicPr>
          <p:nvPr/>
        </p:nvPicPr>
        <p:blipFill>
          <a:blip r:embed="rId3" cstate="screen"/>
          <a:srcRect/>
          <a:stretch>
            <a:fillRect/>
          </a:stretch>
        </p:blipFill>
        <p:spPr bwMode="auto">
          <a:xfrm>
            <a:off x="457200" y="2743200"/>
            <a:ext cx="8458200" cy="3505200"/>
          </a:xfrm>
          <a:prstGeom prst="rect">
            <a:avLst/>
          </a:prstGeom>
          <a:noFill/>
          <a:ln w="9525">
            <a:noFill/>
            <a:miter lim="800000"/>
            <a:headEnd/>
            <a:tailEnd/>
          </a:ln>
        </p:spPr>
      </p:pic>
      <p:sp>
        <p:nvSpPr>
          <p:cNvPr id="8" name="Footer Placeholder 7"/>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p:spPr>
        <p:txBody>
          <a:bodyPr/>
          <a:lstStyle/>
          <a:p>
            <a:fld id="{0DC89BF7-0FE9-4B3D-A280-A828856199ED}" type="slidenum">
              <a:rPr lang="en-US">
                <a:latin typeface="Arial" pitchFamily="34" charset="0"/>
              </a:rPr>
              <a:pPr/>
              <a:t>15</a:t>
            </a:fld>
            <a:endParaRPr lang="en-US">
              <a:latin typeface="Arial" pitchFamily="34" charset="0"/>
            </a:endParaRPr>
          </a:p>
        </p:txBody>
      </p:sp>
      <p:sp>
        <p:nvSpPr>
          <p:cNvPr id="37892" name="Rectangle 11"/>
          <p:cNvSpPr>
            <a:spLocks noChangeArrowheads="1"/>
          </p:cNvSpPr>
          <p:nvPr/>
        </p:nvSpPr>
        <p:spPr bwMode="auto">
          <a:xfrm>
            <a:off x="4762500" y="2057400"/>
            <a:ext cx="3962400" cy="1219200"/>
          </a:xfrm>
          <a:prstGeom prst="rect">
            <a:avLst/>
          </a:prstGeom>
          <a:solidFill>
            <a:schemeClr val="bg1"/>
          </a:solidFill>
          <a:ln w="9525" algn="ctr">
            <a:noFill/>
            <a:miter lim="800000"/>
            <a:headEnd/>
            <a:tailEnd/>
          </a:ln>
        </p:spPr>
        <p:txBody>
          <a:bodyPr wrap="none" anchor="ctr"/>
          <a:lstStyle/>
          <a:p>
            <a:endParaRPr lang="en-US"/>
          </a:p>
        </p:txBody>
      </p:sp>
      <p:sp>
        <p:nvSpPr>
          <p:cNvPr id="37893" name="Rectangle 12"/>
          <p:cNvSpPr>
            <a:spLocks noChangeArrowheads="1"/>
          </p:cNvSpPr>
          <p:nvPr/>
        </p:nvSpPr>
        <p:spPr bwMode="auto">
          <a:xfrm>
            <a:off x="6781800" y="3238500"/>
            <a:ext cx="1943100" cy="1905000"/>
          </a:xfrm>
          <a:prstGeom prst="rect">
            <a:avLst/>
          </a:prstGeom>
          <a:solidFill>
            <a:schemeClr val="bg1"/>
          </a:solidFill>
          <a:ln w="9525" algn="ctr">
            <a:noFill/>
            <a:miter lim="800000"/>
            <a:headEnd/>
            <a:tailEnd/>
          </a:ln>
        </p:spPr>
        <p:txBody>
          <a:bodyPr wrap="none" anchor="ctr"/>
          <a:lstStyle/>
          <a:p>
            <a:endParaRPr lang="en-US"/>
          </a:p>
        </p:txBody>
      </p:sp>
      <p:sp>
        <p:nvSpPr>
          <p:cNvPr id="118786" name="Rectangle 2"/>
          <p:cNvSpPr>
            <a:spLocks noGrp="1" noChangeArrowheads="1"/>
          </p:cNvSpPr>
          <p:nvPr>
            <p:ph type="title"/>
          </p:nvPr>
        </p:nvSpPr>
        <p:spPr/>
        <p:txBody>
          <a:bodyPr/>
          <a:lstStyle/>
          <a:p>
            <a:pPr eaLnBrk="1" hangingPunct="1">
              <a:defRPr/>
            </a:pPr>
            <a:r>
              <a:rPr lang="en-US" smtClean="0"/>
              <a:t>Relational Database Operations</a:t>
            </a:r>
          </a:p>
        </p:txBody>
      </p:sp>
      <p:sp>
        <p:nvSpPr>
          <p:cNvPr id="118787" name="Rectangle 3"/>
          <p:cNvSpPr>
            <a:spLocks noGrp="1" noChangeArrowheads="1"/>
          </p:cNvSpPr>
          <p:nvPr>
            <p:ph type="body" idx="1"/>
          </p:nvPr>
        </p:nvSpPr>
        <p:spPr>
          <a:xfrm>
            <a:off x="457200" y="1447800"/>
            <a:ext cx="2895600" cy="4953000"/>
          </a:xfrm>
        </p:spPr>
        <p:txBody>
          <a:bodyPr/>
          <a:lstStyle/>
          <a:p>
            <a:pPr eaLnBrk="1" hangingPunct="1">
              <a:lnSpc>
                <a:spcPct val="90000"/>
              </a:lnSpc>
            </a:pPr>
            <a:r>
              <a:rPr lang="en-US" sz="2800" dirty="0" smtClean="0">
                <a:effectLst/>
              </a:rPr>
              <a:t>Organize data into tables</a:t>
            </a:r>
          </a:p>
          <a:p>
            <a:pPr eaLnBrk="1" hangingPunct="1">
              <a:lnSpc>
                <a:spcPct val="90000"/>
              </a:lnSpc>
            </a:pPr>
            <a:r>
              <a:rPr lang="en-US" sz="2800" dirty="0" smtClean="0">
                <a:effectLst/>
              </a:rPr>
              <a:t>Relationships are links between tables with related data</a:t>
            </a:r>
          </a:p>
          <a:p>
            <a:pPr eaLnBrk="1" hangingPunct="1">
              <a:lnSpc>
                <a:spcPct val="90000"/>
              </a:lnSpc>
            </a:pPr>
            <a:r>
              <a:rPr lang="en-US" sz="2800" dirty="0" smtClean="0">
                <a:effectLst/>
              </a:rPr>
              <a:t>Common fields need to exist between tables</a:t>
            </a:r>
            <a:endParaRPr lang="en-US" dirty="0" smtClean="0">
              <a:effectLst/>
            </a:endParaRPr>
          </a:p>
        </p:txBody>
      </p:sp>
      <p:pic>
        <p:nvPicPr>
          <p:cNvPr id="37896" name="Picture 14" descr="evans5_11_18_0001.jpg                                          00000010Macintosh HD                   ABA78158:"/>
          <p:cNvPicPr>
            <a:picLocks noChangeAspect="1" noChangeArrowheads="1"/>
          </p:cNvPicPr>
          <p:nvPr/>
        </p:nvPicPr>
        <p:blipFill>
          <a:blip r:embed="rId3" cstate="screen"/>
          <a:srcRect/>
          <a:stretch>
            <a:fillRect/>
          </a:stretch>
        </p:blipFill>
        <p:spPr bwMode="auto">
          <a:xfrm>
            <a:off x="3352800" y="1353064"/>
            <a:ext cx="5486400" cy="4819135"/>
          </a:xfrm>
          <a:prstGeom prst="rect">
            <a:avLst/>
          </a:prstGeom>
          <a:noFill/>
          <a:ln w="9525">
            <a:noFill/>
            <a:miter lim="800000"/>
            <a:headEnd/>
            <a:tailEnd/>
          </a:ln>
        </p:spPr>
      </p:pic>
      <p:sp>
        <p:nvSpPr>
          <p:cNvPr id="37897" name="Rectangle 15"/>
          <p:cNvSpPr>
            <a:spLocks noChangeArrowheads="1"/>
          </p:cNvSpPr>
          <p:nvPr/>
        </p:nvSpPr>
        <p:spPr bwMode="auto">
          <a:xfrm>
            <a:off x="5867400" y="3352800"/>
            <a:ext cx="304800" cy="457200"/>
          </a:xfrm>
          <a:prstGeom prst="rect">
            <a:avLst/>
          </a:prstGeom>
          <a:solidFill>
            <a:schemeClr val="bg1"/>
          </a:solidFill>
          <a:ln w="9525">
            <a:noFill/>
            <a:miter lim="800000"/>
            <a:headEnd/>
            <a:tailEnd/>
          </a:ln>
        </p:spPr>
        <p:txBody>
          <a:bodyPr wrap="none" anchor="ctr"/>
          <a:lstStyle/>
          <a:p>
            <a:endParaRPr lang="en-US"/>
          </a:p>
        </p:txBody>
      </p:sp>
      <p:sp>
        <p:nvSpPr>
          <p:cNvPr id="10" name="Footer Placeholder 9"/>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9389EC55-6015-4010-A730-C75A6C99B619}" type="slidenum">
              <a:rPr lang="en-US">
                <a:latin typeface="Arial" pitchFamily="34" charset="0"/>
              </a:rPr>
              <a:pPr/>
              <a:t>16</a:t>
            </a:fld>
            <a:endParaRPr lang="en-US">
              <a:latin typeface="Arial" pitchFamily="34" charset="0"/>
            </a:endParaRPr>
          </a:p>
        </p:txBody>
      </p:sp>
      <p:sp>
        <p:nvSpPr>
          <p:cNvPr id="204802" name="Rectangle 2"/>
          <p:cNvSpPr>
            <a:spLocks noGrp="1" noChangeArrowheads="1"/>
          </p:cNvSpPr>
          <p:nvPr>
            <p:ph type="title"/>
          </p:nvPr>
        </p:nvSpPr>
        <p:spPr/>
        <p:txBody>
          <a:bodyPr/>
          <a:lstStyle/>
          <a:p>
            <a:pPr eaLnBrk="1" hangingPunct="1">
              <a:defRPr/>
            </a:pPr>
            <a:r>
              <a:rPr lang="en-US" smtClean="0"/>
              <a:t>Database Types</a:t>
            </a:r>
          </a:p>
        </p:txBody>
      </p:sp>
      <p:sp>
        <p:nvSpPr>
          <p:cNvPr id="204803" name="Rectangle 3"/>
          <p:cNvSpPr>
            <a:spLocks noGrp="1" noChangeArrowheads="1"/>
          </p:cNvSpPr>
          <p:nvPr>
            <p:ph type="body" idx="1"/>
          </p:nvPr>
        </p:nvSpPr>
        <p:spPr/>
        <p:txBody>
          <a:bodyPr/>
          <a:lstStyle/>
          <a:p>
            <a:pPr eaLnBrk="1" hangingPunct="1">
              <a:defRPr/>
            </a:pPr>
            <a:r>
              <a:rPr lang="en-US" dirty="0" smtClean="0">
                <a:effectLst/>
              </a:rPr>
              <a:t>Relational databases</a:t>
            </a:r>
          </a:p>
          <a:p>
            <a:pPr lvl="1" eaLnBrk="1" hangingPunct="1">
              <a:defRPr/>
            </a:pPr>
            <a:r>
              <a:rPr lang="en-US" dirty="0" smtClean="0">
                <a:effectLst/>
              </a:rPr>
              <a:t>Organize data in tables</a:t>
            </a:r>
          </a:p>
          <a:p>
            <a:pPr lvl="1" eaLnBrk="1" hangingPunct="1">
              <a:defRPr/>
            </a:pPr>
            <a:r>
              <a:rPr lang="en-US" dirty="0" smtClean="0">
                <a:effectLst/>
              </a:rPr>
              <a:t>Link tables to each other through their primary keys</a:t>
            </a:r>
          </a:p>
          <a:p>
            <a:pPr eaLnBrk="1" hangingPunct="1">
              <a:defRPr/>
            </a:pPr>
            <a:r>
              <a:rPr lang="en-US" dirty="0" smtClean="0">
                <a:effectLst/>
              </a:rPr>
              <a:t> Object-oriented databases</a:t>
            </a:r>
          </a:p>
          <a:p>
            <a:pPr lvl="1" eaLnBrk="1" hangingPunct="1">
              <a:defRPr/>
            </a:pPr>
            <a:r>
              <a:rPr lang="en-US" dirty="0" smtClean="0">
                <a:effectLst/>
              </a:rPr>
              <a:t>Store data in objects</a:t>
            </a:r>
          </a:p>
          <a:p>
            <a:pPr lvl="1" eaLnBrk="1" hangingPunct="1">
              <a:defRPr/>
            </a:pPr>
            <a:r>
              <a:rPr lang="en-US" dirty="0" smtClean="0">
                <a:effectLst/>
              </a:rPr>
              <a:t>Also store methods for processing data</a:t>
            </a:r>
          </a:p>
          <a:p>
            <a:pPr lvl="1" eaLnBrk="1" hangingPunct="1">
              <a:defRPr/>
            </a:pPr>
            <a:r>
              <a:rPr lang="en-US" dirty="0" smtClean="0">
                <a:effectLst/>
              </a:rPr>
              <a:t>Handle unstructured data</a:t>
            </a:r>
          </a:p>
        </p:txBody>
      </p:sp>
      <p:sp>
        <p:nvSpPr>
          <p:cNvPr id="6" name="Footer Placeholder 5"/>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71A648E6-1582-445A-87EF-EFA14C0624AA}" type="slidenum">
              <a:rPr lang="en-US">
                <a:latin typeface="Arial" pitchFamily="34" charset="0"/>
              </a:rPr>
              <a:pPr/>
              <a:t>17</a:t>
            </a:fld>
            <a:endParaRPr lang="en-US">
              <a:latin typeface="Arial" pitchFamily="34" charset="0"/>
            </a:endParaRPr>
          </a:p>
        </p:txBody>
      </p:sp>
      <p:sp>
        <p:nvSpPr>
          <p:cNvPr id="205826" name="Rectangle 2"/>
          <p:cNvSpPr>
            <a:spLocks noGrp="1" noChangeArrowheads="1"/>
          </p:cNvSpPr>
          <p:nvPr>
            <p:ph type="title"/>
          </p:nvPr>
        </p:nvSpPr>
        <p:spPr/>
        <p:txBody>
          <a:bodyPr/>
          <a:lstStyle/>
          <a:p>
            <a:pPr eaLnBrk="1" hangingPunct="1">
              <a:defRPr/>
            </a:pPr>
            <a:r>
              <a:rPr lang="en-US" smtClean="0"/>
              <a:t>Database Types</a:t>
            </a:r>
          </a:p>
        </p:txBody>
      </p:sp>
      <p:sp>
        <p:nvSpPr>
          <p:cNvPr id="205827" name="Rectangle 3"/>
          <p:cNvSpPr>
            <a:spLocks noGrp="1" noChangeArrowheads="1"/>
          </p:cNvSpPr>
          <p:nvPr>
            <p:ph type="body" idx="1"/>
          </p:nvPr>
        </p:nvSpPr>
        <p:spPr/>
        <p:txBody>
          <a:bodyPr/>
          <a:lstStyle/>
          <a:p>
            <a:pPr eaLnBrk="1" hangingPunct="1"/>
            <a:r>
              <a:rPr lang="en-US" dirty="0" smtClean="0">
                <a:effectLst/>
              </a:rPr>
              <a:t>Multidimensional databases</a:t>
            </a:r>
          </a:p>
          <a:p>
            <a:pPr lvl="1" eaLnBrk="1" hangingPunct="1"/>
            <a:r>
              <a:rPr lang="en-US" dirty="0" smtClean="0">
                <a:effectLst/>
              </a:rPr>
              <a:t>Store data in multiple dimensions</a:t>
            </a:r>
          </a:p>
          <a:p>
            <a:pPr lvl="1" eaLnBrk="1" hangingPunct="1"/>
            <a:r>
              <a:rPr lang="en-US" dirty="0" smtClean="0">
                <a:solidFill>
                  <a:srgbClr val="000000"/>
                </a:solidFill>
                <a:effectLst/>
              </a:rPr>
              <a:t>Organize data in a cube format</a:t>
            </a:r>
            <a:endParaRPr lang="en-US" dirty="0" smtClean="0">
              <a:effectLst/>
            </a:endParaRPr>
          </a:p>
          <a:p>
            <a:pPr lvl="1" eaLnBrk="1" hangingPunct="1"/>
            <a:r>
              <a:rPr lang="en-US" dirty="0" smtClean="0">
                <a:effectLst/>
              </a:rPr>
              <a:t>Can easily be customized</a:t>
            </a:r>
          </a:p>
          <a:p>
            <a:pPr lvl="1" eaLnBrk="1" hangingPunct="1"/>
            <a:r>
              <a:rPr lang="en-US" dirty="0" smtClean="0">
                <a:effectLst/>
              </a:rPr>
              <a:t>Process data much faster</a:t>
            </a:r>
          </a:p>
        </p:txBody>
      </p:sp>
      <p:sp>
        <p:nvSpPr>
          <p:cNvPr id="6" name="Footer Placeholder 5"/>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66FF"/>
                </a:solidFill>
              </a:rPr>
              <a:t>DAVID M. KROENKE’S DATABASE PROCESSING, 10th Edition </a:t>
            </a:r>
          </a:p>
          <a:p>
            <a:r>
              <a:rPr lang="en-US">
                <a:solidFill>
                  <a:srgbClr val="0066FF"/>
                </a:solidFill>
              </a:rPr>
              <a:t>© 2006 Pearson Prentice Hall,  modified by Dr. Lyn Mathis</a:t>
            </a:r>
          </a:p>
          <a:p>
            <a:endParaRPr lang="en-US"/>
          </a:p>
        </p:txBody>
      </p:sp>
      <p:sp>
        <p:nvSpPr>
          <p:cNvPr id="6" name="Slide Number Placeholder 4"/>
          <p:cNvSpPr>
            <a:spLocks noGrp="1"/>
          </p:cNvSpPr>
          <p:nvPr>
            <p:ph type="sldNum" sz="quarter" idx="4294967295"/>
          </p:nvPr>
        </p:nvSpPr>
        <p:spPr>
          <a:xfrm>
            <a:off x="6553200" y="6245225"/>
            <a:ext cx="2133600" cy="476250"/>
          </a:xfrm>
          <a:prstGeom prst="rect">
            <a:avLst/>
          </a:prstGeom>
        </p:spPr>
        <p:txBody>
          <a:bodyPr/>
          <a:lstStyle/>
          <a:p>
            <a:r>
              <a:rPr lang="en-US"/>
              <a:t>1-</a:t>
            </a:r>
            <a:fld id="{F9B11564-A8CB-4B9C-9D2E-3AD55AC7D6EE}" type="slidenum">
              <a:rPr lang="en-US"/>
              <a:pPr/>
              <a:t>18</a:t>
            </a:fld>
            <a:endParaRPr lang="en-US"/>
          </a:p>
          <a:p>
            <a:endParaRPr lang="en-US"/>
          </a:p>
        </p:txBody>
      </p:sp>
      <p:sp>
        <p:nvSpPr>
          <p:cNvPr id="75782" name="Rectangle 6"/>
          <p:cNvSpPr>
            <a:spLocks noGrp="1" noChangeArrowheads="1"/>
          </p:cNvSpPr>
          <p:nvPr>
            <p:ph type="title"/>
          </p:nvPr>
        </p:nvSpPr>
        <p:spPr/>
        <p:txBody>
          <a:bodyPr/>
          <a:lstStyle/>
          <a:p>
            <a:r>
              <a:rPr lang="en-US"/>
              <a:t>Database System Components</a:t>
            </a:r>
          </a:p>
        </p:txBody>
      </p:sp>
      <p:graphicFrame>
        <p:nvGraphicFramePr>
          <p:cNvPr id="75781" name="Object 5"/>
          <p:cNvGraphicFramePr>
            <a:graphicFrameLocks noChangeAspect="1"/>
          </p:cNvGraphicFramePr>
          <p:nvPr>
            <p:ph idx="1"/>
          </p:nvPr>
        </p:nvGraphicFramePr>
        <p:xfrm>
          <a:off x="1579563" y="2366963"/>
          <a:ext cx="5983287" cy="2990850"/>
        </p:xfrm>
        <a:graphic>
          <a:graphicData uri="http://schemas.openxmlformats.org/presentationml/2006/ole">
            <p:oleObj spid="_x0000_s10242" name="Photo Editor Photo" r:id="rId3" imgW="5982535" imgH="2991268" progId="">
              <p:embed/>
            </p:oleObj>
          </a:graphicData>
        </a:graphic>
      </p:graphicFrame>
      <p:sp>
        <p:nvSpPr>
          <p:cNvPr id="75786" name="Rectangle 10"/>
          <p:cNvSpPr>
            <a:spLocks noChangeArrowheads="1"/>
          </p:cNvSpPr>
          <p:nvPr/>
        </p:nvSpPr>
        <p:spPr bwMode="auto">
          <a:xfrm>
            <a:off x="2895600" y="2438400"/>
            <a:ext cx="1447800" cy="2819400"/>
          </a:xfrm>
          <a:prstGeom prst="rect">
            <a:avLst/>
          </a:prstGeom>
          <a:solidFill>
            <a:srgbClr val="FFFF99"/>
          </a:solidFill>
          <a:ln w="9525">
            <a:solidFill>
              <a:schemeClr val="tx1"/>
            </a:solidFill>
            <a:miter lim="800000"/>
            <a:headEnd/>
            <a:tailEnd/>
          </a:ln>
          <a:effectLst>
            <a:outerShdw dist="81320" dir="2319588" algn="ctr" rotWithShape="0">
              <a:schemeClr val="bg2"/>
            </a:outerShdw>
          </a:effectLst>
        </p:spPr>
        <p:txBody>
          <a:bodyPr wrap="none" anchor="ctr"/>
          <a:lstStyle/>
          <a:p>
            <a:pPr algn="ctr"/>
            <a:r>
              <a:rPr lang="en-US" sz="1800" dirty="0"/>
              <a:t>Applications</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66FF"/>
                </a:solidFill>
              </a:rPr>
              <a:t>DAVID M. KROENKE’S DATABASE PROCESSING, 10th Edition </a:t>
            </a:r>
          </a:p>
          <a:p>
            <a:r>
              <a:rPr lang="en-US">
                <a:solidFill>
                  <a:srgbClr val="0066FF"/>
                </a:solidFill>
              </a:rPr>
              <a:t>© 2006 Pearson Prentice Hall,  modified by Dr. Lyn Mathis</a:t>
            </a:r>
          </a:p>
          <a:p>
            <a:endParaRPr lang="en-US"/>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r>
              <a:rPr lang="en-US"/>
              <a:t>1-</a:t>
            </a:r>
            <a:fld id="{C367FD7A-2F99-4F84-9CDE-2FE512EA69CE}" type="slidenum">
              <a:rPr lang="en-US"/>
              <a:pPr/>
              <a:t>19</a:t>
            </a:fld>
            <a:endParaRPr lang="en-US"/>
          </a:p>
          <a:p>
            <a:endParaRPr lang="en-US"/>
          </a:p>
        </p:txBody>
      </p:sp>
      <p:sp>
        <p:nvSpPr>
          <p:cNvPr id="29698" name="Rectangle 2"/>
          <p:cNvSpPr>
            <a:spLocks noGrp="1" noChangeArrowheads="1"/>
          </p:cNvSpPr>
          <p:nvPr>
            <p:ph type="title"/>
          </p:nvPr>
        </p:nvSpPr>
        <p:spPr/>
        <p:txBody>
          <a:bodyPr/>
          <a:lstStyle/>
          <a:p>
            <a:r>
              <a:rPr lang="en-US"/>
              <a:t>Database System Components</a:t>
            </a:r>
          </a:p>
        </p:txBody>
      </p:sp>
      <p:sp>
        <p:nvSpPr>
          <p:cNvPr id="29699" name="Rectangle 3"/>
          <p:cNvSpPr>
            <a:spLocks noGrp="1" noChangeArrowheads="1"/>
          </p:cNvSpPr>
          <p:nvPr>
            <p:ph type="body" idx="1"/>
          </p:nvPr>
        </p:nvSpPr>
        <p:spPr/>
        <p:txBody>
          <a:bodyPr/>
          <a:lstStyle/>
          <a:p>
            <a:r>
              <a:rPr lang="en-US" b="1">
                <a:solidFill>
                  <a:srgbClr val="0066FF"/>
                </a:solidFill>
              </a:rPr>
              <a:t>Applications,</a:t>
            </a:r>
            <a:r>
              <a:rPr lang="en-US"/>
              <a:t> </a:t>
            </a:r>
            <a:r>
              <a:rPr lang="en-US" sz="2800"/>
              <a:t>computer programs (users run)</a:t>
            </a:r>
          </a:p>
          <a:p>
            <a:r>
              <a:rPr lang="en-US" b="1">
                <a:solidFill>
                  <a:srgbClr val="0066FF"/>
                </a:solidFill>
              </a:rPr>
              <a:t>Database Management System (DBMS)</a:t>
            </a:r>
            <a:endParaRPr lang="en-US"/>
          </a:p>
          <a:p>
            <a:pPr lvl="1"/>
            <a:r>
              <a:rPr lang="en-US"/>
              <a:t>Creates </a:t>
            </a:r>
            <a:r>
              <a:rPr lang="en-US" sz="2400"/>
              <a:t>databases, tables, supporting structures</a:t>
            </a:r>
          </a:p>
          <a:p>
            <a:pPr lvl="1"/>
            <a:r>
              <a:rPr lang="en-US"/>
              <a:t>Processes databases</a:t>
            </a:r>
          </a:p>
          <a:p>
            <a:pPr lvl="1"/>
            <a:r>
              <a:rPr lang="en-US"/>
              <a:t>Administers databases</a:t>
            </a:r>
          </a:p>
          <a:p>
            <a:r>
              <a:rPr lang="en-US" b="1">
                <a:solidFill>
                  <a:srgbClr val="0066FF"/>
                </a:solidFill>
              </a:rPr>
              <a:t>Database</a:t>
            </a:r>
          </a:p>
          <a:p>
            <a:r>
              <a:rPr lang="en-US" b="1">
                <a:solidFill>
                  <a:srgbClr val="0066FF"/>
                </a:solidFill>
              </a:rPr>
              <a:t>Structured Query Language (SQL)</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CSIS 3222 – Database Systems</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Get syllabus (front).</a:t>
            </a:r>
          </a:p>
          <a:p>
            <a:r>
              <a:rPr lang="en-US" dirty="0" smtClean="0"/>
              <a:t>Complete Information Sheet (end of syllabus).</a:t>
            </a:r>
          </a:p>
          <a:p>
            <a:r>
              <a:rPr lang="en-US" dirty="0" smtClean="0"/>
              <a:t>Read syllabus and identify:</a:t>
            </a:r>
          </a:p>
          <a:p>
            <a:pPr lvl="1"/>
            <a:r>
              <a:rPr lang="en-US" dirty="0" smtClean="0"/>
              <a:t>One thing you like that is crystal clear,</a:t>
            </a:r>
          </a:p>
          <a:p>
            <a:pPr lvl="1"/>
            <a:r>
              <a:rPr lang="en-US" dirty="0" smtClean="0"/>
              <a:t>One thing that is confusing, and</a:t>
            </a:r>
          </a:p>
          <a:p>
            <a:pPr lvl="1"/>
            <a:r>
              <a:rPr lang="en-US" dirty="0" smtClean="0"/>
              <a:t>Any errors or something you would like to change.</a:t>
            </a:r>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2</a:t>
            </a:fld>
            <a:endParaRPr lang="en-US"/>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a:defRPr/>
            </a:pPr>
            <a:fld id="{F97C91DC-B321-40F6-B40D-34EAEEF3C714}" type="slidenum">
              <a:rPr lang="en-US" sz="1400">
                <a:solidFill>
                  <a:srgbClr val="000000"/>
                </a:solidFill>
                <a:effectLst>
                  <a:outerShdw blurRad="38100" dist="38100" dir="2700000" algn="tl">
                    <a:srgbClr val="FFFFFF"/>
                  </a:outerShdw>
                </a:effectLst>
              </a:rPr>
              <a:pPr algn="ctr">
                <a:defRPr/>
              </a:pPr>
              <a:t>20</a:t>
            </a:fld>
            <a:endParaRPr lang="en-US" sz="1400">
              <a:solidFill>
                <a:srgbClr val="000000"/>
              </a:solidFill>
              <a:effectLst>
                <a:outerShdw blurRad="38100" dist="38100" dir="2700000" algn="tl">
                  <a:srgbClr val="FFFFFF"/>
                </a:outerShdw>
              </a:effectLst>
            </a:endParaRPr>
          </a:p>
        </p:txBody>
      </p:sp>
      <p:sp>
        <p:nvSpPr>
          <p:cNvPr id="14029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a:endParaRPr lang="en-US"/>
          </a:p>
        </p:txBody>
      </p:sp>
      <p:pic>
        <p:nvPicPr>
          <p:cNvPr id="140291"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4029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sz="1800" dirty="0">
                <a:solidFill>
                  <a:srgbClr val="000000"/>
                </a:solidFill>
                <a:effectLst>
                  <a:outerShdw blurRad="38100" dist="38100" dir="2700000" algn="tl">
                    <a:srgbClr val="FFFFFF"/>
                  </a:outerShdw>
                </a:effectLst>
                <a:latin typeface="+mn-lt"/>
              </a:rPr>
              <a:t>Copyright © 2010 Pearson Education, Inc.  </a:t>
            </a:r>
          </a:p>
          <a:p>
            <a:pPr algn="ctr">
              <a:defRPr/>
            </a:pPr>
            <a:r>
              <a:rPr lang="en-US" sz="1800" dirty="0">
                <a:solidFill>
                  <a:srgbClr val="000000"/>
                </a:solidFill>
                <a:effectLst>
                  <a:outerShdw blurRad="38100" dist="38100" dir="2700000" algn="tl">
                    <a:srgbClr val="FFFFFF"/>
                  </a:outerShdw>
                </a:effectLst>
                <a:latin typeface="+mn-lt"/>
              </a:rPr>
              <a:t>Publishing as Prentice Hall</a:t>
            </a:r>
          </a:p>
        </p:txBody>
      </p:sp>
      <p:sp>
        <p:nvSpPr>
          <p:cNvPr id="7" name="Slide Number Placeholder 6"/>
          <p:cNvSpPr>
            <a:spLocks noGrp="1"/>
          </p:cNvSpPr>
          <p:nvPr>
            <p:ph type="sldNum" sz="quarter" idx="10"/>
          </p:nvPr>
        </p:nvSpPr>
        <p:spPr/>
        <p:txBody>
          <a:bodyPr/>
          <a:lstStyle/>
          <a:p>
            <a:pPr>
              <a:defRPr/>
            </a:pPr>
            <a:fld id="{FFC3779F-B0AF-4573-8FF1-6377851E0D01}"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7A4E5C98-090A-474D-941E-ED6213E32BAD}" type="slidenum">
              <a:rPr lang="en-US">
                <a:latin typeface="Arial" pitchFamily="34" charset="0"/>
              </a:rPr>
              <a:pPr/>
              <a:t>3</a:t>
            </a:fld>
            <a:endParaRPr lang="en-US">
              <a:latin typeface="Arial" pitchFamily="34" charset="0"/>
            </a:endParaRPr>
          </a:p>
        </p:txBody>
      </p:sp>
      <p:sp>
        <p:nvSpPr>
          <p:cNvPr id="106498" name="Rectangle 2"/>
          <p:cNvSpPr>
            <a:spLocks noGrp="1" noChangeArrowheads="1"/>
          </p:cNvSpPr>
          <p:nvPr>
            <p:ph type="title"/>
          </p:nvPr>
        </p:nvSpPr>
        <p:spPr>
          <a:xfrm>
            <a:off x="609600" y="1219200"/>
            <a:ext cx="8229600" cy="1143000"/>
          </a:xfrm>
        </p:spPr>
        <p:txBody>
          <a:bodyPr/>
          <a:lstStyle/>
          <a:p>
            <a:pPr eaLnBrk="1" hangingPunct="1">
              <a:defRPr/>
            </a:pPr>
            <a:r>
              <a:rPr lang="en-US" i="1" smtClean="0"/>
              <a:t>Technology in Action</a:t>
            </a:r>
            <a:endParaRPr lang="en-US" smtClean="0"/>
          </a:p>
        </p:txBody>
      </p:sp>
      <p:sp>
        <p:nvSpPr>
          <p:cNvPr id="106499" name="Rectangle 3"/>
          <p:cNvSpPr>
            <a:spLocks noGrp="1" noChangeArrowheads="1"/>
          </p:cNvSpPr>
          <p:nvPr>
            <p:ph type="body" idx="1"/>
          </p:nvPr>
        </p:nvSpPr>
        <p:spPr>
          <a:xfrm>
            <a:off x="457200" y="2514600"/>
            <a:ext cx="8229600" cy="2057400"/>
          </a:xfrm>
        </p:spPr>
        <p:txBody>
          <a:bodyPr/>
          <a:lstStyle/>
          <a:p>
            <a:pPr algn="ctr" eaLnBrk="1" hangingPunct="1">
              <a:buFontTx/>
              <a:buNone/>
              <a:defRPr/>
            </a:pPr>
            <a:r>
              <a:rPr lang="en-US" smtClean="0"/>
              <a:t>Chapter 11</a:t>
            </a:r>
          </a:p>
          <a:p>
            <a:pPr algn="ctr" eaLnBrk="1" hangingPunct="1">
              <a:buFontTx/>
              <a:buNone/>
              <a:defRPr/>
            </a:pPr>
            <a:r>
              <a:rPr lang="en-US" smtClean="0"/>
              <a:t>Behind the Scenes: </a:t>
            </a:r>
            <a:br>
              <a:rPr lang="en-US" smtClean="0"/>
            </a:br>
            <a:r>
              <a:rPr lang="en-US" smtClean="0"/>
              <a:t>Databases and Information Systems</a:t>
            </a:r>
          </a:p>
        </p:txBody>
      </p:sp>
      <p:sp>
        <p:nvSpPr>
          <p:cNvPr id="6" name="Footer Placeholder 5"/>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p>
            <a:fld id="{662DB96D-29F1-422B-8572-CDDFCD489338}" type="slidenum">
              <a:rPr lang="en-US">
                <a:latin typeface="Arial" pitchFamily="34" charset="0"/>
              </a:rPr>
              <a:pPr/>
              <a:t>4</a:t>
            </a:fld>
            <a:endParaRPr lang="en-US">
              <a:latin typeface="Arial" pitchFamily="34" charset="0"/>
            </a:endParaRPr>
          </a:p>
        </p:txBody>
      </p:sp>
      <p:sp>
        <p:nvSpPr>
          <p:cNvPr id="107522" name="Rectangle 2"/>
          <p:cNvSpPr>
            <a:spLocks noGrp="1" noChangeArrowheads="1"/>
          </p:cNvSpPr>
          <p:nvPr>
            <p:ph type="title"/>
          </p:nvPr>
        </p:nvSpPr>
        <p:spPr/>
        <p:txBody>
          <a:bodyPr/>
          <a:lstStyle/>
          <a:p>
            <a:pPr eaLnBrk="1" hangingPunct="1">
              <a:defRPr/>
            </a:pPr>
            <a:r>
              <a:rPr lang="en-US" dirty="0" smtClean="0"/>
              <a:t>Topics</a:t>
            </a:r>
          </a:p>
        </p:txBody>
      </p:sp>
      <p:sp>
        <p:nvSpPr>
          <p:cNvPr id="107523" name="Rectangle 3"/>
          <p:cNvSpPr>
            <a:spLocks noGrp="1" noChangeArrowheads="1"/>
          </p:cNvSpPr>
          <p:nvPr>
            <p:ph type="body" idx="1"/>
          </p:nvPr>
        </p:nvSpPr>
        <p:spPr>
          <a:xfrm>
            <a:off x="457200" y="1600200"/>
            <a:ext cx="8229600" cy="4724400"/>
          </a:xfrm>
        </p:spPr>
        <p:txBody>
          <a:bodyPr/>
          <a:lstStyle/>
          <a:p>
            <a:pPr eaLnBrk="1" hangingPunct="1">
              <a:defRPr/>
            </a:pPr>
            <a:r>
              <a:rPr lang="en-US" dirty="0" smtClean="0">
                <a:effectLst/>
              </a:rPr>
              <a:t>Databases and their uses</a:t>
            </a:r>
          </a:p>
          <a:p>
            <a:pPr eaLnBrk="1" hangingPunct="1">
              <a:defRPr/>
            </a:pPr>
            <a:r>
              <a:rPr lang="en-US" dirty="0" smtClean="0">
                <a:effectLst/>
              </a:rPr>
              <a:t>Database components</a:t>
            </a:r>
          </a:p>
          <a:p>
            <a:pPr eaLnBrk="1" hangingPunct="1">
              <a:defRPr/>
            </a:pPr>
            <a:r>
              <a:rPr lang="en-US" dirty="0" smtClean="0">
                <a:effectLst/>
              </a:rPr>
              <a:t>Types of databases</a:t>
            </a:r>
          </a:p>
          <a:p>
            <a:pPr eaLnBrk="1" hangingPunct="1">
              <a:defRPr/>
            </a:pPr>
            <a:r>
              <a:rPr lang="en-US" dirty="0" smtClean="0">
                <a:effectLst/>
              </a:rPr>
              <a:t>Database management systems</a:t>
            </a:r>
          </a:p>
          <a:p>
            <a:pPr eaLnBrk="1" hangingPunct="1">
              <a:defRPr/>
            </a:pPr>
            <a:r>
              <a:rPr lang="en-US" dirty="0" smtClean="0">
                <a:effectLst/>
              </a:rPr>
              <a:t>Relational databases</a:t>
            </a:r>
          </a:p>
        </p:txBody>
      </p:sp>
      <p:sp>
        <p:nvSpPr>
          <p:cNvPr id="6" name="Footer Placeholder 5"/>
          <p:cNvSpPr>
            <a:spLocks noGrp="1"/>
          </p:cNvSpPr>
          <p:nvPr>
            <p:ph type="ftr" sz="quarter" idx="10"/>
          </p:nvPr>
        </p:nvSpPr>
        <p:spPr/>
        <p:txBody>
          <a:bodyPr/>
          <a:lstStyle/>
          <a:p>
            <a:pPr>
              <a:defRPr/>
            </a:pPr>
            <a:r>
              <a:rPr lang="en-US" dirty="0"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Problems with Two Lists???</a:t>
            </a:r>
            <a:endParaRPr lang="en-US" dirty="0"/>
          </a:p>
        </p:txBody>
      </p:sp>
      <p:sp>
        <p:nvSpPr>
          <p:cNvPr id="4" name="Footer Placeholder 3"/>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5</a:t>
            </a:fld>
            <a:endParaRPr lang="en-US"/>
          </a:p>
        </p:txBody>
      </p:sp>
      <p:pic>
        <p:nvPicPr>
          <p:cNvPr id="1026" name="Picture 2" descr="E:\Instructor Materials\03_image_library\chapter11\AAFOBCW0.jpg"/>
          <p:cNvPicPr>
            <a:picLocks noGrp="1" noChangeAspect="1" noChangeArrowheads="1"/>
          </p:cNvPicPr>
          <p:nvPr>
            <p:ph idx="1"/>
          </p:nvPr>
        </p:nvPicPr>
        <p:blipFill>
          <a:blip r:embed="rId2" cstate="print"/>
          <a:srcRect/>
          <a:stretch>
            <a:fillRect/>
          </a:stretch>
        </p:blipFill>
        <p:spPr bwMode="auto">
          <a:xfrm>
            <a:off x="685799" y="914400"/>
            <a:ext cx="8350083" cy="5257800"/>
          </a:xfrm>
          <a:prstGeom prst="rect">
            <a:avLst/>
          </a:prstGeom>
          <a:noFill/>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p:spPr>
        <p:txBody>
          <a:bodyPr/>
          <a:lstStyle/>
          <a:p>
            <a:fld id="{A3E9E738-7748-4F82-BD0D-DE8CAAF857D2}" type="slidenum">
              <a:rPr lang="en-US">
                <a:latin typeface="Arial" pitchFamily="34" charset="0"/>
              </a:rPr>
              <a:pPr/>
              <a:t>6</a:t>
            </a:fld>
            <a:endParaRPr lang="en-US">
              <a:latin typeface="Arial" pitchFamily="34" charset="0"/>
            </a:endParaRPr>
          </a:p>
        </p:txBody>
      </p:sp>
      <p:sp>
        <p:nvSpPr>
          <p:cNvPr id="108546" name="Rectangle 2"/>
          <p:cNvSpPr>
            <a:spLocks noGrp="1" noChangeArrowheads="1"/>
          </p:cNvSpPr>
          <p:nvPr>
            <p:ph type="title"/>
          </p:nvPr>
        </p:nvSpPr>
        <p:spPr/>
        <p:txBody>
          <a:bodyPr/>
          <a:lstStyle/>
          <a:p>
            <a:pPr eaLnBrk="1" hangingPunct="1">
              <a:defRPr/>
            </a:pPr>
            <a:r>
              <a:rPr lang="en-US" dirty="0" smtClean="0"/>
              <a:t>Databases </a:t>
            </a:r>
          </a:p>
        </p:txBody>
      </p:sp>
      <p:sp>
        <p:nvSpPr>
          <p:cNvPr id="108547" name="Rectangle 3"/>
          <p:cNvSpPr>
            <a:spLocks noGrp="1" noChangeArrowheads="1"/>
          </p:cNvSpPr>
          <p:nvPr>
            <p:ph type="body" sz="half" idx="1"/>
          </p:nvPr>
        </p:nvSpPr>
        <p:spPr>
          <a:xfrm>
            <a:off x="457200" y="1600200"/>
            <a:ext cx="8153400" cy="2819400"/>
          </a:xfrm>
        </p:spPr>
        <p:txBody>
          <a:bodyPr/>
          <a:lstStyle/>
          <a:p>
            <a:pPr eaLnBrk="1" hangingPunct="1">
              <a:defRPr/>
            </a:pPr>
            <a:r>
              <a:rPr lang="en-US" dirty="0" smtClean="0">
                <a:effectLst/>
              </a:rPr>
              <a:t>Collections of related data</a:t>
            </a:r>
          </a:p>
          <a:p>
            <a:pPr eaLnBrk="1" hangingPunct="1">
              <a:defRPr/>
            </a:pPr>
            <a:r>
              <a:rPr lang="en-US" dirty="0" smtClean="0">
                <a:solidFill>
                  <a:srgbClr val="000000"/>
                </a:solidFill>
                <a:effectLst/>
              </a:rPr>
              <a:t>Easily stored, sorted, organized, and queried data</a:t>
            </a:r>
            <a:endParaRPr lang="en-US" dirty="0" smtClean="0">
              <a:effectLst/>
            </a:endParaRPr>
          </a:p>
          <a:p>
            <a:pPr eaLnBrk="1" hangingPunct="1">
              <a:defRPr/>
            </a:pPr>
            <a:r>
              <a:rPr lang="en-US" dirty="0" smtClean="0">
                <a:effectLst/>
              </a:rPr>
              <a:t>The basis for information</a:t>
            </a:r>
          </a:p>
        </p:txBody>
      </p:sp>
      <p:sp>
        <p:nvSpPr>
          <p:cNvPr id="9" name="Footer Placeholder 5"/>
          <p:cNvSpPr>
            <a:spLocks noGrp="1"/>
          </p:cNvSpPr>
          <p:nvPr>
            <p:ph type="ftr" sz="quarter" idx="10"/>
          </p:nvPr>
        </p:nvSpPr>
        <p:spPr>
          <a:xfrm>
            <a:off x="533400" y="6476999"/>
            <a:ext cx="5486400" cy="244475"/>
          </a:xfrm>
        </p:spPr>
        <p:txBody>
          <a:bodyPr/>
          <a:lstStyle/>
          <a:p>
            <a:pPr algn="l">
              <a:defRPr/>
            </a:pPr>
            <a:r>
              <a:rPr lang="en-US" sz="1000" b="0" dirty="0" smtClean="0"/>
              <a:t>Copyright © 2010 Pearson Education, Inc. Publishing as Prentice Hall</a:t>
            </a:r>
            <a:endParaRPr lang="en-US" sz="1000" b="0"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BDDB1A51-EEF2-4892-BD3F-29BDBED6343E}" type="slidenum">
              <a:rPr lang="en-US">
                <a:latin typeface="Arial" pitchFamily="34" charset="0"/>
              </a:rPr>
              <a:pPr/>
              <a:t>7</a:t>
            </a:fld>
            <a:endParaRPr lang="en-US">
              <a:latin typeface="Arial" pitchFamily="34" charset="0"/>
            </a:endParaRPr>
          </a:p>
        </p:txBody>
      </p:sp>
      <p:sp>
        <p:nvSpPr>
          <p:cNvPr id="109570" name="Rectangle 2"/>
          <p:cNvSpPr>
            <a:spLocks noGrp="1" noChangeArrowheads="1"/>
          </p:cNvSpPr>
          <p:nvPr>
            <p:ph type="title"/>
          </p:nvPr>
        </p:nvSpPr>
        <p:spPr/>
        <p:txBody>
          <a:bodyPr/>
          <a:lstStyle/>
          <a:p>
            <a:pPr eaLnBrk="1" hangingPunct="1">
              <a:defRPr/>
            </a:pPr>
            <a:r>
              <a:rPr lang="en-US" dirty="0" smtClean="0"/>
              <a:t>Advantages of Using Databases</a:t>
            </a:r>
          </a:p>
        </p:txBody>
      </p:sp>
      <p:sp>
        <p:nvSpPr>
          <p:cNvPr id="109571" name="Rectangle 3"/>
          <p:cNvSpPr>
            <a:spLocks noGrp="1" noChangeArrowheads="1"/>
          </p:cNvSpPr>
          <p:nvPr>
            <p:ph type="body" idx="1"/>
          </p:nvPr>
        </p:nvSpPr>
        <p:spPr>
          <a:xfrm>
            <a:off x="381000" y="1600200"/>
            <a:ext cx="4114800" cy="4525963"/>
          </a:xfrm>
        </p:spPr>
        <p:txBody>
          <a:bodyPr/>
          <a:lstStyle/>
          <a:p>
            <a:pPr eaLnBrk="1" hangingPunct="1">
              <a:lnSpc>
                <a:spcPct val="80000"/>
              </a:lnSpc>
              <a:spcBef>
                <a:spcPts val="2400"/>
              </a:spcBef>
              <a:defRPr/>
            </a:pPr>
            <a:r>
              <a:rPr lang="en-US" dirty="0" smtClean="0">
                <a:effectLst/>
              </a:rPr>
              <a:t>Data centralization</a:t>
            </a:r>
          </a:p>
          <a:p>
            <a:pPr eaLnBrk="1" hangingPunct="1">
              <a:lnSpc>
                <a:spcPct val="80000"/>
              </a:lnSpc>
              <a:spcBef>
                <a:spcPts val="2400"/>
              </a:spcBef>
              <a:defRPr/>
            </a:pPr>
            <a:r>
              <a:rPr lang="en-US" dirty="0" smtClean="0">
                <a:effectLst/>
              </a:rPr>
              <a:t>Easily shared data</a:t>
            </a:r>
          </a:p>
          <a:p>
            <a:pPr eaLnBrk="1" hangingPunct="1">
              <a:lnSpc>
                <a:spcPct val="80000"/>
              </a:lnSpc>
              <a:spcBef>
                <a:spcPts val="2400"/>
              </a:spcBef>
              <a:defRPr/>
            </a:pPr>
            <a:r>
              <a:rPr lang="en-US" dirty="0" smtClean="0">
                <a:effectLst/>
              </a:rPr>
              <a:t>Large quantities  of data available</a:t>
            </a:r>
          </a:p>
          <a:p>
            <a:pPr eaLnBrk="1" hangingPunct="1">
              <a:lnSpc>
                <a:spcPct val="80000"/>
              </a:lnSpc>
              <a:spcBef>
                <a:spcPts val="2400"/>
              </a:spcBef>
              <a:defRPr/>
            </a:pPr>
            <a:r>
              <a:rPr lang="en-US" dirty="0" smtClean="0">
                <a:effectLst/>
              </a:rPr>
              <a:t>Data integrity</a:t>
            </a:r>
          </a:p>
          <a:p>
            <a:pPr eaLnBrk="1" hangingPunct="1">
              <a:lnSpc>
                <a:spcPct val="80000"/>
              </a:lnSpc>
              <a:spcBef>
                <a:spcPts val="2400"/>
              </a:spcBef>
              <a:defRPr/>
            </a:pPr>
            <a:r>
              <a:rPr lang="en-US" dirty="0" smtClean="0">
                <a:effectLst/>
              </a:rPr>
              <a:t>Flexible </a:t>
            </a:r>
            <a:br>
              <a:rPr lang="en-US" dirty="0" smtClean="0">
                <a:effectLst/>
              </a:rPr>
            </a:br>
            <a:r>
              <a:rPr lang="en-US" dirty="0" smtClean="0">
                <a:effectLst/>
              </a:rPr>
              <a:t>use of data</a:t>
            </a:r>
          </a:p>
        </p:txBody>
      </p:sp>
      <p:pic>
        <p:nvPicPr>
          <p:cNvPr id="20486" name="Picture 22" descr="evans5_11_3_0001.jpg                                           00000010Macintosh HD                   ABA78158:"/>
          <p:cNvPicPr>
            <a:picLocks noChangeAspect="1" noChangeArrowheads="1"/>
          </p:cNvPicPr>
          <p:nvPr/>
        </p:nvPicPr>
        <p:blipFill>
          <a:blip r:embed="rId3" cstate="screen"/>
          <a:srcRect/>
          <a:stretch>
            <a:fillRect/>
          </a:stretch>
        </p:blipFill>
        <p:spPr bwMode="auto">
          <a:xfrm>
            <a:off x="4267200" y="1447800"/>
            <a:ext cx="4729018" cy="4876800"/>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Use of Data in Applications</a:t>
            </a:r>
            <a:endParaRPr lang="en-US" dirty="0"/>
          </a:p>
        </p:txBody>
      </p:sp>
      <p:sp>
        <p:nvSpPr>
          <p:cNvPr id="4" name="Footer Placeholder 3"/>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8</a:t>
            </a:fld>
            <a:endParaRPr lang="en-US"/>
          </a:p>
        </p:txBody>
      </p:sp>
      <p:pic>
        <p:nvPicPr>
          <p:cNvPr id="2050" name="Picture 2" descr="E:\Instructor Materials\03_image_library\chapter11\AAFOBDY0.jpg"/>
          <p:cNvPicPr>
            <a:picLocks noGrp="1" noChangeAspect="1" noChangeArrowheads="1"/>
          </p:cNvPicPr>
          <p:nvPr>
            <p:ph idx="1"/>
          </p:nvPr>
        </p:nvPicPr>
        <p:blipFill>
          <a:blip r:embed="rId2" cstate="print"/>
          <a:srcRect/>
          <a:stretch>
            <a:fillRect/>
          </a:stretch>
        </p:blipFill>
        <p:spPr bwMode="auto">
          <a:xfrm>
            <a:off x="3352800" y="1600200"/>
            <a:ext cx="2285715" cy="4525963"/>
          </a:xfrm>
          <a:prstGeom prst="rect">
            <a:avLst/>
          </a:prstGeom>
          <a:noFill/>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0A7C7880-2F5B-4CA9-995A-B5AAA4AF7D5F}" type="slidenum">
              <a:rPr lang="en-US">
                <a:latin typeface="Arial" pitchFamily="34" charset="0"/>
              </a:rPr>
              <a:pPr/>
              <a:t>9</a:t>
            </a:fld>
            <a:endParaRPr lang="en-US">
              <a:latin typeface="Arial" pitchFamily="34" charset="0"/>
            </a:endParaRPr>
          </a:p>
        </p:txBody>
      </p:sp>
      <p:sp>
        <p:nvSpPr>
          <p:cNvPr id="202754" name="Rectangle 2"/>
          <p:cNvSpPr>
            <a:spLocks noGrp="1" noChangeArrowheads="1"/>
          </p:cNvSpPr>
          <p:nvPr>
            <p:ph type="title"/>
          </p:nvPr>
        </p:nvSpPr>
        <p:spPr/>
        <p:txBody>
          <a:bodyPr/>
          <a:lstStyle/>
          <a:p>
            <a:pPr eaLnBrk="1" hangingPunct="1">
              <a:defRPr/>
            </a:pPr>
            <a:r>
              <a:rPr lang="en-US" dirty="0" smtClean="0"/>
              <a:t>Disadvantages of Databases</a:t>
            </a:r>
          </a:p>
        </p:txBody>
      </p:sp>
      <p:sp>
        <p:nvSpPr>
          <p:cNvPr id="202755" name="Rectangle 3"/>
          <p:cNvSpPr>
            <a:spLocks noGrp="1" noChangeArrowheads="1"/>
          </p:cNvSpPr>
          <p:nvPr>
            <p:ph type="body" idx="1"/>
          </p:nvPr>
        </p:nvSpPr>
        <p:spPr>
          <a:xfrm>
            <a:off x="457200" y="1600200"/>
            <a:ext cx="5791200" cy="4525963"/>
          </a:xfrm>
        </p:spPr>
        <p:txBody>
          <a:bodyPr/>
          <a:lstStyle/>
          <a:p>
            <a:pPr eaLnBrk="1" hangingPunct="1">
              <a:defRPr/>
            </a:pPr>
            <a:r>
              <a:rPr lang="en-US" dirty="0" smtClean="0">
                <a:effectLst/>
              </a:rPr>
              <a:t>Complex to construct</a:t>
            </a:r>
          </a:p>
          <a:p>
            <a:pPr eaLnBrk="1" hangingPunct="1">
              <a:defRPr/>
            </a:pPr>
            <a:r>
              <a:rPr lang="en-US" dirty="0" smtClean="0">
                <a:effectLst/>
              </a:rPr>
              <a:t>Time consuming </a:t>
            </a:r>
          </a:p>
          <a:p>
            <a:pPr eaLnBrk="1" hangingPunct="1">
              <a:defRPr/>
            </a:pPr>
            <a:r>
              <a:rPr lang="en-US" dirty="0" smtClean="0">
                <a:effectLst/>
              </a:rPr>
              <a:t>Expensive</a:t>
            </a:r>
          </a:p>
          <a:p>
            <a:pPr eaLnBrk="1" hangingPunct="1">
              <a:defRPr/>
            </a:pPr>
            <a:r>
              <a:rPr lang="en-US" dirty="0" smtClean="0">
                <a:effectLst/>
              </a:rPr>
              <a:t>Privacy concerns</a:t>
            </a:r>
          </a:p>
        </p:txBody>
      </p:sp>
      <p:sp>
        <p:nvSpPr>
          <p:cNvPr id="6" name="Footer Placeholder 5"/>
          <p:cNvSpPr>
            <a:spLocks noGrp="1"/>
          </p:cNvSpPr>
          <p:nvPr>
            <p:ph type="ftr" sz="quarter" idx="10"/>
          </p:nvPr>
        </p:nvSpPr>
        <p:spPr/>
        <p:txBody>
          <a:bodyPr/>
          <a:lstStyle/>
          <a:p>
            <a:pPr>
              <a:defRPr/>
            </a:pPr>
            <a:r>
              <a:rPr lang="en-US" smtClean="0"/>
              <a:t>Copyright © 2010 Pearson Education, Inc. Publishing as Prentice Hall</a:t>
            </a:r>
            <a:endParaRPr lang="en-US" dirty="0">
              <a:solidFill>
                <a:srgbClr val="FFFBDD"/>
              </a:solidFill>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1580</Words>
  <Application>Microsoft Office PowerPoint</Application>
  <PresentationFormat>On-screen Show (4:3)</PresentationFormat>
  <Paragraphs>179</Paragraphs>
  <Slides>20</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Default Design</vt:lpstr>
      <vt:lpstr>Textured</vt:lpstr>
      <vt:lpstr>Photo Editor Photo</vt:lpstr>
      <vt:lpstr>Slide 1</vt:lpstr>
      <vt:lpstr>CSIS 3222 – Database Systems</vt:lpstr>
      <vt:lpstr>Technology in Action</vt:lpstr>
      <vt:lpstr>Topics</vt:lpstr>
      <vt:lpstr>Problems with Two Lists???</vt:lpstr>
      <vt:lpstr>Databases </vt:lpstr>
      <vt:lpstr>Advantages of Using Databases</vt:lpstr>
      <vt:lpstr>Flexible Use of Data in Applications</vt:lpstr>
      <vt:lpstr>Disadvantages of Databases</vt:lpstr>
      <vt:lpstr>Database Terminology</vt:lpstr>
      <vt:lpstr>Database Terminology</vt:lpstr>
      <vt:lpstr>Database Terminology</vt:lpstr>
      <vt:lpstr>Database Terminology</vt:lpstr>
      <vt:lpstr>Database Terminology</vt:lpstr>
      <vt:lpstr>Relational Database Operations</vt:lpstr>
      <vt:lpstr>Database Types</vt:lpstr>
      <vt:lpstr>Database Types</vt:lpstr>
      <vt:lpstr>Database System Components</vt:lpstr>
      <vt:lpstr>Database System Components</vt:lpstr>
      <vt:lpstr>Slide 20</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Lyn Mathis</cp:lastModifiedBy>
  <cp:revision>210</cp:revision>
  <dcterms:created xsi:type="dcterms:W3CDTF">2005-10-17T19:41:42Z</dcterms:created>
  <dcterms:modified xsi:type="dcterms:W3CDTF">2010-09-07T23:51:19Z</dcterms:modified>
</cp:coreProperties>
</file>