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7" r:id="rId4"/>
    <p:sldId id="264" r:id="rId5"/>
    <p:sldId id="262" r:id="rId6"/>
    <p:sldId id="265" r:id="rId7"/>
    <p:sldId id="281" r:id="rId8"/>
    <p:sldId id="270" r:id="rId9"/>
    <p:sldId id="272" r:id="rId10"/>
    <p:sldId id="282" r:id="rId11"/>
    <p:sldId id="280" r:id="rId12"/>
    <p:sldId id="283" r:id="rId13"/>
    <p:sldId id="284" r:id="rId14"/>
    <p:sldId id="271" r:id="rId15"/>
    <p:sldId id="268" r:id="rId16"/>
    <p:sldId id="269" r:id="rId17"/>
    <p:sldId id="267" r:id="rId18"/>
    <p:sldId id="273" r:id="rId19"/>
    <p:sldId id="274" r:id="rId20"/>
    <p:sldId id="286" r:id="rId21"/>
    <p:sldId id="275" r:id="rId22"/>
    <p:sldId id="288" r:id="rId23"/>
    <p:sldId id="277" r:id="rId24"/>
    <p:sldId id="285" r:id="rId25"/>
    <p:sldId id="25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66FF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7" autoAdjust="0"/>
    <p:restoredTop sz="94647" autoAdjust="0"/>
  </p:normalViewPr>
  <p:slideViewPr>
    <p:cSldViewPr>
      <p:cViewPr varScale="1">
        <p:scale>
          <a:sx n="70" d="100"/>
          <a:sy n="70" d="100"/>
        </p:scale>
        <p:origin x="-4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772BA8-8278-446B-8393-4C8FE5E9B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</a:t>
            </a:r>
            <a:fld id="{A760C725-7323-49F0-88E4-A9837DDB324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</a:t>
            </a:r>
            <a:fld id="{2E1BB55F-063A-422D-BC11-8C977CC38D83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</a:t>
            </a:r>
            <a:fld id="{BC55C599-3507-49CC-A236-A81D7DB4067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</a:t>
            </a:r>
            <a:fld id="{940E5407-2156-4C59-839E-9E14EB72CFF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</a:t>
            </a:r>
            <a:fld id="{54A46DFB-9B9D-4DF8-9063-E2FB70CC0A3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</a:t>
            </a:r>
            <a:fld id="{9B457B70-4A3E-4C16-AADF-A0F8482EC701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</a:t>
            </a:r>
            <a:fld id="{B633B8FC-349B-4D45-95AB-05B234A79A85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</a:t>
            </a:r>
            <a:fld id="{5C11D682-4990-4B6A-A322-BAB714BC633D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</a:t>
            </a:r>
            <a:fld id="{EDF735F8-559D-47A2-8CE0-E0548015B224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</a:t>
            </a:r>
            <a:fld id="{1A14630B-0F8B-4EC1-B4D8-813E1D2C1A7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</a:t>
            </a:r>
            <a:fld id="{FD761B5C-36FB-4545-AF82-021306C6DEA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594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66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66FF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AB5702D4-1E3F-4553-BCF6-73A655DBB789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sql/default.mspx" TargetMode="External"/><Relationship Id="rId7" Type="http://schemas.openxmlformats.org/officeDocument/2006/relationships/hyperlink" Target="http://www.mysql.com/" TargetMode="External"/><Relationship Id="rId2" Type="http://schemas.openxmlformats.org/officeDocument/2006/relationships/hyperlink" Target="http://office.microsoft.com/en-us/FX010857911033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racle.com/database/index.html" TargetMode="External"/><Relationship Id="rId5" Type="http://schemas.openxmlformats.org/officeDocument/2006/relationships/hyperlink" Target="http://www-306.ibm.com/software/data/db2/" TargetMode="External"/><Relationship Id="rId4" Type="http://schemas.openxmlformats.org/officeDocument/2006/relationships/hyperlink" Target="http://lab.msdn.microsoft.com/expres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8" descr="Kroenke-DBP-e10-Sw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17625"/>
          </a:xfrm>
        </p:spPr>
        <p:txBody>
          <a:bodyPr/>
          <a:lstStyle/>
          <a:p>
            <a:pPr eaLnBrk="1" hangingPunct="1"/>
            <a:r>
              <a:rPr lang="en-US" smtClean="0"/>
              <a:t>David M. Kroenke’s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1524000" y="40386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 b="1"/>
              <a:t>Chapter One: Introduction</a:t>
            </a:r>
          </a:p>
          <a:p>
            <a:pPr>
              <a:spcBef>
                <a:spcPct val="20000"/>
              </a:spcBef>
            </a:pPr>
            <a:r>
              <a:rPr lang="en-US" sz="4000" b="1"/>
              <a:t>Part Two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57200" y="18288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5400" b="1">
                <a:latin typeface="Times New Roman" charset="0"/>
              </a:rPr>
              <a:t>Database Processing:</a:t>
            </a:r>
          </a:p>
          <a:p>
            <a:pPr>
              <a:spcBef>
                <a:spcPct val="20000"/>
              </a:spcBef>
            </a:pPr>
            <a:r>
              <a:rPr lang="en-US" sz="3200"/>
              <a:t>Fundamentals, Design, and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5D38CC77-3ABB-4CA8-9358-0DCA57D73630}" type="slidenum">
              <a:rPr lang="en-US"/>
              <a:pPr/>
              <a:t>10</a:t>
            </a:fld>
            <a:endParaRPr lang="en-US"/>
          </a:p>
          <a:p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Banner System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8D2F2AEE-7E21-4708-A291-A85B64E1C1B9}" type="slidenum">
              <a:rPr lang="en-US"/>
              <a:pPr/>
              <a:t>11</a:t>
            </a:fld>
            <a:endParaRPr lang="en-US"/>
          </a:p>
          <a:p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 Functions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Create and process forms</a:t>
            </a:r>
          </a:p>
          <a:p>
            <a:pPr eaLnBrk="1" hangingPunct="1"/>
            <a:r>
              <a:rPr lang="en-US" smtClean="0"/>
              <a:t>Create and </a:t>
            </a:r>
            <a:r>
              <a:rPr lang="en-US" i="1" smtClean="0"/>
              <a:t>transmit</a:t>
            </a:r>
            <a:r>
              <a:rPr lang="en-US" smtClean="0"/>
              <a:t> queries</a:t>
            </a:r>
          </a:p>
          <a:p>
            <a:pPr eaLnBrk="1" hangingPunct="1"/>
            <a:r>
              <a:rPr lang="en-US" smtClean="0"/>
              <a:t>Create and process reports</a:t>
            </a:r>
          </a:p>
          <a:p>
            <a:pPr eaLnBrk="1" hangingPunct="1"/>
            <a:r>
              <a:rPr lang="en-US" smtClean="0"/>
              <a:t>Execute application logic</a:t>
            </a:r>
          </a:p>
          <a:p>
            <a:pPr eaLnBrk="1" hangingPunct="1"/>
            <a:r>
              <a:rPr lang="en-US" smtClean="0"/>
              <a:t>Control application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0F46DAEB-6A21-4A2E-A81E-387E70B280F7}" type="slidenum">
              <a:rPr lang="en-US"/>
              <a:pPr/>
              <a:t>12</a:t>
            </a:fld>
            <a:endParaRPr lang="en-US"/>
          </a:p>
          <a:p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Database Management System  (DBMS)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Creates </a:t>
            </a:r>
            <a:r>
              <a:rPr lang="en-US" sz="2800" smtClean="0"/>
              <a:t>databases, tables, supporting structures</a:t>
            </a:r>
          </a:p>
          <a:p>
            <a:pPr eaLnBrk="1" hangingPunct="1"/>
            <a:r>
              <a:rPr lang="en-US" smtClean="0"/>
              <a:t>Processes databases</a:t>
            </a:r>
          </a:p>
          <a:p>
            <a:pPr eaLnBrk="1" hangingPunct="1"/>
            <a:r>
              <a:rPr lang="en-US" smtClean="0"/>
              <a:t>Administers databases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E5646D3E-33A9-482E-9337-D66192FAF863}" type="slidenum">
              <a:rPr lang="en-US"/>
              <a:pPr/>
              <a:t>13</a:t>
            </a:fld>
            <a:endParaRPr lang="en-US"/>
          </a:p>
          <a:p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SQL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Structured Query Language</a:t>
            </a:r>
          </a:p>
          <a:p>
            <a:pPr eaLnBrk="1" hangingPunct="1"/>
            <a:r>
              <a:rPr lang="en-US" smtClean="0"/>
              <a:t>Standard language to interact with DBMS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00B13706-0136-4021-AC8E-CC82D16839C8}" type="slidenum">
              <a:rPr lang="en-US"/>
              <a:pPr/>
              <a:t>14</a:t>
            </a:fld>
            <a:endParaRPr lang="en-US"/>
          </a:p>
          <a:p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MS Access?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66FF"/>
                </a:solidFill>
              </a:rPr>
              <a:t>DBMS plus </a:t>
            </a:r>
          </a:p>
          <a:p>
            <a:pPr eaLnBrk="1" hangingPunct="1"/>
            <a:r>
              <a:rPr lang="en-US" b="1" smtClean="0">
                <a:solidFill>
                  <a:srgbClr val="0066FF"/>
                </a:solidFill>
              </a:rPr>
              <a:t>Application generator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81AF8CE-42FA-416D-9D74-3D0D8621E57F}" type="slidenum">
              <a:rPr lang="en-US"/>
              <a:pPr/>
              <a:t>15</a:t>
            </a:fld>
            <a:endParaRPr lang="en-US"/>
          </a:p>
          <a:p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Access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66FF"/>
                </a:solidFill>
              </a:rPr>
              <a:t>Microsoft Access, </a:t>
            </a:r>
            <a:r>
              <a:rPr lang="en-US" smtClean="0"/>
              <a:t>a</a:t>
            </a:r>
            <a:r>
              <a:rPr lang="en-US" b="1" smtClean="0">
                <a:solidFill>
                  <a:srgbClr val="0066FF"/>
                </a:solidFill>
              </a:rPr>
              <a:t> </a:t>
            </a:r>
            <a:r>
              <a:rPr lang="en-US" smtClean="0"/>
              <a:t>low-end product </a:t>
            </a:r>
          </a:p>
          <a:p>
            <a:pPr lvl="1" eaLnBrk="1" hangingPunct="1"/>
            <a:r>
              <a:rPr lang="en-US" smtClean="0"/>
              <a:t>For individual users &amp; small workgroups</a:t>
            </a:r>
          </a:p>
          <a:p>
            <a:pPr lvl="1" eaLnBrk="1" hangingPunct="1"/>
            <a:r>
              <a:rPr lang="en-US" smtClean="0"/>
              <a:t>Underlying technology hidden</a:t>
            </a:r>
          </a:p>
          <a:p>
            <a:pPr lvl="1" eaLnBrk="1" hangingPunct="1"/>
            <a:r>
              <a:rPr lang="en-US" smtClean="0"/>
              <a:t>Good strategy for beginners</a:t>
            </a:r>
          </a:p>
          <a:p>
            <a:pPr eaLnBrk="1" hangingPunct="1"/>
            <a:r>
              <a:rPr lang="en-US" b="1" smtClean="0">
                <a:solidFill>
                  <a:srgbClr val="0066FF"/>
                </a:solidFill>
              </a:rPr>
              <a:t>MS Access,</a:t>
            </a:r>
            <a:r>
              <a:rPr lang="en-US" smtClean="0"/>
              <a:t> Appendix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84906152-B21E-47BA-8BA4-13E1A5AC9293}" type="slidenum">
              <a:rPr lang="en-US"/>
              <a:pPr/>
              <a:t>16</a:t>
            </a:fld>
            <a:endParaRPr lang="en-US"/>
          </a:p>
          <a:p>
            <a:endParaRPr lang="en-US"/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 Access in Detail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ph idx="1"/>
          </p:nvPr>
        </p:nvGraphicFramePr>
        <p:xfrm>
          <a:off x="533400" y="1676400"/>
          <a:ext cx="8153400" cy="3735388"/>
        </p:xfrm>
        <a:graphic>
          <a:graphicData uri="http://schemas.openxmlformats.org/presentationml/2006/ole">
            <p:oleObj spid="_x0000_s5122" name="Photo Editor Photo" r:id="rId3" imgW="7504762" imgH="343809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6B042BB-01A1-4101-871C-A70B76564C2D}" type="slidenum">
              <a:rPr lang="en-US"/>
              <a:pPr/>
              <a:t>17</a:t>
            </a:fld>
            <a:endParaRPr lang="en-US"/>
          </a:p>
          <a:p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Components of a Database System: Microsoft Access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762000" y="1763713"/>
          <a:ext cx="7696200" cy="1868487"/>
        </p:xfrm>
        <a:graphic>
          <a:graphicData uri="http://schemas.openxmlformats.org/presentationml/2006/ole">
            <p:oleObj spid="_x0000_s6146" name="Photo Editor Photo" r:id="rId3" imgW="5923810" imgH="1438095" progId="">
              <p:embed/>
            </p:oleObj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2362200" y="3733800"/>
          <a:ext cx="4343400" cy="2355850"/>
        </p:xfrm>
        <a:graphic>
          <a:graphicData uri="http://schemas.openxmlformats.org/presentationml/2006/ole">
            <p:oleObj spid="_x0000_s6147" name="Photo Editor Photo" r:id="rId4" imgW="5830114" imgH="316190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31C8845-50E1-4E3C-9B3C-81D255FB505A}" type="slidenum">
              <a:rPr lang="en-US"/>
              <a:pPr/>
              <a:t>18</a:t>
            </a:fld>
            <a:endParaRPr lang="en-US"/>
          </a:p>
          <a:p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Prominent DBMS Products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Microsoft Access</a:t>
            </a:r>
            <a:endParaRPr lang="en-US" smtClean="0"/>
          </a:p>
          <a:p>
            <a:pPr eaLnBrk="1" hangingPunct="1"/>
            <a:r>
              <a:rPr lang="en-US" smtClean="0">
                <a:hlinkClick r:id="rId3"/>
              </a:rPr>
              <a:t>Microsoft SQL Server</a:t>
            </a:r>
            <a:endParaRPr lang="en-US" smtClean="0"/>
          </a:p>
          <a:p>
            <a:pPr lvl="1" eaLnBrk="1" hangingPunct="1"/>
            <a:r>
              <a:rPr lang="en-US" smtClean="0"/>
              <a:t>New: </a:t>
            </a:r>
            <a:r>
              <a:rPr lang="en-US" smtClean="0">
                <a:hlinkClick r:id="rId4"/>
              </a:rPr>
              <a:t>Microsoft SQL Server Express</a:t>
            </a:r>
            <a:endParaRPr lang="en-US" smtClean="0"/>
          </a:p>
          <a:p>
            <a:pPr eaLnBrk="1" hangingPunct="1"/>
            <a:r>
              <a:rPr lang="en-US" smtClean="0">
                <a:hlinkClick r:id="rId5"/>
              </a:rPr>
              <a:t>IBM DB2</a:t>
            </a:r>
            <a:endParaRPr lang="en-US" smtClean="0"/>
          </a:p>
          <a:p>
            <a:pPr eaLnBrk="1" hangingPunct="1"/>
            <a:r>
              <a:rPr lang="en-US" smtClean="0">
                <a:hlinkClick r:id="rId6"/>
              </a:rPr>
              <a:t>Oracle Corporation ORACLE</a:t>
            </a:r>
            <a:endParaRPr lang="en-US" smtClean="0"/>
          </a:p>
          <a:p>
            <a:pPr eaLnBrk="1" hangingPunct="1"/>
            <a:r>
              <a:rPr lang="en-US" smtClean="0">
                <a:hlinkClick r:id="rId7"/>
              </a:rPr>
              <a:t>MySQL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1E604638-72D5-4874-B7F5-ACF02E8A576A}" type="slidenum">
              <a:rPr lang="en-US"/>
              <a:pPr/>
              <a:t>19</a:t>
            </a:fld>
            <a:endParaRPr lang="en-US"/>
          </a:p>
          <a:p>
            <a:endParaRPr lang="en-US"/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DBMS Power vs. Ease of Use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ph idx="1"/>
          </p:nvPr>
        </p:nvGraphicFramePr>
        <p:xfrm>
          <a:off x="533400" y="1981200"/>
          <a:ext cx="8077200" cy="2692400"/>
        </p:xfrm>
        <a:graphic>
          <a:graphicData uri="http://schemas.openxmlformats.org/presentationml/2006/ole">
            <p:oleObj spid="_x0000_s7170" name="Photo Editor Photo" r:id="rId3" imgW="6001588" imgH="2000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12F992F8-53CD-4DDC-9693-5958A55C50B5}" type="slidenum">
              <a:rPr lang="en-US"/>
              <a:pPr/>
              <a:t>2</a:t>
            </a:fld>
            <a:endParaRPr lang="en-US"/>
          </a:p>
          <a:p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Objectives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understand the characteristics of </a:t>
            </a:r>
            <a:r>
              <a:rPr lang="en-US" b="1" dirty="0" smtClean="0"/>
              <a:t>databases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 smtClean="0"/>
              <a:t>To gain a general understanding of </a:t>
            </a:r>
            <a:r>
              <a:rPr lang="en-US" b="1" dirty="0" smtClean="0"/>
              <a:t>tables</a:t>
            </a:r>
            <a:r>
              <a:rPr lang="en-US" dirty="0" smtClean="0"/>
              <a:t> and </a:t>
            </a:r>
            <a:r>
              <a:rPr lang="en-US" b="1" dirty="0" smtClean="0"/>
              <a:t>relationships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 smtClean="0"/>
              <a:t>To describe the components/functions of a </a:t>
            </a:r>
            <a:r>
              <a:rPr lang="en-US" b="1" dirty="0" smtClean="0"/>
              <a:t>database systems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 smtClean="0"/>
              <a:t>To define basic terms </a:t>
            </a:r>
          </a:p>
          <a:p>
            <a:pPr eaLnBrk="1" hangingPunct="1">
              <a:spcBef>
                <a:spcPts val="2400"/>
              </a:spcBef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840162"/>
          </a:xfrm>
        </p:spPr>
        <p:txBody>
          <a:bodyPr/>
          <a:lstStyle/>
          <a:p>
            <a:pPr algn="l"/>
            <a:r>
              <a:rPr lang="en-US" dirty="0" smtClean="0"/>
              <a:t>Differences between </a:t>
            </a:r>
            <a:br>
              <a:rPr lang="en-US" dirty="0" smtClean="0"/>
            </a:br>
            <a:r>
              <a:rPr lang="en-US" dirty="0" smtClean="0"/>
              <a:t>a Database, </a:t>
            </a:r>
            <a:br>
              <a:rPr lang="en-US" dirty="0" smtClean="0"/>
            </a:br>
            <a:r>
              <a:rPr lang="en-US" dirty="0" smtClean="0"/>
              <a:t>a DBMS, and </a:t>
            </a:r>
            <a:br>
              <a:rPr lang="en-US" dirty="0" smtClean="0"/>
            </a:br>
            <a:r>
              <a:rPr lang="en-US" dirty="0" smtClean="0"/>
              <a:t>a Database System???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5C11D682-4990-4B6A-A322-BAB714BC633D}" type="slidenum">
              <a:rPr lang="en-US" smtClean="0"/>
              <a:pPr>
                <a:defRPr/>
              </a:pPr>
              <a:t>20</a:t>
            </a:fld>
            <a:endParaRPr lang="en-US" smtClean="0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72B3EEB-2F2F-491B-870F-F4049F3BB775}" type="slidenum">
              <a:rPr lang="en-US"/>
              <a:pPr/>
              <a:t>21</a:t>
            </a:fld>
            <a:endParaRPr lang="en-US"/>
          </a:p>
          <a:p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Database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Self-describing collection of integrated tables</a:t>
            </a:r>
          </a:p>
          <a:p>
            <a:pPr lvl="1" eaLnBrk="1" hangingPunct="1"/>
            <a:r>
              <a:rPr lang="en-US" b="1" smtClean="0">
                <a:solidFill>
                  <a:srgbClr val="0066FF"/>
                </a:solidFill>
              </a:rPr>
              <a:t>Integrated,</a:t>
            </a:r>
            <a:r>
              <a:rPr lang="en-US" smtClean="0"/>
              <a:t> data about relationships</a:t>
            </a:r>
          </a:p>
          <a:p>
            <a:pPr lvl="1" eaLnBrk="1" hangingPunct="1"/>
            <a:r>
              <a:rPr lang="en-US" b="1" smtClean="0">
                <a:solidFill>
                  <a:srgbClr val="0066FF"/>
                </a:solidFill>
              </a:rPr>
              <a:t>Self-describing, </a:t>
            </a:r>
            <a:r>
              <a:rPr lang="en-US" smtClean="0"/>
              <a:t>description of itself</a:t>
            </a:r>
          </a:p>
          <a:p>
            <a:pPr eaLnBrk="1" hangingPunct="1"/>
            <a:r>
              <a:rPr lang="en-US" b="1" smtClean="0">
                <a:solidFill>
                  <a:srgbClr val="0066FF"/>
                </a:solidFill>
              </a:rPr>
              <a:t>Metadata,</a:t>
            </a:r>
            <a:r>
              <a:rPr lang="en-US" smtClean="0"/>
              <a:t>  data about data</a:t>
            </a:r>
          </a:p>
          <a:p>
            <a:pPr eaLnBrk="1" hangingPunct="1"/>
            <a:r>
              <a:rPr lang="en-US" b="1" smtClean="0">
                <a:solidFill>
                  <a:srgbClr val="0066FF"/>
                </a:solidFill>
              </a:rPr>
              <a:t>Tables,</a:t>
            </a:r>
            <a:r>
              <a:rPr lang="en-US" smtClean="0"/>
              <a:t> nothing but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0356F50B-2F6C-433A-9A3B-7257D6551969}" type="slidenum">
              <a:rPr lang="en-US" smtClean="0"/>
              <a:pPr/>
              <a:t>22</a:t>
            </a:fld>
            <a:endParaRPr lang="en-US" smtClean="0"/>
          </a:p>
          <a:p>
            <a:endParaRPr lang="en-US" smtClean="0"/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Metadata Tables</a:t>
            </a:r>
          </a:p>
        </p:txBody>
      </p:sp>
      <p:sp>
        <p:nvSpPr>
          <p:cNvPr id="33796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KROENKE AND AUER - DATABASE PROCESSING, 11th Edition  © 2010 Pearson Prentice Hall </a:t>
            </a:r>
          </a:p>
        </p:txBody>
      </p:sp>
      <p:pic>
        <p:nvPicPr>
          <p:cNvPr id="33797" name="Picture 3" descr="C:\Users\Auer.WWU\Auer-Projects\Kroenke-Auer-Projects\Kroenke-Auer-DBP-e11\DBP-e11-Supplements\Images\Chapter01\Fig1-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82900" y="1524000"/>
            <a:ext cx="3414713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F4F7A62F-250B-4BC9-B604-5B1A1D28A286}" type="slidenum">
              <a:rPr lang="en-US"/>
              <a:pPr/>
              <a:t>23</a:t>
            </a:fld>
            <a:endParaRPr lang="en-US"/>
          </a:p>
          <a:p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Database Contents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idx="1"/>
          </p:nvPr>
        </p:nvGraphicFramePr>
        <p:xfrm>
          <a:off x="609600" y="1930400"/>
          <a:ext cx="8077200" cy="3938588"/>
        </p:xfrm>
        <a:graphic>
          <a:graphicData uri="http://schemas.openxmlformats.org/presentationml/2006/ole">
            <p:oleObj spid="_x0000_s8194" name="Photo Editor Photo" r:id="rId3" imgW="4963218" imgH="241904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21E42F48-DCA3-4580-9E15-8561158DDB94}" type="slidenum">
              <a:rPr lang="en-US"/>
              <a:pPr/>
              <a:t>24</a:t>
            </a:fld>
            <a:endParaRPr lang="en-US"/>
          </a:p>
          <a:p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Three Types of Database Design</a:t>
            </a:r>
          </a:p>
        </p:txBody>
      </p:sp>
      <p:sp>
        <p:nvSpPr>
          <p:cNvPr id="3482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Existing Data  </a:t>
            </a:r>
          </a:p>
          <a:p>
            <a:pPr eaLnBrk="1" hangingPunct="1">
              <a:buFontTx/>
              <a:buNone/>
            </a:pPr>
            <a:r>
              <a:rPr lang="en-US" smtClean="0"/>
              <a:t>      				(Chapters 3 &amp; 4)</a:t>
            </a:r>
          </a:p>
          <a:p>
            <a:pPr eaLnBrk="1" hangingPunct="1"/>
            <a:r>
              <a:rPr lang="en-US" smtClean="0"/>
              <a:t>New Systems Development                 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				 (Chapters 5 &amp; 6)</a:t>
            </a:r>
          </a:p>
          <a:p>
            <a:pPr eaLnBrk="1" hangingPunct="1"/>
            <a:r>
              <a:rPr lang="en-US" smtClean="0"/>
              <a:t>Database Redesign </a:t>
            </a:r>
          </a:p>
          <a:p>
            <a:pPr eaLnBrk="1" hangingPunct="1">
              <a:buFontTx/>
              <a:buNone/>
            </a:pPr>
            <a:r>
              <a:rPr lang="en-US" smtClean="0"/>
              <a:t>					(Chapter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27280CE-C523-4DCA-886F-3DEEB2AF1BC5}" type="slidenum">
              <a:rPr lang="en-US"/>
              <a:pPr/>
              <a:t>25</a:t>
            </a:fld>
            <a:endParaRPr lang="en-US"/>
          </a:p>
          <a:p>
            <a:endParaRPr lang="en-US"/>
          </a:p>
        </p:txBody>
      </p:sp>
      <p:pic>
        <p:nvPicPr>
          <p:cNvPr id="35844" name="Picture 4" descr="Kroenke-DBP-e10-Sw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pPr eaLnBrk="1" hangingPunct="1"/>
            <a:r>
              <a:rPr lang="en-US" sz="4000" smtClean="0"/>
              <a:t>David M. Kroenke’s</a:t>
            </a:r>
            <a:br>
              <a:rPr lang="en-US" sz="4000" smtClean="0"/>
            </a:br>
            <a:r>
              <a:rPr lang="en-US" sz="4000" smtClean="0"/>
              <a:t> Database Processing </a:t>
            </a:r>
            <a:br>
              <a:rPr lang="en-US" sz="4000" smtClean="0"/>
            </a:br>
            <a:r>
              <a:rPr lang="en-US" sz="3200" smtClean="0">
                <a:solidFill>
                  <a:srgbClr val="99CCFF"/>
                </a:solidFill>
              </a:rPr>
              <a:t>Fundamentals, Design, and Implementation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4000" smtClean="0"/>
              <a:t> </a:t>
            </a:r>
            <a:r>
              <a:rPr lang="en-US" sz="3200" smtClean="0"/>
              <a:t>(10</a:t>
            </a:r>
            <a:r>
              <a:rPr lang="en-US" sz="3200" baseline="30000" smtClean="0"/>
              <a:t>th</a:t>
            </a:r>
            <a:r>
              <a:rPr lang="en-US" sz="3200" smtClean="0"/>
              <a:t> Edition)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990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smtClean="0"/>
              <a:t>End of Presentation: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smtClean="0"/>
              <a:t>Chapter One - Part Two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D4B970A-E75E-418C-AA07-13D771E6E395}" type="slidenum">
              <a:rPr lang="en-US"/>
              <a:pPr/>
              <a:t>3</a:t>
            </a:fld>
            <a:endParaRPr lang="en-US"/>
          </a:p>
          <a:p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Characteristics of Databases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Help track things</a:t>
            </a:r>
          </a:p>
          <a:p>
            <a:pPr eaLnBrk="1" hangingPunct="1"/>
            <a:r>
              <a:rPr lang="en-US" smtClean="0"/>
              <a:t>Store data in </a:t>
            </a:r>
            <a:r>
              <a:rPr lang="en-US" b="1" smtClean="0">
                <a:solidFill>
                  <a:srgbClr val="0066FF"/>
                </a:solidFill>
              </a:rPr>
              <a:t>tables</a:t>
            </a:r>
            <a:r>
              <a:rPr lang="en-US" smtClean="0"/>
              <a:t> (one thing per table)</a:t>
            </a:r>
          </a:p>
          <a:p>
            <a:pPr eaLnBrk="1" hangingPunct="1"/>
            <a:r>
              <a:rPr lang="en-US" smtClean="0"/>
              <a:t>Store </a:t>
            </a:r>
            <a:r>
              <a:rPr lang="en-US" b="1" smtClean="0">
                <a:solidFill>
                  <a:srgbClr val="0066FF"/>
                </a:solidFill>
              </a:rPr>
              <a:t>instances</a:t>
            </a:r>
            <a:r>
              <a:rPr lang="en-US" smtClean="0"/>
              <a:t> of the thing in rows</a:t>
            </a:r>
          </a:p>
          <a:p>
            <a:pPr eaLnBrk="1" hangingPunct="1"/>
            <a:r>
              <a:rPr lang="en-US" smtClean="0"/>
              <a:t>Store </a:t>
            </a:r>
            <a:r>
              <a:rPr lang="en-US" b="1" smtClean="0">
                <a:solidFill>
                  <a:srgbClr val="0066FF"/>
                </a:solidFill>
              </a:rPr>
              <a:t>data</a:t>
            </a:r>
            <a:r>
              <a:rPr lang="en-US" smtClean="0"/>
              <a:t> and </a:t>
            </a:r>
            <a:r>
              <a:rPr lang="en-US" b="1" smtClean="0">
                <a:solidFill>
                  <a:srgbClr val="0066FF"/>
                </a:solidFill>
              </a:rPr>
              <a:t>relationships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10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ECB0E711-294C-4BAE-8EBF-2AE6D9102FB3}" type="slidenum">
              <a:rPr lang="en-US"/>
              <a:pPr/>
              <a:t>4</a:t>
            </a:fld>
            <a:endParaRPr lang="en-US"/>
          </a:p>
          <a:p>
            <a:endParaRPr 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in Tables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idx="1"/>
          </p:nvPr>
        </p:nvGraphicFramePr>
        <p:xfrm>
          <a:off x="533400" y="1828800"/>
          <a:ext cx="8153400" cy="4135438"/>
        </p:xfrm>
        <a:graphic>
          <a:graphicData uri="http://schemas.openxmlformats.org/presentationml/2006/ole">
            <p:oleObj spid="_x0000_s1026" name="Photo Editor Photo" r:id="rId3" imgW="5896798" imgH="299126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1BD02920-D4B1-44C5-82DF-069DC1E304EC}" type="slidenum">
              <a:rPr lang="en-US"/>
              <a:pPr/>
              <a:t>5</a:t>
            </a:fld>
            <a:endParaRPr lang="en-US"/>
          </a:p>
          <a:p>
            <a:endParaRPr lang="en-US"/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Key Characteristic of Databases: Related Tables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ph idx="1"/>
          </p:nvPr>
        </p:nvGraphicFramePr>
        <p:xfrm>
          <a:off x="457200" y="1792288"/>
          <a:ext cx="8229600" cy="4140200"/>
        </p:xfrm>
        <a:graphic>
          <a:graphicData uri="http://schemas.openxmlformats.org/presentationml/2006/ole">
            <p:oleObj spid="_x0000_s2050" name="Photo Editor Photo" r:id="rId3" imgW="5904762" imgH="29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038F41CC-5220-4120-89D8-FAAEE034E68B}" type="slidenum">
              <a:rPr lang="en-US"/>
              <a:pPr/>
              <a:t>6</a:t>
            </a:fld>
            <a:endParaRPr lang="en-US"/>
          </a:p>
          <a:p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Databases Store Data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66FF"/>
                </a:solidFill>
              </a:rPr>
              <a:t>Data</a:t>
            </a:r>
            <a:r>
              <a:rPr lang="en-US" smtClean="0"/>
              <a:t> = Recorded facts and figures</a:t>
            </a:r>
          </a:p>
          <a:p>
            <a:pPr eaLnBrk="1" hangingPunct="1"/>
            <a:r>
              <a:rPr lang="en-US" b="1" smtClean="0">
                <a:solidFill>
                  <a:srgbClr val="0066FF"/>
                </a:solidFill>
              </a:rPr>
              <a:t>Information</a:t>
            </a:r>
            <a:r>
              <a:rPr lang="en-US" smtClean="0"/>
              <a:t> = Knowledge derived from data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Databases record data, only (theoretically)</a:t>
            </a:r>
          </a:p>
          <a:p>
            <a:pPr lvl="1" eaLnBrk="1" hangingPunct="1"/>
            <a:r>
              <a:rPr lang="en-US" smtClean="0"/>
              <a:t>Example, birthdate vs.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C075112-968E-4258-9293-BDEB7F6A4742}" type="slidenum">
              <a:rPr lang="en-US"/>
              <a:pPr/>
              <a:t>7</a:t>
            </a:fld>
            <a:endParaRPr lang="en-US"/>
          </a:p>
          <a:p>
            <a:endParaRPr lang="en-US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Database System Components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ph idx="1"/>
          </p:nvPr>
        </p:nvGraphicFramePr>
        <p:xfrm>
          <a:off x="1579563" y="2366963"/>
          <a:ext cx="5983287" cy="2990850"/>
        </p:xfrm>
        <a:graphic>
          <a:graphicData uri="http://schemas.openxmlformats.org/presentationml/2006/ole">
            <p:oleObj spid="_x0000_s3074" name="Photo Editor Photo" r:id="rId3" imgW="5982535" imgH="2991268" progId="">
              <p:embed/>
            </p:oleObj>
          </a:graphicData>
        </a:graphic>
      </p:graphicFrame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2895600" y="2438400"/>
            <a:ext cx="1447800" cy="2819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2319588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/>
              <a:t>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1F0E6DFB-4C19-4525-B34A-721D7DCC4BFE}" type="slidenum">
              <a:rPr lang="en-US"/>
              <a:pPr/>
              <a:t>8</a:t>
            </a:fld>
            <a:endParaRPr lang="en-US"/>
          </a:p>
          <a:p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Database System Components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66FF"/>
                </a:solidFill>
              </a:rPr>
              <a:t>Applications,</a:t>
            </a:r>
            <a:r>
              <a:rPr lang="en-US" smtClean="0"/>
              <a:t> </a:t>
            </a:r>
            <a:r>
              <a:rPr lang="en-US" sz="2800" smtClean="0"/>
              <a:t>computer programs (users run)</a:t>
            </a:r>
          </a:p>
          <a:p>
            <a:pPr eaLnBrk="1" hangingPunct="1"/>
            <a:r>
              <a:rPr lang="en-US" b="1" smtClean="0">
                <a:solidFill>
                  <a:srgbClr val="0066FF"/>
                </a:solidFill>
              </a:rPr>
              <a:t>Database Management System (DBMS)</a:t>
            </a:r>
            <a:endParaRPr lang="en-US" smtClean="0"/>
          </a:p>
          <a:p>
            <a:pPr lvl="1" eaLnBrk="1" hangingPunct="1"/>
            <a:r>
              <a:rPr lang="en-US" smtClean="0"/>
              <a:t>Creates </a:t>
            </a:r>
            <a:r>
              <a:rPr lang="en-US" sz="2400" smtClean="0"/>
              <a:t>databases, tables, supporting structures</a:t>
            </a:r>
          </a:p>
          <a:p>
            <a:pPr lvl="1" eaLnBrk="1" hangingPunct="1"/>
            <a:r>
              <a:rPr lang="en-US" smtClean="0"/>
              <a:t>Processes databases</a:t>
            </a:r>
          </a:p>
          <a:p>
            <a:pPr lvl="1" eaLnBrk="1" hangingPunct="1"/>
            <a:r>
              <a:rPr lang="en-US" smtClean="0"/>
              <a:t>Administers databases</a:t>
            </a:r>
          </a:p>
          <a:p>
            <a:pPr eaLnBrk="1" hangingPunct="1"/>
            <a:r>
              <a:rPr lang="en-US" b="1" smtClean="0">
                <a:solidFill>
                  <a:srgbClr val="0066FF"/>
                </a:solidFill>
              </a:rPr>
              <a:t>Database</a:t>
            </a:r>
          </a:p>
          <a:p>
            <a:pPr eaLnBrk="1" hangingPunct="1"/>
            <a:r>
              <a:rPr lang="en-US" b="1" smtClean="0">
                <a:solidFill>
                  <a:srgbClr val="0066FF"/>
                </a:solidFill>
              </a:rPr>
              <a:t>Structured Query Language (SQL)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11th Edition  © 2010 Pearson Prentice Hall,  modified by Dr. Lyn Mathis </a:t>
            </a:r>
            <a:endParaRPr lang="en-US"/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01E0B21-F027-49CA-B959-5F8B33E74DA9}" type="slidenum">
              <a:rPr lang="en-US"/>
              <a:pPr/>
              <a:t>9</a:t>
            </a:fld>
            <a:endParaRPr lang="en-US"/>
          </a:p>
          <a:p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Enterprise-Class Database Systems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1"/>
          </p:nvPr>
        </p:nvGraphicFramePr>
        <p:xfrm>
          <a:off x="457200" y="1600200"/>
          <a:ext cx="8229600" cy="4113213"/>
        </p:xfrm>
        <a:graphic>
          <a:graphicData uri="http://schemas.openxmlformats.org/presentationml/2006/ole">
            <p:oleObj spid="_x0000_s4098" name="Photo Editor Photo" r:id="rId3" imgW="5982535" imgH="299126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858</Words>
  <Application>Microsoft Office PowerPoint</Application>
  <PresentationFormat>On-screen Show (4:3)</PresentationFormat>
  <Paragraphs>135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Photo Editor Photo</vt:lpstr>
      <vt:lpstr>David M. Kroenke’s</vt:lpstr>
      <vt:lpstr>Class Objectives</vt:lpstr>
      <vt:lpstr>The Characteristics of Databases</vt:lpstr>
      <vt:lpstr>Data in Tables</vt:lpstr>
      <vt:lpstr>The Key Characteristic of Databases: Related Tables</vt:lpstr>
      <vt:lpstr>Databases Store Data</vt:lpstr>
      <vt:lpstr>Database System Components</vt:lpstr>
      <vt:lpstr>Database System Components</vt:lpstr>
      <vt:lpstr>Enterprise-Class Database Systems</vt:lpstr>
      <vt:lpstr>The Banner System</vt:lpstr>
      <vt:lpstr>Application Functions</vt:lpstr>
      <vt:lpstr>Database Management System  (DBMS)</vt:lpstr>
      <vt:lpstr>SQL</vt:lpstr>
      <vt:lpstr>What Is MS Access?</vt:lpstr>
      <vt:lpstr>Microsoft Access</vt:lpstr>
      <vt:lpstr>MS Access in Detail</vt:lpstr>
      <vt:lpstr>Components of a Database System: Microsoft Access</vt:lpstr>
      <vt:lpstr>Prominent DBMS Products</vt:lpstr>
      <vt:lpstr>DBMS Power vs. Ease of Use</vt:lpstr>
      <vt:lpstr>Differences between  a Database,  a DBMS, and  a Database System???</vt:lpstr>
      <vt:lpstr>The Database</vt:lpstr>
      <vt:lpstr>Typical Metadata Tables</vt:lpstr>
      <vt:lpstr>Database Contents</vt:lpstr>
      <vt:lpstr>Three Types of Database Design</vt:lpstr>
      <vt:lpstr>David M. Kroenke’s  Database Processing  Fundamentals, Design, and Implementation  (10th Edition)</vt:lpstr>
    </vt:vector>
  </TitlesOfParts>
  <Company>Western Washington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Kroenke-DBP-e10-PPT-Chapter01-Part01</dc:title>
  <dc:creator>David J. Auer</dc:creator>
  <cp:lastModifiedBy>Lyn Mathis</cp:lastModifiedBy>
  <cp:revision>62</cp:revision>
  <dcterms:created xsi:type="dcterms:W3CDTF">2005-01-24T23:48:45Z</dcterms:created>
  <dcterms:modified xsi:type="dcterms:W3CDTF">2010-09-14T14:46:43Z</dcterms:modified>
</cp:coreProperties>
</file>