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61" r:id="rId2"/>
    <p:sldId id="262" r:id="rId3"/>
    <p:sldId id="265" r:id="rId4"/>
    <p:sldId id="263" r:id="rId5"/>
    <p:sldId id="271" r:id="rId6"/>
    <p:sldId id="272" r:id="rId7"/>
    <p:sldId id="273" r:id="rId8"/>
    <p:sldId id="274" r:id="rId9"/>
    <p:sldId id="264" r:id="rId10"/>
    <p:sldId id="258" r:id="rId11"/>
    <p:sldId id="269" r:id="rId12"/>
    <p:sldId id="259" r:id="rId13"/>
    <p:sldId id="260" r:id="rId14"/>
    <p:sldId id="275" r:id="rId15"/>
    <p:sldId id="266" r:id="rId16"/>
    <p:sldId id="267" r:id="rId17"/>
  </p:sldIdLst>
  <p:sldSz cx="9144000" cy="6858000" type="screen4x3"/>
  <p:notesSz cx="6858000" cy="9028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ECFF"/>
    <a:srgbClr val="66FFFF"/>
    <a:srgbClr val="CCFFFF"/>
    <a:srgbClr val="FF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5A9578-2844-4811-A19F-0B5B927B3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3163" y="677863"/>
            <a:ext cx="4513262" cy="3384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78A36E44-614E-44D4-A2A0-85877BB43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8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8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3BE600A-EA3B-421E-8FAA-B9FF8A0BC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9FD98-77FE-4268-9AA8-789A806C3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457F5-C471-4748-BFF8-C38B6F846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B2C01-E40E-422B-8FC3-06DA053C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B07E7-172A-487E-B710-9C0CF9C35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BA9F8-973F-4557-A68A-F22340389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B52F7-1190-490B-8D68-430FE83F8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6791A-4F8B-43E3-B2FB-B3D0CFEA4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C1C6F-8A77-49EF-9C5A-FE335E1EB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92B6C-CB68-4D14-A78D-FA5C7C665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FC09B-0626-4FB8-A039-37A428C4A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58271-F307-42DC-91DC-BEB60375C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4340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2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49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1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2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3" name="Freeform 17"/>
              <p:cNvSpPr>
                <a:spLocks/>
              </p:cNvSpPr>
              <p:nvPr/>
            </p:nvSpPr>
            <p:spPr bwMode="ltGray">
              <a:xfrm rot="-5400000">
                <a:off x="4076" y="1667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4" name="Freeform 18"/>
              <p:cNvSpPr>
                <a:spLocks/>
              </p:cNvSpPr>
              <p:nvPr/>
            </p:nvSpPr>
            <p:spPr bwMode="ltGray">
              <a:xfrm rot="-5400000">
                <a:off x="3733" y="1667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5" name="Freeform 19"/>
              <p:cNvSpPr>
                <a:spLocks/>
              </p:cNvSpPr>
              <p:nvPr/>
            </p:nvSpPr>
            <p:spPr bwMode="ltGray">
              <a:xfrm rot="-5400000">
                <a:off x="4580" y="174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6" name="Freeform 20"/>
              <p:cNvSpPr>
                <a:spLocks/>
              </p:cNvSpPr>
              <p:nvPr/>
            </p:nvSpPr>
            <p:spPr bwMode="ltGray">
              <a:xfrm>
                <a:off x="5469" y="1561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7" name="Freeform 21"/>
              <p:cNvSpPr>
                <a:spLocks/>
              </p:cNvSpPr>
              <p:nvPr/>
            </p:nvSpPr>
            <p:spPr bwMode="ltGray">
              <a:xfrm rot="-5400000">
                <a:off x="5081" y="1692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58" name="Freeform 22"/>
              <p:cNvSpPr>
                <a:spLocks/>
              </p:cNvSpPr>
              <p:nvPr/>
            </p:nvSpPr>
            <p:spPr bwMode="ltGray">
              <a:xfrm rot="-5400000">
                <a:off x="4794" y="1719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4359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60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6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6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6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305853C1-19E3-419B-B3D3-DB8F5FC7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D3970-A4FB-45DB-92F2-509F08B58EB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0"/>
            <a:ext cx="7772400" cy="2835275"/>
          </a:xfrm>
        </p:spPr>
        <p:txBody>
          <a:bodyPr/>
          <a:lstStyle/>
          <a:p>
            <a:pPr eaLnBrk="1" hangingPunct="1"/>
            <a:r>
              <a:rPr lang="en-US" sz="6000" smtClean="0"/>
              <a:t>CREATING RELATIONSHIPS	and Two Table Reports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Access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72C2A-67DD-4C81-B185-C9B3EC87DDF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 linked by a common field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OFTEN -- Primary key in one table (parent) to</a:t>
            </a:r>
          </a:p>
          <a:p>
            <a:pPr eaLnBrk="1" hangingPunct="1"/>
            <a:r>
              <a:rPr lang="en-US" smtClean="0"/>
              <a:t>Same field in another table (child) </a:t>
            </a:r>
          </a:p>
          <a:p>
            <a:pPr lvl="1" eaLnBrk="1" hangingPunct="1"/>
            <a:r>
              <a:rPr lang="en-US" smtClean="0"/>
              <a:t>usually not the primary key (Foreign Key)</a:t>
            </a:r>
          </a:p>
          <a:p>
            <a:pPr lvl="1" eaLnBrk="1" hangingPunct="1"/>
            <a:r>
              <a:rPr lang="en-US" smtClean="0"/>
              <a:t>May have a different name</a:t>
            </a:r>
          </a:p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The linking field of the parent must be indexed.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022AA-15E4-4534-A1CD-B232113C908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tblAlumn &amp; tblDegree</a:t>
            </a:r>
          </a:p>
        </p:txBody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is the parent?</a:t>
            </a:r>
          </a:p>
          <a:p>
            <a:pPr eaLnBrk="1" hangingPunct="1">
              <a:spcBef>
                <a:spcPct val="100000"/>
              </a:spcBef>
            </a:pPr>
            <a:r>
              <a:rPr lang="en-US" smtClean="0"/>
              <a:t>What are the fields to link?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71B76-F0AE-4F52-B983-041E3D507F7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Linking Fields must be Identical in Design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Size</a:t>
            </a:r>
          </a:p>
          <a:p>
            <a:pPr eaLnBrk="1" hangingPunct="1"/>
            <a:r>
              <a:rPr lang="en-US" smtClean="0"/>
              <a:t>Data type</a:t>
            </a:r>
          </a:p>
          <a:p>
            <a:pPr eaLnBrk="1" hangingPunct="1"/>
            <a:r>
              <a:rPr lang="en-US" smtClean="0"/>
              <a:t>Do NOT need to have the same name</a:t>
            </a:r>
          </a:p>
          <a:p>
            <a:pPr eaLnBrk="1" hangingPunct="1"/>
            <a:r>
              <a:rPr lang="en-US" smtClean="0"/>
              <a:t>Need not be primary key but the field on the “one” side of a “one to many” relationship must at least be indexed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7AD98-C428-4C0A-B009-26DF8E759CF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create relationships?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Relationships are required to create</a:t>
            </a:r>
          </a:p>
          <a:p>
            <a:pPr lvl="1" eaLnBrk="1" hangingPunct="1"/>
            <a:r>
              <a:rPr lang="en-US" smtClean="0"/>
              <a:t>queries</a:t>
            </a:r>
          </a:p>
          <a:p>
            <a:pPr lvl="1" eaLnBrk="1" hangingPunct="1"/>
            <a:r>
              <a:rPr lang="en-US" smtClean="0"/>
              <a:t>forms</a:t>
            </a:r>
          </a:p>
          <a:p>
            <a:pPr lvl="1" eaLnBrk="1" hangingPunct="1"/>
            <a:r>
              <a:rPr lang="en-US" smtClean="0"/>
              <a:t>reports</a:t>
            </a:r>
          </a:p>
          <a:p>
            <a:pPr eaLnBrk="1" hangingPunct="1"/>
            <a:r>
              <a:rPr lang="en-US" smtClean="0"/>
              <a:t>that use multiple tables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3505200"/>
          </a:xfrm>
        </p:spPr>
        <p:txBody>
          <a:bodyPr/>
          <a:lstStyle/>
          <a:p>
            <a:pPr eaLnBrk="1" hangingPunct="1"/>
            <a:r>
              <a:rPr lang="en-US" smtClean="0"/>
              <a:t>Why use a query?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Why not just get the data from the tables?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21B1D-0567-4CC9-9FAD-B12354686157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989C2-FB02-41B8-BA61-4C8F9311ECA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 Assignment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Create a new table called tblState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StateCode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StateName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Create a relationship between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StateCode in tblState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State in tblAlumn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Enter appropriate data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Continued on next slide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7F27A-0291-4FCA-9D27-18C897D22616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 Assignment Cont.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Create a report that provides a calling list of </a:t>
            </a:r>
            <a:r>
              <a:rPr lang="en-US" sz="2800" dirty="0" err="1" smtClean="0"/>
              <a:t>alumns</a:t>
            </a:r>
            <a:r>
              <a:rPr lang="en-US" sz="2800" dirty="0" smtClean="0"/>
              <a:t> viewed by </a:t>
            </a:r>
            <a:r>
              <a:rPr lang="en-US" sz="2800" dirty="0" err="1" smtClean="0"/>
              <a:t>tblState</a:t>
            </a:r>
            <a:r>
              <a:rPr lang="en-US" sz="2800" dirty="0" smtClean="0"/>
              <a:t> (the parent)</a:t>
            </a:r>
          </a:p>
          <a:p>
            <a:pPr lvl="1" eaLnBrk="1" hangingPunct="1"/>
            <a:r>
              <a:rPr lang="en-US" sz="2400" dirty="0" smtClean="0"/>
              <a:t>Grouped by </a:t>
            </a:r>
            <a:r>
              <a:rPr lang="en-US" sz="2400" dirty="0" err="1" smtClean="0"/>
              <a:t>StateName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Providing the Maximum </a:t>
            </a:r>
            <a:r>
              <a:rPr lang="en-US" sz="2400" dirty="0" err="1" smtClean="0"/>
              <a:t>NumChild</a:t>
            </a:r>
            <a:r>
              <a:rPr lang="en-US" sz="2400" dirty="0" smtClean="0"/>
              <a:t> by group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Sorted by Home Phone</a:t>
            </a:r>
          </a:p>
          <a:p>
            <a:pPr lvl="1" eaLnBrk="1" hangingPunct="1"/>
            <a:r>
              <a:rPr lang="en-US" sz="2400" dirty="0" smtClean="0"/>
              <a:t>Containing First </a:t>
            </a:r>
            <a:r>
              <a:rPr lang="en-US" sz="2400" dirty="0" smtClean="0"/>
              <a:t>Name, </a:t>
            </a:r>
            <a:r>
              <a:rPr lang="en-US" sz="2400" dirty="0" smtClean="0"/>
              <a:t>Last </a:t>
            </a:r>
            <a:r>
              <a:rPr lang="en-US" sz="2400" dirty="0" smtClean="0"/>
              <a:t>Name, &amp; </a:t>
            </a:r>
            <a:r>
              <a:rPr lang="en-US" sz="2400" dirty="0" err="1" smtClean="0"/>
              <a:t>NumChild</a:t>
            </a:r>
            <a:r>
              <a:rPr lang="en-US" sz="2400" dirty="0" smtClean="0"/>
              <a:t> </a:t>
            </a:r>
            <a:r>
              <a:rPr lang="en-US" sz="2400" dirty="0" smtClean="0"/>
              <a:t>too.</a:t>
            </a:r>
          </a:p>
          <a:p>
            <a:pPr eaLnBrk="1" hangingPunct="1"/>
            <a:r>
              <a:rPr lang="en-US" sz="2800" dirty="0" err="1" smtClean="0"/>
              <a:t>StateCode</a:t>
            </a:r>
            <a:r>
              <a:rPr lang="en-US" sz="2800" dirty="0" smtClean="0"/>
              <a:t> should </a:t>
            </a:r>
            <a:r>
              <a:rPr lang="en-US" sz="2800" b="1" dirty="0" smtClean="0"/>
              <a:t>NOT </a:t>
            </a:r>
            <a:r>
              <a:rPr lang="en-US" sz="2800" dirty="0" smtClean="0"/>
              <a:t>be on the report.</a:t>
            </a:r>
          </a:p>
          <a:p>
            <a:pPr eaLnBrk="1" hangingPunct="1"/>
            <a:r>
              <a:rPr lang="en-US" sz="2800" dirty="0" smtClean="0"/>
              <a:t>All names and data must be visible.</a:t>
            </a:r>
          </a:p>
          <a:p>
            <a:pPr eaLnBrk="1" hangingPunct="1"/>
            <a:r>
              <a:rPr lang="en-US" sz="2800" dirty="0" smtClean="0"/>
              <a:t>Use meaningful header names.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E9569-C582-4594-8CA7-7B5A5DB0844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Last Time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a report based on one table with the Report Wizard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B748-82E3-45EF-BC0B-18C540CD20D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Report Desired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Demo new report.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Find fields in existing table?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Should we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Add fields to existing table, or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Create a new table?</a:t>
            </a:r>
          </a:p>
          <a:p>
            <a:pPr eaLnBrk="1" hangingPunct="1"/>
            <a:endParaRPr lang="en-US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16ACC-CAE5-41AC-A803-EBDFB27AFFF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 – Create a report that lists</a:t>
            </a:r>
            <a:br>
              <a:rPr lang="en-US" smtClean="0"/>
            </a:br>
            <a:r>
              <a:rPr lang="en-US" smtClean="0"/>
              <a:t>(Import new table.)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First name</a:t>
            </a:r>
          </a:p>
          <a:p>
            <a:pPr eaLnBrk="1" hangingPunct="1"/>
            <a:r>
              <a:rPr lang="en-US" dirty="0" smtClean="0"/>
              <a:t>Last </a:t>
            </a:r>
            <a:r>
              <a:rPr lang="en-US" dirty="0" smtClean="0"/>
              <a:t>name</a:t>
            </a:r>
          </a:p>
          <a:p>
            <a:pPr eaLnBrk="1" hangingPunct="1"/>
            <a:r>
              <a:rPr lang="en-US" dirty="0" err="1" smtClean="0"/>
              <a:t>Numchild</a:t>
            </a:r>
            <a:endParaRPr lang="en-US" dirty="0" smtClean="0"/>
          </a:p>
          <a:p>
            <a:pPr eaLnBrk="1" hangingPunct="1"/>
            <a:r>
              <a:rPr lang="en-US" dirty="0" smtClean="0"/>
              <a:t>Home Phone</a:t>
            </a:r>
          </a:p>
          <a:p>
            <a:pPr eaLnBrk="1" hangingPunct="1"/>
            <a:r>
              <a:rPr lang="en-US" dirty="0" smtClean="0"/>
              <a:t>Degree Name (all CSIS majors)</a:t>
            </a:r>
          </a:p>
          <a:p>
            <a:pPr eaLnBrk="1" hangingPunct="1"/>
            <a:r>
              <a:rPr lang="en-US" dirty="0" smtClean="0"/>
              <a:t>Degree Track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4CE44-5477-48BC-8FCB-F156F45E6A2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1" name="AutoShape 2" descr="50%"/>
          <p:cNvSpPr>
            <a:spLocks noChangeArrowheads="1"/>
          </p:cNvSpPr>
          <p:nvPr/>
        </p:nvSpPr>
        <p:spPr bwMode="auto">
          <a:xfrm>
            <a:off x="4267200" y="990600"/>
            <a:ext cx="1828800" cy="1143000"/>
          </a:xfrm>
          <a:prstGeom prst="flowChartProcess">
            <a:avLst/>
          </a:prstGeom>
          <a:pattFill prst="pct50">
            <a:fgClr>
              <a:srgbClr val="66FF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err="1"/>
              <a:t>DegreeCode</a:t>
            </a:r>
            <a:endParaRPr lang="en-US" dirty="0"/>
          </a:p>
          <a:p>
            <a:r>
              <a:rPr lang="en-US" dirty="0"/>
              <a:t>Name</a:t>
            </a:r>
          </a:p>
          <a:p>
            <a:r>
              <a:rPr lang="en-US" dirty="0"/>
              <a:t>Track</a:t>
            </a:r>
          </a:p>
        </p:txBody>
      </p:sp>
      <p:sp>
        <p:nvSpPr>
          <p:cNvPr id="7172" name="AutoShape 3" descr="50%"/>
          <p:cNvSpPr>
            <a:spLocks noChangeArrowheads="1"/>
          </p:cNvSpPr>
          <p:nvPr/>
        </p:nvSpPr>
        <p:spPr bwMode="auto">
          <a:xfrm>
            <a:off x="4419600" y="4191000"/>
            <a:ext cx="1600200" cy="1905000"/>
          </a:xfrm>
          <a:prstGeom prst="flowChartProcess">
            <a:avLst/>
          </a:prstGeom>
          <a:pattFill prst="pct50">
            <a:fgClr>
              <a:srgbClr val="66CC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IDnumber</a:t>
            </a:r>
          </a:p>
          <a:p>
            <a:r>
              <a:rPr lang="en-US"/>
              <a:t>…</a:t>
            </a:r>
          </a:p>
          <a:p>
            <a:r>
              <a:rPr lang="en-US"/>
              <a:t>Degree</a:t>
            </a:r>
          </a:p>
          <a:p>
            <a:r>
              <a:rPr lang="en-US"/>
              <a:t>…</a:t>
            </a:r>
          </a:p>
          <a:p>
            <a:endParaRPr lang="en-US"/>
          </a:p>
        </p:txBody>
      </p:sp>
      <p:sp>
        <p:nvSpPr>
          <p:cNvPr id="7173" name="Line 15"/>
          <p:cNvSpPr>
            <a:spLocks noChangeShapeType="1"/>
          </p:cNvSpPr>
          <p:nvPr/>
        </p:nvSpPr>
        <p:spPr bwMode="auto">
          <a:xfrm>
            <a:off x="4953000" y="26670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4" name="Oval 16"/>
          <p:cNvSpPr>
            <a:spLocks noChangeArrowheads="1"/>
          </p:cNvSpPr>
          <p:nvPr/>
        </p:nvSpPr>
        <p:spPr bwMode="auto">
          <a:xfrm>
            <a:off x="4953000" y="3733800"/>
            <a:ext cx="6096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17"/>
          <p:cNvSpPr>
            <a:spLocks noChangeShapeType="1"/>
          </p:cNvSpPr>
          <p:nvPr/>
        </p:nvSpPr>
        <p:spPr bwMode="auto">
          <a:xfrm flipV="1">
            <a:off x="4267200" y="1371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6" name="Text Box 18"/>
          <p:cNvSpPr txBox="1">
            <a:spLocks noChangeArrowheads="1"/>
          </p:cNvSpPr>
          <p:nvPr/>
        </p:nvSpPr>
        <p:spPr bwMode="auto">
          <a:xfrm>
            <a:off x="4343400" y="533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DEGREE</a:t>
            </a:r>
          </a:p>
        </p:txBody>
      </p:sp>
      <p:cxnSp>
        <p:nvCxnSpPr>
          <p:cNvPr id="7177" name="AutoShape 19"/>
          <p:cNvCxnSpPr>
            <a:cxnSpLocks noChangeShapeType="1"/>
            <a:stCxn id="7171" idx="2"/>
            <a:endCxn id="7172" idx="0"/>
          </p:cNvCxnSpPr>
          <p:nvPr/>
        </p:nvCxnSpPr>
        <p:spPr bwMode="auto">
          <a:xfrm>
            <a:off x="5181600" y="2133600"/>
            <a:ext cx="38100" cy="20574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7178" name="Line 20"/>
          <p:cNvSpPr>
            <a:spLocks noChangeShapeType="1"/>
          </p:cNvSpPr>
          <p:nvPr/>
        </p:nvSpPr>
        <p:spPr bwMode="auto">
          <a:xfrm>
            <a:off x="4419600" y="4648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9" name="Line 21"/>
          <p:cNvSpPr>
            <a:spLocks noChangeShapeType="1"/>
          </p:cNvSpPr>
          <p:nvPr/>
        </p:nvSpPr>
        <p:spPr bwMode="auto">
          <a:xfrm>
            <a:off x="4876800" y="3886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0" name="Line 22"/>
          <p:cNvSpPr>
            <a:spLocks noChangeShapeType="1"/>
          </p:cNvSpPr>
          <p:nvPr/>
        </p:nvSpPr>
        <p:spPr bwMode="auto">
          <a:xfrm flipH="1">
            <a:off x="5029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/>
        </p:nvSpPr>
        <p:spPr bwMode="auto">
          <a:xfrm>
            <a:off x="51816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2" name="Text Box 24"/>
          <p:cNvSpPr txBox="1">
            <a:spLocks noChangeArrowheads="1"/>
          </p:cNvSpPr>
          <p:nvPr/>
        </p:nvSpPr>
        <p:spPr bwMode="auto">
          <a:xfrm>
            <a:off x="3581400" y="3733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ALUMN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40ABC-97F8-490A-BFFE-013145E80C7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Create tblDegree from TIC</a:t>
            </a:r>
          </a:p>
        </p:txBody>
      </p:sp>
      <p:graphicFrame>
        <p:nvGraphicFramePr>
          <p:cNvPr id="33059" name="Group 291"/>
          <p:cNvGraphicFramePr>
            <a:graphicFrameLocks noGrp="1"/>
          </p:cNvGraphicFramePr>
          <p:nvPr>
            <p:ph idx="1"/>
          </p:nvPr>
        </p:nvGraphicFramePr>
        <p:xfrm>
          <a:off x="1066800" y="1143000"/>
          <a:ext cx="7772400" cy="5186363"/>
        </p:xfrm>
        <a:graphic>
          <a:graphicData uri="http://schemas.openxmlformats.org/drawingml/2006/table">
            <a:tbl>
              <a:tblPr/>
              <a:tblGrid>
                <a:gridCol w="2136775"/>
                <a:gridCol w="2200275"/>
                <a:gridCol w="1963738"/>
                <a:gridCol w="1471612"/>
              </a:tblGrid>
              <a:tr h="196850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Field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DegreeCode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DegreeName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Track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Data Type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Text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Text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Text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Description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Assigned by the Program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Name of Degree Type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Degree Track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Field Size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Input Mask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capital letters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Validation Rule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BANO or BSNO or BSIS or BSCS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Validation Text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Type BSCS for BS Computer Science Track, BANO for BA No Track, or BSIS for BS Information Systems Track, or BSNO for BS No Track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Index/Unique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Yes/Yes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Yes/No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Required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Primary Key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Default Value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Bachelor of Science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None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259B5-2DEC-40F8-BBCB-1DE6EAC7BEB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Enter Data Values</a:t>
            </a:r>
          </a:p>
        </p:txBody>
      </p:sp>
      <p:graphicFrame>
        <p:nvGraphicFramePr>
          <p:cNvPr id="34977" name="Group 161"/>
          <p:cNvGraphicFramePr>
            <a:graphicFrameLocks noGrp="1"/>
          </p:cNvGraphicFramePr>
          <p:nvPr>
            <p:ph type="tbl" idx="1"/>
          </p:nvPr>
        </p:nvGraphicFramePr>
        <p:xfrm>
          <a:off x="1173163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1970087"/>
                <a:gridCol w="2865438"/>
                <a:gridCol w="2936875"/>
              </a:tblGrid>
              <a:tr h="8953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DegreeCode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DegreeName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Track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BANO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Bachelor of Arts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None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BSCS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Bachelor of Science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Computer Science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BSIS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Bachelor of Science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Information Systems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BSNO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Bachelor of Science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None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FE071-6A75-4283-9D1E-597A96C7AC2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New Query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Problems?</a:t>
            </a:r>
          </a:p>
          <a:p>
            <a:pPr eaLnBrk="1" hangingPunct="1"/>
            <a:r>
              <a:rPr lang="en-US" smtClean="0"/>
              <a:t>Why?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18258-926B-4AA1-9FCC-07C0F6E535B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Important Access Note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related tables are used in a report</a:t>
            </a:r>
          </a:p>
          <a:p>
            <a:pPr lvl="1" eaLnBrk="1" hangingPunct="1"/>
            <a:r>
              <a:rPr lang="en-US" smtClean="0"/>
              <a:t>ALUMN and DEGREE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The </a:t>
            </a:r>
            <a:r>
              <a:rPr lang="en-US" b="1" smtClean="0"/>
              <a:t>Relationship</a:t>
            </a:r>
            <a:r>
              <a:rPr lang="en-US" smtClean="0"/>
              <a:t> between tables must be defined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1401</TotalTime>
  <Words>463</Words>
  <Application>Microsoft Office PowerPoint</Application>
  <PresentationFormat>On-screen Show (4:3)</PresentationFormat>
  <Paragraphs>141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Wingdings</vt:lpstr>
      <vt:lpstr>Dad`s Tie</vt:lpstr>
      <vt:lpstr>CREATING RELATIONSHIPS and Two Table Reports</vt:lpstr>
      <vt:lpstr>Last Time</vt:lpstr>
      <vt:lpstr>New Report Desired</vt:lpstr>
      <vt:lpstr>Today – Create a report that lists (Import new table.)</vt:lpstr>
      <vt:lpstr>Slide 5</vt:lpstr>
      <vt:lpstr>Create tblDegree from TIC</vt:lpstr>
      <vt:lpstr>Enter Data Values</vt:lpstr>
      <vt:lpstr>Create New Query</vt:lpstr>
      <vt:lpstr>Important Access Note</vt:lpstr>
      <vt:lpstr>Tables linked by a common field</vt:lpstr>
      <vt:lpstr>Consider tblAlumn &amp; tblDegree</vt:lpstr>
      <vt:lpstr>Linking Fields must be Identical in Design</vt:lpstr>
      <vt:lpstr>Why create relationships?</vt:lpstr>
      <vt:lpstr>Why use a query?   Why not just get the data from the tables? </vt:lpstr>
      <vt:lpstr>Individual Assignment</vt:lpstr>
      <vt:lpstr>Individual Assignment Cont.</vt:lpstr>
    </vt:vector>
  </TitlesOfParts>
  <Company>Richard Stockton College of New Jersey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TIME</dc:title>
  <dc:creator>Saralyn G. Mathis </dc:creator>
  <cp:lastModifiedBy>Lyn Mathis</cp:lastModifiedBy>
  <cp:revision>47</cp:revision>
  <cp:lastPrinted>1999-10-22T01:04:09Z</cp:lastPrinted>
  <dcterms:created xsi:type="dcterms:W3CDTF">1999-10-14T12:47:00Z</dcterms:created>
  <dcterms:modified xsi:type="dcterms:W3CDTF">2009-10-08T19:02:49Z</dcterms:modified>
</cp:coreProperties>
</file>