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9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0" r:id="rId19"/>
    <p:sldId id="282" r:id="rId20"/>
    <p:sldId id="283" r:id="rId21"/>
    <p:sldId id="281" r:id="rId22"/>
    <p:sldId id="284" r:id="rId23"/>
    <p:sldId id="293" r:id="rId24"/>
    <p:sldId id="294" r:id="rId25"/>
    <p:sldId id="295" r:id="rId26"/>
    <p:sldId id="296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744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5FB8D9F5-D2C7-46CA-AB3B-4AD44D6E88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pic>
        <p:nvPicPr>
          <p:cNvPr id="710659" name="Picture 3" descr="A:\minispi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71066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pic>
        <p:nvPicPr>
          <p:cNvPr id="710661" name="Picture 5" descr="A:\minispir.GIF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7106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06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066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066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1066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4B6081-5969-4B77-A16B-BE52B7F44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D6989-94AB-4219-9A44-A3C45F40A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AF4BF-0111-42DF-9EDB-63172B23C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35240-C474-4A03-84F8-E1A2AADCA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28F36-CA78-40BA-BFCF-430B82F847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8E7D9-70EC-43A3-A951-717D9BED2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FA743-44B2-4C34-98AF-7BEDFB059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ADB3C-E281-47FA-9D2A-5D9140EBD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DF62C-45E4-4B9C-B07D-A4BB47A3C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01E95-E6A9-43D2-8223-0B52D04F7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13B5A-874B-46AC-8236-A972B1896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70963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09636" name="Picture 4" descr="A:\minispir.GIF"/>
          <p:cNvPicPr>
            <a:picLocks noChangeAspect="1" noChangeArrowheads="1"/>
          </p:cNvPicPr>
          <p:nvPr/>
        </p:nvPicPr>
        <p:blipFill>
          <a:blip r:embed="rId13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709637" name="Picture 5" descr="A:\minispir.GIF"/>
          <p:cNvPicPr>
            <a:picLocks noChangeAspect="1" noChangeArrowheads="1"/>
          </p:cNvPicPr>
          <p:nvPr/>
        </p:nvPicPr>
        <p:blipFill>
          <a:blip r:embed="rId1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7096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96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96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096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Business Data Communications, 4e</a:t>
            </a:r>
          </a:p>
        </p:txBody>
      </p:sp>
      <p:sp>
        <p:nvSpPr>
          <p:cNvPr id="7096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92D750-C6FA-4796-B774-760F6520D1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tp://ftp.isi.edu/in-notes/rfc821.t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dirty="0"/>
              <a:t>Chapter </a:t>
            </a:r>
            <a:r>
              <a:rPr kumimoji="1" lang="en-US" dirty="0" smtClean="0"/>
              <a:t>7:</a:t>
            </a:r>
            <a:r>
              <a:rPr kumimoji="1" lang="en-US" dirty="0"/>
              <a:t/>
            </a:r>
            <a:br>
              <a:rPr kumimoji="1" lang="en-US" dirty="0"/>
            </a:br>
            <a:r>
              <a:rPr kumimoji="1" lang="en-US" dirty="0" smtClean="0"/>
              <a:t>Internet-Based Applications</a:t>
            </a:r>
            <a:endParaRPr kumimoji="1"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dirty="0"/>
              <a:t>Business Data Communications, </a:t>
            </a:r>
            <a:r>
              <a:rPr kumimoji="1" lang="en-US" dirty="0" smtClean="0"/>
              <a:t>6e</a:t>
            </a:r>
            <a:endParaRPr kumimoji="1"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SMTP Mail Transfer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800"/>
              <a:t>MAIL command identifies originator, provides reverse path for error reporting</a:t>
            </a:r>
          </a:p>
          <a:p>
            <a:r>
              <a:rPr kumimoji="1" lang="en-US" sz="2800"/>
              <a:t>RCPT commands identify recipient(s) for message</a:t>
            </a:r>
          </a:p>
          <a:p>
            <a:pPr lvl="1"/>
            <a:r>
              <a:rPr kumimoji="1" lang="en-US" sz="2400"/>
              <a:t>Receiver has several positive or negative responses to RCPT</a:t>
            </a:r>
          </a:p>
          <a:p>
            <a:pPr lvl="1"/>
            <a:r>
              <a:rPr kumimoji="1" lang="en-US" sz="2400"/>
              <a:t>Sender will not send message until it is sure at least one copy can be delivered</a:t>
            </a:r>
          </a:p>
          <a:p>
            <a:r>
              <a:rPr kumimoji="1" lang="en-US" sz="2800"/>
              <a:t>DATA command transfers message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Sample SMTP Exchange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000">
                <a:latin typeface="Courier New" charset="0"/>
              </a:rPr>
              <a:t>S: MAILFROM:&lt;Smith@Alpha.ARPA&gt;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R: 250 OK</a:t>
            </a:r>
          </a:p>
          <a:p>
            <a:pPr>
              <a:lnSpc>
                <a:spcPct val="90000"/>
              </a:lnSpc>
            </a:pPr>
            <a:r>
              <a:rPr kumimoji="1" lang="en-US" sz="2000">
                <a:latin typeface="Courier New" charset="0"/>
              </a:rPr>
              <a:t>S: RCPT TO:&lt;Jones@Beta.ARPA&gt;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R: 250 OK</a:t>
            </a:r>
          </a:p>
          <a:p>
            <a:pPr>
              <a:lnSpc>
                <a:spcPct val="90000"/>
              </a:lnSpc>
            </a:pPr>
            <a:r>
              <a:rPr kumimoji="1" lang="en-US" sz="2000">
                <a:latin typeface="Courier New" charset="0"/>
              </a:rPr>
              <a:t>S: RCPT TO:&lt;Green@Beta.ARPA&gt;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R: 550 No such user here</a:t>
            </a:r>
          </a:p>
          <a:p>
            <a:pPr>
              <a:lnSpc>
                <a:spcPct val="90000"/>
              </a:lnSpc>
            </a:pPr>
            <a:r>
              <a:rPr kumimoji="1" lang="en-US" sz="2000">
                <a:latin typeface="Courier New" charset="0"/>
              </a:rPr>
              <a:t>S: DATA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R: 354 Start mail input; end with &lt;CRLF&gt;.&lt;CRLF&gt;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S: Blah blah blah….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S:…etc. etc. etc.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S: &lt;CRLF&gt;.&lt;CRLF&gt;</a:t>
            </a:r>
            <a:br>
              <a:rPr kumimoji="1" lang="en-US" sz="2000">
                <a:latin typeface="Courier New" charset="0"/>
              </a:rPr>
            </a:br>
            <a:r>
              <a:rPr kumimoji="1" lang="en-US" sz="2000">
                <a:latin typeface="Courier New" charset="0"/>
              </a:rPr>
              <a:t>R: 250 OK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SMTP Connection Closing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/>
              <a:t>Sender sends a QUIT command to initiate TCP close operation</a:t>
            </a:r>
          </a:p>
          <a:p>
            <a:r>
              <a:rPr kumimoji="1" lang="en-US"/>
              <a:t>Receiver sends a reply to the QUIT command, then initiates its own close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RFC 822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/>
              <a:t>Defines format for text messages via electronic mail</a:t>
            </a:r>
          </a:p>
          <a:p>
            <a:r>
              <a:rPr kumimoji="1" lang="en-US"/>
              <a:t>Used by SMTP as accepted mail format</a:t>
            </a:r>
          </a:p>
          <a:p>
            <a:r>
              <a:rPr kumimoji="1" lang="en-US"/>
              <a:t>Specifies both envelope and contents</a:t>
            </a:r>
          </a:p>
          <a:p>
            <a:r>
              <a:rPr kumimoji="1" lang="en-US"/>
              <a:t>Includes a variety of headers that can be included in the message header lines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SMTP and RFC822</a:t>
            </a:r>
          </a:p>
        </p:txBody>
      </p:sp>
      <p:sp>
        <p:nvSpPr>
          <p:cNvPr id="691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Cannot transmit executables or binary files without conversion into text through non-standard programs (e.g. UUENCODE)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Cannot transmit diacritical marks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Transfers limited in size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Gateways do not always map properly between EBCDIC and ASCII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Cannot handle non-text data in X.400 messages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 all SMTP implementations adhere completely to RFC821 (tabs, truncation, etc)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MIME (Multipurpose Internet Mail Extensions)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/>
              <a:t>Intended to resolve problems with SMTP and RFC822</a:t>
            </a:r>
          </a:p>
          <a:p>
            <a:r>
              <a:rPr kumimoji="1" lang="en-US"/>
              <a:t>Specifies five new header fields, providing info about body of message</a:t>
            </a:r>
          </a:p>
          <a:p>
            <a:r>
              <a:rPr kumimoji="1" lang="en-US"/>
              <a:t>Defines multiple content formats </a:t>
            </a:r>
          </a:p>
          <a:p>
            <a:r>
              <a:rPr kumimoji="1" lang="en-US"/>
              <a:t>Defines encodings to enable conversion of any type of content into transferable form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MIME Header Fields</a:t>
            </a:r>
          </a:p>
        </p:txBody>
      </p:sp>
      <p:sp>
        <p:nvSpPr>
          <p:cNvPr id="693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MIME-Version: </a:t>
            </a:r>
            <a:r>
              <a:rPr lang="en-US" sz="2800" dirty="0"/>
              <a:t>Indicates compliance with RFCs 1521 and 1522 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Content-Type:</a:t>
            </a:r>
            <a:r>
              <a:rPr lang="en-US" sz="2800" dirty="0"/>
              <a:t> Describes data in sufficient detail for receiver to pick method for representation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Content-Transfer-Encoding:</a:t>
            </a:r>
            <a:r>
              <a:rPr lang="en-US" sz="2800" dirty="0"/>
              <a:t> Indicates type of transformation used to represent content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Content-ID: </a:t>
            </a:r>
            <a:r>
              <a:rPr lang="en-US" sz="2800" dirty="0"/>
              <a:t>Used to uniquely identify MIME entities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Content-Description:</a:t>
            </a:r>
            <a:r>
              <a:rPr lang="en-US" sz="2800" dirty="0"/>
              <a:t> Plain text description for use when object is not readable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MIME Content Types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800" dirty="0"/>
              <a:t>Seven major types: Text, Multipart, Message, Image, Video, Audio, Application</a:t>
            </a:r>
          </a:p>
          <a:p>
            <a:r>
              <a:rPr kumimoji="1" lang="en-US" sz="2800" dirty="0"/>
              <a:t>Fourteen subtypes: </a:t>
            </a:r>
            <a:r>
              <a:rPr kumimoji="1" lang="en-US" sz="2800" dirty="0" smtClean="0"/>
              <a:t>plain, mixed, parallel, alternative, digest, rfc822, partial, external body, jpeg, gif. Mpeg, basic, postscript, octet-stream</a:t>
            </a:r>
            <a:endParaRPr kumimoji="1" lang="en-US" sz="2800" dirty="0"/>
          </a:p>
          <a:p>
            <a:r>
              <a:rPr kumimoji="1" lang="en-US" sz="2800" dirty="0" smtClean="0"/>
              <a:t>Multipart type indicates </a:t>
            </a:r>
            <a:r>
              <a:rPr kumimoji="1" lang="en-US" sz="2800" dirty="0"/>
              <a:t>separate parts, such as text and an attachment</a:t>
            </a:r>
          </a:p>
          <a:p>
            <a:r>
              <a:rPr kumimoji="1" lang="en-US" sz="2800" dirty="0"/>
              <a:t>MIME types are used by web servers, as well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HTTP Overview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/>
              <a:t>Stateless protocol</a:t>
            </a:r>
          </a:p>
          <a:p>
            <a:pPr lvl="1"/>
            <a:r>
              <a:rPr kumimoji="1" lang="en-US"/>
              <a:t>TCP connection terminated as soon as transaction completes</a:t>
            </a:r>
          </a:p>
          <a:p>
            <a:r>
              <a:rPr kumimoji="1" lang="en-US"/>
              <a:t>Flexible in format handling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HTTP Operation</a:t>
            </a:r>
          </a:p>
        </p:txBody>
      </p:sp>
      <p:pic>
        <p:nvPicPr>
          <p:cNvPr id="7188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7467600" cy="451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Electronic Mail Features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7385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400"/>
              <a:t>Message Preparation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Word processing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Annotation</a:t>
            </a:r>
          </a:p>
          <a:p>
            <a:pPr>
              <a:lnSpc>
                <a:spcPct val="90000"/>
              </a:lnSpc>
            </a:pPr>
            <a:r>
              <a:rPr kumimoji="1" lang="en-US" sz="2400"/>
              <a:t>Message Sending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User directory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Timed delivery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Multiple addressing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Message priority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Status information</a:t>
            </a:r>
          </a:p>
          <a:p>
            <a:pPr lvl="1">
              <a:lnSpc>
                <a:spcPct val="90000"/>
              </a:lnSpc>
            </a:pPr>
            <a:r>
              <a:rPr kumimoji="1" lang="en-US" sz="2000"/>
              <a:t>Interface to other facilities</a:t>
            </a:r>
          </a:p>
          <a:p>
            <a:pPr>
              <a:lnSpc>
                <a:spcPct val="90000"/>
              </a:lnSpc>
            </a:pPr>
            <a:endParaRPr kumimoji="1" lang="en-US" sz="2400"/>
          </a:p>
        </p:txBody>
      </p:sp>
      <p:sp>
        <p:nvSpPr>
          <p:cNvPr id="6144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48238" y="1752600"/>
            <a:ext cx="3738562" cy="4114800"/>
          </a:xfrm>
        </p:spPr>
        <p:txBody>
          <a:bodyPr/>
          <a:lstStyle/>
          <a:p>
            <a:r>
              <a:rPr kumimoji="1" lang="en-US"/>
              <a:t>Message Receiving</a:t>
            </a:r>
          </a:p>
          <a:p>
            <a:pPr lvl="1"/>
            <a:r>
              <a:rPr kumimoji="1" lang="en-US"/>
              <a:t>Mailbox scanning</a:t>
            </a:r>
          </a:p>
          <a:p>
            <a:pPr lvl="1"/>
            <a:r>
              <a:rPr kumimoji="1" lang="en-US"/>
              <a:t>Message selection</a:t>
            </a:r>
          </a:p>
          <a:p>
            <a:pPr lvl="1"/>
            <a:r>
              <a:rPr kumimoji="1" lang="en-US"/>
              <a:t>Message notification</a:t>
            </a:r>
          </a:p>
          <a:p>
            <a:pPr lvl="1"/>
            <a:r>
              <a:rPr kumimoji="1" lang="en-US"/>
              <a:t>Message reply</a:t>
            </a:r>
          </a:p>
          <a:p>
            <a:pPr lvl="1"/>
            <a:r>
              <a:rPr kumimoji="1" lang="en-US"/>
              <a:t>Message rerouting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HTTP Intermediate Systems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Proxy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Forwarding </a:t>
            </a:r>
            <a:r>
              <a:rPr lang="en-US" sz="2000" dirty="0" smtClean="0"/>
              <a:t>agent; acts as a server to a client and a client to a server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Security </a:t>
            </a:r>
            <a:r>
              <a:rPr lang="en-US" sz="2000" dirty="0" smtClean="0"/>
              <a:t>intermediary (e.g., firewall)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Different versions of HTTP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Gateway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Security </a:t>
            </a:r>
            <a:r>
              <a:rPr lang="en-US" sz="2000" dirty="0" smtClean="0"/>
              <a:t>intermediary (e.g., firewall)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Non-HTTP server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Tunnel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Relay point between two TCP connections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Cache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Facility storing previous requests and responses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Intermediate System Examples</a:t>
            </a:r>
          </a:p>
        </p:txBody>
      </p:sp>
      <p:pic>
        <p:nvPicPr>
          <p:cNvPr id="7157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76400"/>
            <a:ext cx="7239000" cy="475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HTTP Messages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/>
              <a:t>Simple Messages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Simple-Request: GET with requested URL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Simple-Response: block with requested info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Full Requests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Request-Line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Response-Line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General-Header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Request-Header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Entity-Header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Entity-Body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All HTTP headers follow RFC 822 format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Message Format Example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526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Security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800600"/>
          </a:xfrm>
        </p:spPr>
        <p:txBody>
          <a:bodyPr/>
          <a:lstStyle/>
          <a:p>
            <a:r>
              <a:rPr lang="en-US" dirty="0" smtClean="0"/>
              <a:t>Web servers are vulnerable to attack</a:t>
            </a:r>
          </a:p>
          <a:p>
            <a:r>
              <a:rPr lang="en-US" dirty="0" smtClean="0"/>
              <a:t>Web is highly visible. Corporate reputations can be damaged by attacks.</a:t>
            </a:r>
          </a:p>
          <a:p>
            <a:r>
              <a:rPr lang="en-US" dirty="0" smtClean="0"/>
              <a:t>Complex web software may hide security flaws.</a:t>
            </a:r>
          </a:p>
          <a:p>
            <a:r>
              <a:rPr lang="en-US" dirty="0" smtClean="0"/>
              <a:t>Web server exploitation can lead to attacks across a corporate network.</a:t>
            </a:r>
          </a:p>
          <a:p>
            <a:r>
              <a:rPr lang="en-US" dirty="0" smtClean="0"/>
              <a:t>Users are not necessarily aware of security risks.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Socket Layers (SSL)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3505200" cy="4495800"/>
          </a:xfrm>
        </p:spPr>
        <p:txBody>
          <a:bodyPr/>
          <a:lstStyle/>
          <a:p>
            <a:r>
              <a:rPr lang="en-US" sz="2800" dirty="0" smtClean="0"/>
              <a:t>Socket: a method of directing data to an appropriate application.</a:t>
            </a:r>
          </a:p>
          <a:p>
            <a:r>
              <a:rPr lang="en-US" sz="2800" dirty="0" smtClean="0"/>
              <a:t>SSL provides 3 categories of security: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- Confidentiality</a:t>
            </a:r>
            <a:br>
              <a:rPr lang="en-US" sz="2400" dirty="0" smtClean="0"/>
            </a:br>
            <a:r>
              <a:rPr lang="en-US" sz="2400" dirty="0" smtClean="0"/>
              <a:t>- Message Integrity</a:t>
            </a:r>
            <a:br>
              <a:rPr lang="en-US" sz="2400" dirty="0" smtClean="0"/>
            </a:br>
            <a:r>
              <a:rPr lang="en-US" sz="2400" dirty="0" smtClean="0"/>
              <a:t>- Authentication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39465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HTTP and SSL for secure communication between a Web browser and Web server.</a:t>
            </a:r>
          </a:p>
          <a:p>
            <a:r>
              <a:rPr lang="en-US" dirty="0" smtClean="0"/>
              <a:t>Provides encrypted communication of:</a:t>
            </a:r>
            <a:br>
              <a:rPr lang="en-US" dirty="0" smtClean="0"/>
            </a:br>
            <a:r>
              <a:rPr lang="en-US" dirty="0" smtClean="0"/>
              <a:t>-URL of the requested document</a:t>
            </a:r>
            <a:br>
              <a:rPr lang="en-US" dirty="0" smtClean="0"/>
            </a:br>
            <a:r>
              <a:rPr lang="en-US" dirty="0" smtClean="0"/>
              <a:t>-Contents of the document</a:t>
            </a:r>
            <a:br>
              <a:rPr lang="en-US" dirty="0" smtClean="0"/>
            </a:br>
            <a:r>
              <a:rPr lang="en-US" dirty="0" smtClean="0"/>
              <a:t>-Contents of browser forms</a:t>
            </a:r>
            <a:br>
              <a:rPr lang="en-US" dirty="0" smtClean="0"/>
            </a:br>
            <a:r>
              <a:rPr lang="en-US" dirty="0" smtClean="0"/>
              <a:t>-Cookies</a:t>
            </a:r>
            <a:br>
              <a:rPr lang="en-US" dirty="0" smtClean="0"/>
            </a:br>
            <a:r>
              <a:rPr lang="en-US" dirty="0" smtClean="0"/>
              <a:t>-Contents of the HTTP Header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Session Initiation Protocol (SIP)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 sz="2800"/>
              <a:t>Defined in RFC 3261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Manages real-time sessions over IP data network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Intended to enable Internet telephony/VoIP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Based on HTTP-like request/response transaction model</a:t>
            </a:r>
          </a:p>
          <a:p>
            <a:pPr>
              <a:lnSpc>
                <a:spcPct val="90000"/>
              </a:lnSpc>
            </a:pPr>
            <a:r>
              <a:rPr kumimoji="1" lang="en-US" sz="2800"/>
              <a:t>Five facets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User location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User availability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User capabilities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Session setup</a:t>
            </a:r>
          </a:p>
          <a:p>
            <a:pPr lvl="1">
              <a:lnSpc>
                <a:spcPct val="90000"/>
              </a:lnSpc>
            </a:pPr>
            <a:r>
              <a:rPr kumimoji="1" lang="en-US" sz="2400"/>
              <a:t>Session management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SIP Components and Protocols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800"/>
              <a:t>Client/server elements</a:t>
            </a:r>
          </a:p>
          <a:p>
            <a:pPr lvl="1"/>
            <a:r>
              <a:rPr kumimoji="1" lang="en-US" sz="2400"/>
              <a:t>Client sends/receives SIP messages</a:t>
            </a:r>
          </a:p>
          <a:p>
            <a:pPr lvl="1"/>
            <a:r>
              <a:rPr kumimoji="1" lang="en-US" sz="2400"/>
              <a:t>Includes user agents, proxies</a:t>
            </a:r>
          </a:p>
          <a:p>
            <a:r>
              <a:rPr kumimoji="1" lang="en-US" sz="2800"/>
              <a:t>Network elements</a:t>
            </a:r>
          </a:p>
          <a:p>
            <a:pPr lvl="1"/>
            <a:r>
              <a:rPr kumimoji="1" lang="en-US" sz="2400"/>
              <a:t>User agent (client/UAC, server/UAS)</a:t>
            </a:r>
          </a:p>
          <a:p>
            <a:pPr lvl="1"/>
            <a:r>
              <a:rPr kumimoji="1" lang="en-US" sz="2400"/>
              <a:t>Redirect server</a:t>
            </a:r>
          </a:p>
          <a:p>
            <a:pPr lvl="1"/>
            <a:r>
              <a:rPr kumimoji="1" lang="en-US" sz="2400"/>
              <a:t>Proxy server</a:t>
            </a:r>
          </a:p>
          <a:p>
            <a:pPr lvl="1"/>
            <a:r>
              <a:rPr kumimoji="1" lang="en-US" sz="2400"/>
              <a:t>Registrar</a:t>
            </a:r>
          </a:p>
          <a:p>
            <a:pPr lvl="1"/>
            <a:r>
              <a:rPr kumimoji="1" lang="en-US" sz="2400"/>
              <a:t>Location service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SIP Component Illustration</a:t>
            </a:r>
          </a:p>
        </p:txBody>
      </p:sp>
      <p:pic>
        <p:nvPicPr>
          <p:cNvPr id="7301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43063"/>
            <a:ext cx="6400800" cy="4910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Single System E-Mail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2590800"/>
          </a:xfrm>
        </p:spPr>
        <p:txBody>
          <a:bodyPr/>
          <a:lstStyle/>
          <a:p>
            <a:r>
              <a:rPr kumimoji="1" lang="en-US" dirty="0"/>
              <a:t>Only allows users of a shared system to exchange messages</a:t>
            </a:r>
          </a:p>
          <a:p>
            <a:r>
              <a:rPr kumimoji="1" lang="en-US" dirty="0"/>
              <a:t>Each user has unique identifier and mailbox</a:t>
            </a:r>
          </a:p>
          <a:p>
            <a:r>
              <a:rPr kumimoji="1" lang="en-US" dirty="0"/>
              <a:t>Sending a message simply puts it into recipients’ box</a:t>
            </a:r>
          </a:p>
          <a:p>
            <a:r>
              <a:rPr kumimoji="1" lang="en-US" dirty="0"/>
              <a:t>Example: AOL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SIP Operation</a:t>
            </a:r>
          </a:p>
        </p:txBody>
      </p:sp>
      <p:pic>
        <p:nvPicPr>
          <p:cNvPr id="7311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6311900" cy="4908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SIP Messages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kumimoji="1" lang="en-US"/>
              <a:t>Request Methods</a:t>
            </a:r>
          </a:p>
          <a:p>
            <a:pPr lvl="1"/>
            <a:r>
              <a:rPr kumimoji="1" lang="en-US"/>
              <a:t>REGISTER</a:t>
            </a:r>
          </a:p>
          <a:p>
            <a:pPr lvl="1"/>
            <a:r>
              <a:rPr kumimoji="1" lang="en-US"/>
              <a:t>INVITE</a:t>
            </a:r>
          </a:p>
          <a:p>
            <a:pPr lvl="1"/>
            <a:r>
              <a:rPr kumimoji="1" lang="en-US"/>
              <a:t>ACK</a:t>
            </a:r>
          </a:p>
          <a:p>
            <a:pPr lvl="1"/>
            <a:r>
              <a:rPr kumimoji="1" lang="en-US"/>
              <a:t>CANCEL</a:t>
            </a:r>
          </a:p>
          <a:p>
            <a:pPr lvl="1"/>
            <a:r>
              <a:rPr kumimoji="1" lang="en-US"/>
              <a:t>BYE</a:t>
            </a:r>
          </a:p>
          <a:p>
            <a:pPr lvl="1"/>
            <a:r>
              <a:rPr kumimoji="1" lang="en-US"/>
              <a:t>OPTIONS</a:t>
            </a:r>
          </a:p>
        </p:txBody>
      </p:sp>
      <p:sp>
        <p:nvSpPr>
          <p:cNvPr id="7342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Response Types</a:t>
            </a:r>
          </a:p>
          <a:p>
            <a:pPr lvl="1"/>
            <a:r>
              <a:rPr lang="en-US"/>
              <a:t>Provisional (1xx)</a:t>
            </a:r>
          </a:p>
          <a:p>
            <a:pPr lvl="1"/>
            <a:r>
              <a:rPr lang="en-US"/>
              <a:t>Success (2xx)</a:t>
            </a:r>
          </a:p>
          <a:p>
            <a:pPr lvl="1"/>
            <a:r>
              <a:rPr lang="en-US"/>
              <a:t>Redirection (3xx)</a:t>
            </a:r>
          </a:p>
          <a:p>
            <a:pPr lvl="1"/>
            <a:r>
              <a:rPr lang="en-US"/>
              <a:t>Client Error (4xx)</a:t>
            </a:r>
          </a:p>
          <a:p>
            <a:pPr lvl="1"/>
            <a:r>
              <a:rPr lang="en-US"/>
              <a:t>Server Error (5xx)</a:t>
            </a:r>
          </a:p>
          <a:p>
            <a:pPr lvl="1"/>
            <a:r>
              <a:rPr lang="en-US"/>
              <a:t>Global Failure (6xx)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Session Description Protocol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Media Streams</a:t>
            </a:r>
          </a:p>
          <a:p>
            <a:r>
              <a:rPr lang="en-US"/>
              <a:t>Addresses</a:t>
            </a:r>
          </a:p>
          <a:p>
            <a:r>
              <a:rPr lang="en-US"/>
              <a:t>Ports</a:t>
            </a:r>
          </a:p>
          <a:p>
            <a:r>
              <a:rPr lang="en-US"/>
              <a:t>Payload types</a:t>
            </a:r>
          </a:p>
          <a:p>
            <a:r>
              <a:rPr lang="en-US"/>
              <a:t>Start and stop times</a:t>
            </a:r>
          </a:p>
          <a:p>
            <a:r>
              <a:rPr lang="en-US"/>
              <a:t>Originator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Multiple Systems E-Mail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2800"/>
              <a:t>Distributed system enables mail servers to connect over a network to exchange mail</a:t>
            </a:r>
          </a:p>
          <a:p>
            <a:r>
              <a:rPr kumimoji="1" lang="en-US" sz="2800"/>
              <a:t>Functions split</a:t>
            </a:r>
          </a:p>
          <a:p>
            <a:pPr lvl="1"/>
            <a:r>
              <a:rPr kumimoji="1" lang="en-US" sz="2400"/>
              <a:t>User agent handles preparation, submission, reading, filing, etc</a:t>
            </a:r>
          </a:p>
          <a:p>
            <a:pPr lvl="1"/>
            <a:r>
              <a:rPr kumimoji="1" lang="en-US" sz="2400"/>
              <a:t>Transfer agent receives mail from user, determines routing, communicates with remote systems</a:t>
            </a:r>
          </a:p>
          <a:p>
            <a:r>
              <a:rPr kumimoji="1" lang="en-US" sz="2800"/>
              <a:t>Interconnection requires standards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Email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Post Office Protocol (POP3): </a:t>
            </a:r>
            <a:r>
              <a:rPr lang="en-US" sz="2400" dirty="0" smtClean="0"/>
              <a:t>permits an email client to download messages from a server using TCP/IP (typically port 110).</a:t>
            </a:r>
          </a:p>
          <a:p>
            <a:r>
              <a:rPr lang="en-US" sz="2400" b="1" dirty="0" smtClean="0"/>
              <a:t>Internet Mail Access Protocol (IMAP): </a:t>
            </a:r>
            <a:r>
              <a:rPr lang="en-US" sz="2400" dirty="0" smtClean="0"/>
              <a:t>similar to POP3, with stronger authentication and additional functions (typically port 143).</a:t>
            </a:r>
          </a:p>
          <a:p>
            <a:r>
              <a:rPr lang="en-US" sz="2400" b="1" dirty="0" smtClean="0"/>
              <a:t>Simple Mail Transfer Protocol (SMTP): </a:t>
            </a:r>
            <a:r>
              <a:rPr lang="en-US" sz="2400" dirty="0" smtClean="0"/>
              <a:t>used for transfer of mail from one user agent (UA) to a message transfer agent (MTA) and from one MTA to another. </a:t>
            </a:r>
          </a:p>
          <a:p>
            <a:r>
              <a:rPr lang="en-US" sz="2400" b="1" dirty="0" smtClean="0"/>
              <a:t>Multipurpose Internet Mail Extensions (MIME): </a:t>
            </a:r>
            <a:r>
              <a:rPr lang="en-US" sz="2400" dirty="0" smtClean="0"/>
              <a:t>supplements SMTP and allows encapsulation of multimedia.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Simple Mail Transfer Protocol (SMTP)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/>
              <a:t>Standard for TCP/IP mail transfer, defined in </a:t>
            </a:r>
            <a:r>
              <a:rPr kumimoji="1" lang="en-US">
                <a:hlinkClick r:id="rId2"/>
              </a:rPr>
              <a:t>RFC 821</a:t>
            </a:r>
            <a:endParaRPr kumimoji="1" lang="en-US"/>
          </a:p>
          <a:p>
            <a:r>
              <a:rPr kumimoji="1" lang="en-US"/>
              <a:t>Concerned addressing and delivery, not content, with two exceptions</a:t>
            </a:r>
          </a:p>
          <a:p>
            <a:pPr lvl="1"/>
            <a:r>
              <a:rPr kumimoji="1" lang="en-US"/>
              <a:t>Character set standardized as 7-bit ASCII</a:t>
            </a:r>
          </a:p>
          <a:p>
            <a:pPr lvl="1"/>
            <a:r>
              <a:rPr kumimoji="1" lang="en-US"/>
              <a:t>Adds log information to message that indicates message path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Basic E-Mail Operation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/>
              <a:t>User creates message with user agent program</a:t>
            </a:r>
          </a:p>
          <a:p>
            <a:pPr lvl="1"/>
            <a:r>
              <a:rPr kumimoji="1" lang="en-US"/>
              <a:t>Text includes RFC 822 header and body of message</a:t>
            </a:r>
          </a:p>
          <a:p>
            <a:pPr lvl="1"/>
            <a:r>
              <a:rPr kumimoji="1" lang="en-US"/>
              <a:t>List of destinations derived from header</a:t>
            </a:r>
          </a:p>
          <a:p>
            <a:r>
              <a:rPr kumimoji="1" lang="en-US"/>
              <a:t>Messages are queued and sent to SMTP sender program running on a host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SMTP Mail Flow</a:t>
            </a:r>
          </a:p>
        </p:txBody>
      </p:sp>
      <p:sp>
        <p:nvSpPr>
          <p:cNvPr id="68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SMTP server transmits messages to appropriate hosts via TCP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Multiple messages to same host can be sent on one connection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Errors handling necessary for faulty addresses and unreachable hosts</a:t>
            </a:r>
          </a:p>
          <a:p>
            <a:pPr>
              <a:lnSpc>
                <a:spcPct val="90000"/>
              </a:lnSpc>
            </a:pPr>
            <a:r>
              <a:rPr lang="en-US" sz="2800"/>
              <a:t>SMTP protocol attempts to provide error-free transmission, but does not provide end-to-end acknowledgement</a:t>
            </a:r>
          </a:p>
          <a:p>
            <a:pPr>
              <a:lnSpc>
                <a:spcPct val="90000"/>
              </a:lnSpc>
            </a:pPr>
            <a:r>
              <a:rPr lang="en-US" sz="2800"/>
              <a:t>SMTP receiver accepts messages, places it in mailbox or forwards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/>
              <a:t>SMTP Connection Setup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1" lang="en-US"/>
              <a:t>Sender opens TCP connection to receiver</a:t>
            </a:r>
          </a:p>
          <a:p>
            <a:pPr>
              <a:lnSpc>
                <a:spcPct val="90000"/>
              </a:lnSpc>
            </a:pPr>
            <a:r>
              <a:rPr kumimoji="1" lang="en-US"/>
              <a:t>Receiver acknowledges connection with “220 Service Ready” or “421 Service Not Available”</a:t>
            </a:r>
          </a:p>
          <a:p>
            <a:pPr>
              <a:lnSpc>
                <a:spcPct val="90000"/>
              </a:lnSpc>
            </a:pPr>
            <a:r>
              <a:rPr kumimoji="1" lang="en-US"/>
              <a:t>If connection is made, sender identifies itself with the “HELO” command</a:t>
            </a:r>
          </a:p>
          <a:p>
            <a:pPr>
              <a:lnSpc>
                <a:spcPct val="90000"/>
              </a:lnSpc>
            </a:pPr>
            <a:r>
              <a:rPr kumimoji="1" lang="en-US"/>
              <a:t>Receiver accepts identification with “250 OK”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6.0&quot;&gt;&lt;object type=&quot;1&quot; unique_id=&quot;10001&quot;&gt;&lt;object type=&quot;8&quot; unique_id=&quot;12629&quot;&gt;&lt;/object&gt;&lt;object type=&quot;2&quot; unique_id=&quot;12630&quot;&gt;&lt;object type=&quot;3&quot; unique_id=&quot;12631&quot;&gt;&lt;property id=&quot;20148&quot; value=&quot;5&quot;/&gt;&lt;property id=&quot;20300&quot; value=&quot;Slide 1 - &amp;quot;Chapter 7:&amp;#x0D;&amp;#x0A;Internet-Based Applications&amp;quot;&quot;/&gt;&lt;property id=&quot;20307&quot; value=&quot;256&quot;/&gt;&lt;/object&gt;&lt;object type=&quot;3&quot; unique_id=&quot;12632&quot;&gt;&lt;property id=&quot;20148&quot; value=&quot;5&quot;/&gt;&lt;property id=&quot;20300&quot; value=&quot;Slide 2 - &amp;quot;Electronic Mail Features&amp;quot;&quot;/&gt;&lt;property id=&quot;20307&quot; value=&quot;257&quot;/&gt;&lt;/object&gt;&lt;object type=&quot;3&quot; unique_id=&quot;12634&quot;&gt;&lt;property id=&quot;20148&quot; value=&quot;5&quot;/&gt;&lt;property id=&quot;20300&quot; value=&quot;Slide 3 - &amp;quot;Single System E-Mail&amp;quot;&quot;/&gt;&lt;property id=&quot;20307&quot; value=&quot;258&quot;/&gt;&lt;/object&gt;&lt;object type=&quot;3&quot; unique_id=&quot;12635&quot;&gt;&lt;property id=&quot;20148&quot; value=&quot;5&quot;/&gt;&lt;property id=&quot;20300&quot; value=&quot;Slide 4 - &amp;quot;Multiple Systems E-Mail&amp;quot;&quot;/&gt;&lt;property id=&quot;20307&quot; value=&quot;259&quot;/&gt;&lt;/object&gt;&lt;object type=&quot;3&quot; unique_id=&quot;12636&quot;&gt;&lt;property id=&quot;20148&quot; value=&quot;5&quot;/&gt;&lt;property id=&quot;20300&quot; value=&quot;Slide 6 - &amp;quot;Simple Mail Transfer Protocol (SMTP)&amp;quot;&quot;/&gt;&lt;property id=&quot;20307&quot; value=&quot;260&quot;/&gt;&lt;/object&gt;&lt;object type=&quot;3&quot; unique_id=&quot;12637&quot;&gt;&lt;property id=&quot;20148&quot; value=&quot;5&quot;/&gt;&lt;property id=&quot;20300&quot; value=&quot;Slide 7 - &amp;quot;Basic E-Mail Operation&amp;quot;&quot;/&gt;&lt;property id=&quot;20307&quot; value=&quot;261&quot;/&gt;&lt;/object&gt;&lt;object type=&quot;3&quot; unique_id=&quot;12638&quot;&gt;&lt;property id=&quot;20148&quot; value=&quot;5&quot;/&gt;&lt;property id=&quot;20300&quot; value=&quot;Slide 8 - &amp;quot;SMTP Mail Flow&amp;quot;&quot;/&gt;&lt;property id=&quot;20307&quot; value=&quot;262&quot;/&gt;&lt;/object&gt;&lt;object type=&quot;3&quot; unique_id=&quot;12639&quot;&gt;&lt;property id=&quot;20148&quot; value=&quot;5&quot;/&gt;&lt;property id=&quot;20300&quot; value=&quot;Slide 9 - &amp;quot;SMTP Connection Setup&amp;quot;&quot;/&gt;&lt;property id=&quot;20307&quot; value=&quot;263&quot;/&gt;&lt;/object&gt;&lt;object type=&quot;3&quot; unique_id=&quot;12640&quot;&gt;&lt;property id=&quot;20148&quot; value=&quot;5&quot;/&gt;&lt;property id=&quot;20300&quot; value=&quot;Slide 10 - &amp;quot;SMTP Mail Transfer&amp;quot;&quot;/&gt;&lt;property id=&quot;20307&quot; value=&quot;264&quot;/&gt;&lt;/object&gt;&lt;object type=&quot;3&quot; unique_id=&quot;12641&quot;&gt;&lt;property id=&quot;20148&quot; value=&quot;5&quot;/&gt;&lt;property id=&quot;20300&quot; value=&quot;Slide 11 - &amp;quot;Sample SMTP Exchange&amp;quot;&quot;/&gt;&lt;property id=&quot;20307&quot; value=&quot;265&quot;/&gt;&lt;/object&gt;&lt;object type=&quot;3&quot; unique_id=&quot;12642&quot;&gt;&lt;property id=&quot;20148&quot; value=&quot;5&quot;/&gt;&lt;property id=&quot;20300&quot; value=&quot;Slide 12 - &amp;quot;SMTP Connection Closing&amp;quot;&quot;/&gt;&lt;property id=&quot;20307&quot; value=&quot;266&quot;/&gt;&lt;/object&gt;&lt;object type=&quot;3&quot; unique_id=&quot;12643&quot;&gt;&lt;property id=&quot;20148&quot; value=&quot;5&quot;/&gt;&lt;property id=&quot;20300&quot; value=&quot;Slide 13 - &amp;quot;RFC 822&amp;quot;&quot;/&gt;&lt;property id=&quot;20307&quot; value=&quot;267&quot;/&gt;&lt;/object&gt;&lt;object type=&quot;3&quot; unique_id=&quot;12644&quot;&gt;&lt;property id=&quot;20148&quot; value=&quot;5&quot;/&gt;&lt;property id=&quot;20300&quot; value=&quot;Slide 14 - &amp;quot;Limitations of SMTP and RFC822&amp;quot;&quot;/&gt;&lt;property id=&quot;20307&quot; value=&quot;268&quot;/&gt;&lt;/object&gt;&lt;object type=&quot;3&quot; unique_id=&quot;12645&quot;&gt;&lt;property id=&quot;20148&quot; value=&quot;5&quot;/&gt;&lt;property id=&quot;20300&quot; value=&quot;Slide 15 - &amp;quot;MIME (Multipurpose Internet Mail Extensions)&amp;quot;&quot;/&gt;&lt;property id=&quot;20307&quot; value=&quot;269&quot;/&gt;&lt;/object&gt;&lt;object type=&quot;3&quot; unique_id=&quot;12646&quot;&gt;&lt;property id=&quot;20148&quot; value=&quot;5&quot;/&gt;&lt;property id=&quot;20300&quot; value=&quot;Slide 16 - &amp;quot;MIME Header Fields&amp;quot;&quot;/&gt;&lt;property id=&quot;20307&quot; value=&quot;270&quot;/&gt;&lt;/object&gt;&lt;object type=&quot;3&quot; unique_id=&quot;12647&quot;&gt;&lt;property id=&quot;20148&quot; value=&quot;5&quot;/&gt;&lt;property id=&quot;20300&quot; value=&quot;Slide 17 - &amp;quot;MIME Content Types&amp;quot;&quot;/&gt;&lt;property id=&quot;20307&quot; value=&quot;271&quot;/&gt;&lt;/object&gt;&lt;object type=&quot;3&quot; unique_id=&quot;12648&quot;&gt;&lt;property id=&quot;20148&quot; value=&quot;5&quot;/&gt;&lt;property id=&quot;20300&quot; value=&quot;Slide 18 - &amp;quot;HTTP Overview&amp;quot;&quot;/&gt;&lt;property id=&quot;20307&quot; value=&quot;280&quot;/&gt;&lt;/object&gt;&lt;object type=&quot;3&quot; unique_id=&quot;12649&quot;&gt;&lt;property id=&quot;20148&quot; value=&quot;5&quot;/&gt;&lt;property id=&quot;20300&quot; value=&quot;Slide 19 - &amp;quot;HTTP Operation&amp;quot;&quot;/&gt;&lt;property id=&quot;20307&quot; value=&quot;282&quot;/&gt;&lt;/object&gt;&lt;object type=&quot;3&quot; unique_id=&quot;12650&quot;&gt;&lt;property id=&quot;20148&quot; value=&quot;5&quot;/&gt;&lt;property id=&quot;20300&quot; value=&quot;Slide 20 - &amp;quot;HTTP Intermediate Systems&amp;quot;&quot;/&gt;&lt;property id=&quot;20307&quot; value=&quot;283&quot;/&gt;&lt;/object&gt;&lt;object type=&quot;3&quot; unique_id=&quot;12651&quot;&gt;&lt;property id=&quot;20148&quot; value=&quot;5&quot;/&gt;&lt;property id=&quot;20300&quot; value=&quot;Slide 21 - &amp;quot;Intermediate System Examples&amp;quot;&quot;/&gt;&lt;property id=&quot;20307&quot; value=&quot;281&quot;/&gt;&lt;/object&gt;&lt;object type=&quot;3&quot; unique_id=&quot;12652&quot;&gt;&lt;property id=&quot;20148&quot; value=&quot;5&quot;/&gt;&lt;property id=&quot;20300&quot; value=&quot;Slide 22 - &amp;quot;HTTP Messages&amp;quot;&quot;/&gt;&lt;property id=&quot;20307&quot; value=&quot;284&quot;/&gt;&lt;/object&gt;&lt;object type=&quot;3&quot; unique_id=&quot;12653&quot;&gt;&lt;property id=&quot;20148&quot; value=&quot;5&quot;/&gt;&lt;property id=&quot;20300&quot; value=&quot;Slide 27 - &amp;quot;Session Initiation Protocol (SIP)&amp;quot;&quot;/&gt;&lt;property id=&quot;20307&quot; value=&quot;286&quot;/&gt;&lt;/object&gt;&lt;object type=&quot;3&quot; unique_id=&quot;12654&quot;&gt;&lt;property id=&quot;20148&quot; value=&quot;5&quot;/&gt;&lt;property id=&quot;20300&quot; value=&quot;Slide 28 - &amp;quot;SIP Components and Protocols&amp;quot;&quot;/&gt;&lt;property id=&quot;20307&quot; value=&quot;287&quot;/&gt;&lt;/object&gt;&lt;object type=&quot;3&quot; unique_id=&quot;12655&quot;&gt;&lt;property id=&quot;20148&quot; value=&quot;5&quot;/&gt;&lt;property id=&quot;20300&quot; value=&quot;Slide 29 - &amp;quot;SIP Component Illustration&amp;quot;&quot;/&gt;&lt;property id=&quot;20307&quot; value=&quot;288&quot;/&gt;&lt;/object&gt;&lt;object type=&quot;3&quot; unique_id=&quot;12656&quot;&gt;&lt;property id=&quot;20148&quot; value=&quot;5&quot;/&gt;&lt;property id=&quot;20300&quot; value=&quot;Slide 30 - &amp;quot;SIP Operation&amp;quot;&quot;/&gt;&lt;property id=&quot;20307&quot; value=&quot;289&quot;/&gt;&lt;/object&gt;&lt;object type=&quot;3&quot; unique_id=&quot;12657&quot;&gt;&lt;property id=&quot;20148&quot; value=&quot;5&quot;/&gt;&lt;property id=&quot;20300&quot; value=&quot;Slide 31 - &amp;quot;SIP Messages&amp;quot;&quot;/&gt;&lt;property id=&quot;20307&quot; value=&quot;290&quot;/&gt;&lt;/object&gt;&lt;object type=&quot;3&quot; unique_id=&quot;12658&quot;&gt;&lt;property id=&quot;20148&quot; value=&quot;5&quot;/&gt;&lt;property id=&quot;20300&quot; value=&quot;Slide 32 - &amp;quot;Session Description Protocol&amp;quot;&quot;/&gt;&lt;property id=&quot;20307&quot; value=&quot;291&quot;/&gt;&lt;/object&gt;&lt;object type=&quot;3&quot; unique_id=&quot;12689&quot;&gt;&lt;property id=&quot;20148&quot; value=&quot;5&quot;/&gt;&lt;property id=&quot;20300&quot; value=&quot;Slide 5 - &amp;quot;Common Email Standards&amp;quot;&quot;/&gt;&lt;property id=&quot;20307&quot; value=&quot;292&quot;/&gt;&lt;/object&gt;&lt;object type=&quot;3&quot; unique_id=&quot;12901&quot;&gt;&lt;property id=&quot;20148&quot; value=&quot;5&quot;/&gt;&lt;property id=&quot;20300&quot; value=&quot;Slide 23 - &amp;quot;HTTP Message Format Example&amp;quot;&quot;/&gt;&lt;property id=&quot;20307&quot; value=&quot;293&quot;/&gt;&lt;/object&gt;&lt;object type=&quot;3&quot; unique_id=&quot;12902&quot;&gt;&lt;property id=&quot;20148&quot; value=&quot;5&quot;/&gt;&lt;property id=&quot;20300&quot; value=&quot;Slide 24 - &amp;quot;Web Security Challenges&amp;quot;&quot;/&gt;&lt;property id=&quot;20307&quot; value=&quot;294&quot;/&gt;&lt;/object&gt;&lt;object type=&quot;3&quot; unique_id=&quot;12903&quot;&gt;&lt;property id=&quot;20148&quot; value=&quot;5&quot;/&gt;&lt;property id=&quot;20300&quot; value=&quot;Slide 25 - &amp;quot;Secure Socket Layers (SSL)&amp;quot;&quot;/&gt;&lt;property id=&quot;20307&quot; value=&quot;295&quot;/&gt;&lt;/object&gt;&lt;object type=&quot;3&quot; unique_id=&quot;12904&quot;&gt;&lt;property id=&quot;20148&quot; value=&quot;5&quot;/&gt;&lt;property id=&quot;20300&quot; value=&quot;Slide 26 - &amp;quot;HTTPS&amp;quot;&quot;/&gt;&lt;property id=&quot;20307&quot; value=&quot;296&quot;/&gt;&lt;/object&gt;&lt;/object&gt;&lt;/object&gt;&lt;/database&gt;"/>
</p:tagLst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X:Templates:Presentations:Designs:Notebook</Template>
  <TotalTime>1668</TotalTime>
  <Words>1102</Words>
  <Application>Microsoft PowerPoint</Application>
  <PresentationFormat>On-screen Show (4:3)</PresentationFormat>
  <Paragraphs>186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Notebook</vt:lpstr>
      <vt:lpstr>Chapter 7: Internet-Based Applications</vt:lpstr>
      <vt:lpstr>Electronic Mail Features</vt:lpstr>
      <vt:lpstr>Single System E-Mail</vt:lpstr>
      <vt:lpstr>Multiple Systems E-Mail</vt:lpstr>
      <vt:lpstr>Common Email Standards</vt:lpstr>
      <vt:lpstr>Simple Mail Transfer Protocol (SMTP)</vt:lpstr>
      <vt:lpstr>Basic E-Mail Operation</vt:lpstr>
      <vt:lpstr>SMTP Mail Flow</vt:lpstr>
      <vt:lpstr>SMTP Connection Setup</vt:lpstr>
      <vt:lpstr>SMTP Mail Transfer</vt:lpstr>
      <vt:lpstr>Sample SMTP Exchange</vt:lpstr>
      <vt:lpstr>SMTP Connection Closing</vt:lpstr>
      <vt:lpstr>RFC 822</vt:lpstr>
      <vt:lpstr>Limitations of SMTP and RFC822</vt:lpstr>
      <vt:lpstr>MIME (Multipurpose Internet Mail Extensions)</vt:lpstr>
      <vt:lpstr>MIME Header Fields</vt:lpstr>
      <vt:lpstr>MIME Content Types</vt:lpstr>
      <vt:lpstr>HTTP Overview</vt:lpstr>
      <vt:lpstr>HTTP Operation</vt:lpstr>
      <vt:lpstr>HTTP Intermediate Systems</vt:lpstr>
      <vt:lpstr>Intermediate System Examples</vt:lpstr>
      <vt:lpstr>HTTP Messages</vt:lpstr>
      <vt:lpstr>HTTP Message Format Example</vt:lpstr>
      <vt:lpstr>Web Security Challenges</vt:lpstr>
      <vt:lpstr>Secure Socket Layers (SSL)</vt:lpstr>
      <vt:lpstr>HTTPS</vt:lpstr>
      <vt:lpstr>Session Initiation Protocol (SIP)</vt:lpstr>
      <vt:lpstr>SIP Components and Protocols</vt:lpstr>
      <vt:lpstr>SIP Component Illustration</vt:lpstr>
      <vt:lpstr>SIP Operation</vt:lpstr>
      <vt:lpstr>SIP Messages</vt:lpstr>
      <vt:lpstr>Session Description Protocol</vt:lpstr>
    </vt:vector>
  </TitlesOfParts>
  <Company>Quinnipiac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Data Communications 6E</dc:title>
  <dc:subject>Chapter 7: Internet-Based Applications</dc:subject>
  <dc:creator>Richard McCarthy</dc:creator>
  <cp:lastModifiedBy>Richard McCarthy</cp:lastModifiedBy>
  <cp:revision>161</cp:revision>
  <dcterms:created xsi:type="dcterms:W3CDTF">2000-04-30T16:51:33Z</dcterms:created>
  <dcterms:modified xsi:type="dcterms:W3CDTF">2009-01-03T19:54:13Z</dcterms:modified>
</cp:coreProperties>
</file>