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32"/>
  </p:notesMasterIdLst>
  <p:sldIdLst>
    <p:sldId id="256" r:id="rId2"/>
    <p:sldId id="280" r:id="rId3"/>
    <p:sldId id="308" r:id="rId4"/>
    <p:sldId id="281" r:id="rId5"/>
    <p:sldId id="282" r:id="rId6"/>
    <p:sldId id="302" r:id="rId7"/>
    <p:sldId id="303" r:id="rId8"/>
    <p:sldId id="287" r:id="rId9"/>
    <p:sldId id="288" r:id="rId10"/>
    <p:sldId id="289" r:id="rId11"/>
    <p:sldId id="290" r:id="rId12"/>
    <p:sldId id="292" r:id="rId13"/>
    <p:sldId id="304" r:id="rId14"/>
    <p:sldId id="293" r:id="rId15"/>
    <p:sldId id="305" r:id="rId16"/>
    <p:sldId id="294" r:id="rId17"/>
    <p:sldId id="295" r:id="rId18"/>
    <p:sldId id="296" r:id="rId19"/>
    <p:sldId id="297" r:id="rId20"/>
    <p:sldId id="309" r:id="rId21"/>
    <p:sldId id="298" r:id="rId22"/>
    <p:sldId id="306" r:id="rId23"/>
    <p:sldId id="307" r:id="rId24"/>
    <p:sldId id="299" r:id="rId25"/>
    <p:sldId id="300" r:id="rId26"/>
    <p:sldId id="301" r:id="rId27"/>
    <p:sldId id="310" r:id="rId28"/>
    <p:sldId id="311" r:id="rId29"/>
    <p:sldId id="312" r:id="rId30"/>
    <p:sldId id="313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744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2E550DBB-4B37-4C5A-B1B6-ABEF6E45FC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1026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pic>
        <p:nvPicPr>
          <p:cNvPr id="762883" name="Picture 1027" descr="A:\minispi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762884" name="Rectangle 1028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pic>
        <p:nvPicPr>
          <p:cNvPr id="762885" name="Picture 1029" descr="A:\minispir.GIF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76288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2887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2888" name="Rectangle 1032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62889" name="Rectangle 1033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62890" name="Rectangle 10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19635D-D8CE-4485-BDDE-51C3B13F8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2BBBD-9874-4A0B-97EC-C50ACA8DF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CA771-5E98-49AD-9314-00035F77B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16DF8-076B-4029-B904-7AA49455C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9420E-83E9-4A26-A9A9-786C1F207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16870-81E8-4787-A345-BB4320B15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6FD96-9EF3-4955-90AE-905DD5465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71DC9-2170-4F93-9712-D3B72831A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5637-7923-4804-80AF-C1641D8CB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EF048-47BD-4A21-BB17-D84B9B6B52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5008C-3A44-478A-8614-FC19977BA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1026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761859" name="Line 1027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61860" name="Picture 1028" descr="A:\minispir.GIF"/>
          <p:cNvPicPr>
            <a:picLocks noChangeAspect="1" noChangeArrowheads="1"/>
          </p:cNvPicPr>
          <p:nvPr/>
        </p:nvPicPr>
        <p:blipFill>
          <a:blip r:embed="rId13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761861" name="Picture 1029" descr="A:\minispir.GIF"/>
          <p:cNvPicPr>
            <a:picLocks noChangeAspect="1" noChangeArrowheads="1"/>
          </p:cNvPicPr>
          <p:nvPr/>
        </p:nvPicPr>
        <p:blipFill>
          <a:blip r:embed="rId1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761862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1863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1864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61865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61866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40E4D1D-B3D2-40D2-ACAF-9C04A17BF0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dirty="0"/>
              <a:t>Chapter </a:t>
            </a:r>
            <a:r>
              <a:rPr kumimoji="1" lang="en-US" dirty="0" smtClean="0"/>
              <a:t>6:</a:t>
            </a:r>
            <a:r>
              <a:rPr kumimoji="1" lang="en-US" dirty="0"/>
              <a:t/>
            </a:r>
            <a:br>
              <a:rPr kumimoji="1" lang="en-US" dirty="0"/>
            </a:br>
            <a:r>
              <a:rPr kumimoji="1" lang="en-US" dirty="0"/>
              <a:t>Client/Server </a:t>
            </a:r>
            <a:r>
              <a:rPr kumimoji="1" lang="en-US" dirty="0" smtClean="0"/>
              <a:t>and Intranet Computing</a:t>
            </a:r>
            <a:endParaRPr kumimoji="1"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dirty="0"/>
              <a:t>Business Data Communications, </a:t>
            </a:r>
            <a:r>
              <a:rPr kumimoji="1" lang="en-US" dirty="0" smtClean="0"/>
              <a:t>6e</a:t>
            </a:r>
            <a:endParaRPr kumimoji="1"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Middleware Architecture</a:t>
            </a:r>
          </a:p>
        </p:txBody>
      </p:sp>
      <p:pic>
        <p:nvPicPr>
          <p:cNvPr id="729092" name="Picture 4" descr="&#10;Picture 10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0265" y="1828799"/>
            <a:ext cx="7295535" cy="4711701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Logical View of Middleware</a:t>
            </a:r>
          </a:p>
        </p:txBody>
      </p:sp>
      <p:pic>
        <p:nvPicPr>
          <p:cNvPr id="731139" name="Picture 3" descr="&#10;Picture 11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92469"/>
            <a:ext cx="6629400" cy="454841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Basic Message Passing Primitives</a:t>
            </a:r>
          </a:p>
        </p:txBody>
      </p:sp>
      <p:pic>
        <p:nvPicPr>
          <p:cNvPr id="735236" name="Picture 4" descr="&#10;Picture 12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362200"/>
            <a:ext cx="6364288" cy="36449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Message Passing Issues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/>
              <a:t>Reliability vs Unreliability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Reliable facilities guarantee delivery, provide error-checking, retransmission, etc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Alternatively, the message can be sent without success/failure; reduces complexity and overhead, passes responsibility for confirmation to application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Blocking vs Nonblocking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Non-blocking more efficient, but difficult to test and debug programs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Blocking (synchronous) retains control until acknowledgment is received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sz="4200"/>
              <a:t>Remote Procedure Call Mechanism</a:t>
            </a:r>
          </a:p>
        </p:txBody>
      </p:sp>
      <p:pic>
        <p:nvPicPr>
          <p:cNvPr id="737283" name="Picture 3" descr="&#10;Picture 13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6249988" cy="39624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Client/Server Binding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Nonpersistent binding</a:t>
            </a:r>
          </a:p>
          <a:p>
            <a:pPr lvl="1">
              <a:lnSpc>
                <a:spcPct val="90000"/>
              </a:lnSpc>
            </a:pPr>
            <a:r>
              <a:rPr lang="en-US"/>
              <a:t>Does not maintain state information, connections re-established as necessary</a:t>
            </a:r>
          </a:p>
          <a:p>
            <a:pPr lvl="1">
              <a:lnSpc>
                <a:spcPct val="90000"/>
              </a:lnSpc>
            </a:pPr>
            <a:r>
              <a:rPr lang="en-US"/>
              <a:t>Inappropriate for RPCs used frequently by same caller</a:t>
            </a:r>
          </a:p>
          <a:p>
            <a:pPr>
              <a:lnSpc>
                <a:spcPct val="90000"/>
              </a:lnSpc>
            </a:pPr>
            <a:r>
              <a:rPr lang="en-US"/>
              <a:t>Persistent binding</a:t>
            </a:r>
          </a:p>
          <a:p>
            <a:pPr lvl="1">
              <a:lnSpc>
                <a:spcPct val="90000"/>
              </a:lnSpc>
            </a:pPr>
            <a:r>
              <a:rPr lang="en-US"/>
              <a:t>Connection sustained until procedure return</a:t>
            </a:r>
          </a:p>
          <a:p>
            <a:pPr lvl="1">
              <a:lnSpc>
                <a:spcPct val="90000"/>
              </a:lnSpc>
            </a:pPr>
            <a:r>
              <a:rPr lang="en-US"/>
              <a:t>Useful for applications making repeated calls to remote procedures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Object-Oriented Mechanisms</a:t>
            </a:r>
          </a:p>
        </p:txBody>
      </p:sp>
      <p:sp>
        <p:nvSpPr>
          <p:cNvPr id="738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/>
              <a:t>Clients and servers ship messages between objects.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May rely on an underlying message or RPC structure or be developed directly on top of object-oriented capabilities in the operating system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Success depends on standardization of the object mechanism, but competing models exist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COM, OLE, CORBA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Intranets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dirty="0"/>
              <a:t>Implementation of </a:t>
            </a:r>
            <a:r>
              <a:rPr kumimoji="1" lang="en-US" dirty="0" smtClean="0"/>
              <a:t>Internet-based technologies within </a:t>
            </a:r>
            <a:r>
              <a:rPr kumimoji="1" lang="en-US" dirty="0"/>
              <a:t>an organization, rather than for global connectivity</a:t>
            </a:r>
          </a:p>
          <a:p>
            <a:r>
              <a:rPr kumimoji="1" lang="en-US" dirty="0"/>
              <a:t>Immensely successful in corporate computing </a:t>
            </a:r>
            <a:r>
              <a:rPr kumimoji="1" lang="en-US" dirty="0" smtClean="0"/>
              <a:t>contexts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Advantages of Intranets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7385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/>
              <a:t>Rapid prototyping</a:t>
            </a:r>
          </a:p>
          <a:p>
            <a:pPr>
              <a:lnSpc>
                <a:spcPct val="90000"/>
              </a:lnSpc>
            </a:pPr>
            <a:r>
              <a:rPr kumimoji="1" lang="en-US"/>
              <a:t>Scales effectively</a:t>
            </a:r>
          </a:p>
          <a:p>
            <a:pPr>
              <a:lnSpc>
                <a:spcPct val="90000"/>
              </a:lnSpc>
            </a:pPr>
            <a:r>
              <a:rPr kumimoji="1" lang="en-US"/>
              <a:t>Little training required</a:t>
            </a:r>
          </a:p>
          <a:p>
            <a:pPr>
              <a:lnSpc>
                <a:spcPct val="90000"/>
              </a:lnSpc>
            </a:pPr>
            <a:r>
              <a:rPr kumimoji="1" lang="en-US"/>
              <a:t>Can be implemented on variety of systems</a:t>
            </a:r>
          </a:p>
          <a:p>
            <a:pPr>
              <a:lnSpc>
                <a:spcPct val="90000"/>
              </a:lnSpc>
            </a:pPr>
            <a:r>
              <a:rPr kumimoji="1" lang="en-US"/>
              <a:t>Open architecture allows interaction across platforms</a:t>
            </a:r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48238" y="1752600"/>
            <a:ext cx="373856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/>
              <a:t>Supports a range of distributed servers</a:t>
            </a:r>
          </a:p>
          <a:p>
            <a:pPr>
              <a:lnSpc>
                <a:spcPct val="90000"/>
              </a:lnSpc>
            </a:pPr>
            <a:r>
              <a:rPr kumimoji="1" lang="en-US"/>
              <a:t>Allows integration of legacy systems on client and server side</a:t>
            </a:r>
          </a:p>
          <a:p>
            <a:pPr>
              <a:lnSpc>
                <a:spcPct val="90000"/>
              </a:lnSpc>
            </a:pPr>
            <a:r>
              <a:rPr kumimoji="1" lang="en-US"/>
              <a:t>Supports a range of media types</a:t>
            </a:r>
          </a:p>
          <a:p>
            <a:pPr>
              <a:lnSpc>
                <a:spcPct val="90000"/>
              </a:lnSpc>
            </a:pPr>
            <a:r>
              <a:rPr kumimoji="1" lang="en-US"/>
              <a:t>Inexpensive to implement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The Intranet Web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800"/>
              <a:t>Web Content</a:t>
            </a:r>
          </a:p>
          <a:p>
            <a:pPr lvl="1"/>
            <a:r>
              <a:rPr kumimoji="1" lang="en-US" sz="2400"/>
              <a:t>The web can be used to effectively distribute content in a way that requires no new training for end-users</a:t>
            </a:r>
          </a:p>
          <a:p>
            <a:r>
              <a:rPr kumimoji="1" lang="en-US" sz="2800"/>
              <a:t>Web/Database Connectivity</a:t>
            </a:r>
          </a:p>
          <a:p>
            <a:pPr lvl="1"/>
            <a:r>
              <a:rPr kumimoji="1" lang="en-US" sz="2400"/>
              <a:t>Multiple tools exist to serve as middleware between web servers and data sources</a:t>
            </a:r>
          </a:p>
          <a:p>
            <a:r>
              <a:rPr kumimoji="1" lang="en-US" sz="2800"/>
              <a:t>Electronic Mail</a:t>
            </a:r>
          </a:p>
          <a:p>
            <a:r>
              <a:rPr kumimoji="1" lang="en-US" sz="2800"/>
              <a:t>Network News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What is Client/Server?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/>
              <a:t>Client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Server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Network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How is client/server different from other distributed computing?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Heavy reliance on user-friendly applications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Emphasis on centralizing databases and management functions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Commitment to openness/modularity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Networking fundamental to operation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Intranet Example</a:t>
            </a:r>
            <a:endParaRPr lang="en-US" dirty="0"/>
          </a:p>
        </p:txBody>
      </p:sp>
      <p:pic>
        <p:nvPicPr>
          <p:cNvPr id="780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7315200" cy="48006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Web/Database Connectivity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738563" cy="2971800"/>
          </a:xfrm>
        </p:spPr>
        <p:txBody>
          <a:bodyPr/>
          <a:lstStyle/>
          <a:p>
            <a:r>
              <a:rPr kumimoji="1" lang="en-US" dirty="0"/>
              <a:t>Advantages</a:t>
            </a:r>
          </a:p>
          <a:p>
            <a:pPr lvl="1"/>
            <a:r>
              <a:rPr kumimoji="1" lang="en-US" dirty="0"/>
              <a:t>Ease of administration</a:t>
            </a:r>
          </a:p>
          <a:p>
            <a:pPr lvl="1"/>
            <a:r>
              <a:rPr kumimoji="1" lang="en-US" dirty="0"/>
              <a:t>Deployment</a:t>
            </a:r>
          </a:p>
          <a:p>
            <a:pPr lvl="1"/>
            <a:r>
              <a:rPr kumimoji="1" lang="en-US" dirty="0"/>
              <a:t>Development speed</a:t>
            </a:r>
          </a:p>
          <a:p>
            <a:pPr lvl="1"/>
            <a:r>
              <a:rPr kumimoji="1" lang="en-US" dirty="0"/>
              <a:t>Flexible information presentation</a:t>
            </a:r>
          </a:p>
        </p:txBody>
      </p:sp>
      <p:sp>
        <p:nvSpPr>
          <p:cNvPr id="750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48238" y="1752600"/>
            <a:ext cx="3738562" cy="2667000"/>
          </a:xfrm>
        </p:spPr>
        <p:txBody>
          <a:bodyPr/>
          <a:lstStyle/>
          <a:p>
            <a:r>
              <a:rPr kumimoji="1" lang="en-US" dirty="0"/>
              <a:t>Disadvantages</a:t>
            </a:r>
          </a:p>
          <a:p>
            <a:pPr lvl="1"/>
            <a:r>
              <a:rPr kumimoji="1" lang="en-US" dirty="0"/>
              <a:t>Limited functionality</a:t>
            </a:r>
          </a:p>
          <a:p>
            <a:pPr lvl="1"/>
            <a:r>
              <a:rPr kumimoji="1" lang="en-US" dirty="0"/>
              <a:t>Stateless operation makes tracking difficult</a:t>
            </a:r>
          </a:p>
        </p:txBody>
      </p:sp>
      <p:pic>
        <p:nvPicPr>
          <p:cNvPr id="781312" name="Picture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343400"/>
            <a:ext cx="7620000" cy="2263775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Intranet Webs </a:t>
            </a:r>
            <a:r>
              <a:rPr lang="en-US" dirty="0" err="1" smtClean="0"/>
              <a:t>vs</a:t>
            </a:r>
            <a:r>
              <a:rPr lang="en-US" dirty="0" smtClean="0"/>
              <a:t> Traditional Client/Server</a:t>
            </a:r>
            <a:endParaRPr lang="en-US" dirty="0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Client/Server Disadvantages Include:</a:t>
            </a:r>
            <a:br>
              <a:rPr lang="en-US" dirty="0" smtClean="0"/>
            </a:br>
            <a:r>
              <a:rPr lang="en-US" dirty="0" smtClean="0"/>
              <a:t>1. Long </a:t>
            </a:r>
            <a:r>
              <a:rPr lang="en-US" dirty="0"/>
              <a:t>development </a:t>
            </a:r>
            <a:r>
              <a:rPr lang="en-US" dirty="0" smtClean="0"/>
              <a:t>cycles</a:t>
            </a:r>
            <a:br>
              <a:rPr lang="en-US" dirty="0" smtClean="0"/>
            </a:br>
            <a:r>
              <a:rPr lang="en-US" dirty="0" smtClean="0"/>
              <a:t>2. Difficulty </a:t>
            </a:r>
            <a:r>
              <a:rPr lang="en-US" dirty="0"/>
              <a:t>in partitioning applications, and modifying based on user </a:t>
            </a:r>
            <a:r>
              <a:rPr lang="en-US" dirty="0" smtClean="0"/>
              <a:t>feedback</a:t>
            </a:r>
            <a:br>
              <a:rPr lang="en-US" dirty="0" smtClean="0"/>
            </a:br>
            <a:r>
              <a:rPr lang="en-US" dirty="0" smtClean="0"/>
              <a:t>3. Effort </a:t>
            </a:r>
            <a:r>
              <a:rPr lang="en-US" dirty="0"/>
              <a:t>in distributing upgrades to </a:t>
            </a:r>
            <a:r>
              <a:rPr lang="en-US" dirty="0" smtClean="0"/>
              <a:t>clients</a:t>
            </a:r>
            <a:br>
              <a:rPr lang="en-US" dirty="0" smtClean="0"/>
            </a:br>
            <a:r>
              <a:rPr lang="en-US" dirty="0" smtClean="0"/>
              <a:t>4. Difficult </a:t>
            </a:r>
            <a:r>
              <a:rPr lang="en-US" dirty="0"/>
              <a:t>in scaling servers to respond to increased </a:t>
            </a:r>
            <a:r>
              <a:rPr lang="en-US" dirty="0" smtClean="0"/>
              <a:t>load</a:t>
            </a:r>
            <a:br>
              <a:rPr lang="en-US" dirty="0" smtClean="0"/>
            </a:br>
            <a:r>
              <a:rPr lang="en-US" dirty="0" smtClean="0"/>
              <a:t>5. Continuous </a:t>
            </a:r>
            <a:r>
              <a:rPr lang="en-US" dirty="0"/>
              <a:t>requirement for more powerful desktop machines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Intranet Technologies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Electronic Mail</a:t>
            </a:r>
          </a:p>
          <a:p>
            <a:pPr lvl="1"/>
            <a:r>
              <a:rPr lang="en-US"/>
              <a:t>Closed internal mail systems (delivery verification, etc)</a:t>
            </a:r>
          </a:p>
          <a:p>
            <a:pPr lvl="1"/>
            <a:r>
              <a:rPr lang="en-US"/>
              <a:t>Internal mailing lists</a:t>
            </a:r>
          </a:p>
          <a:p>
            <a:r>
              <a:rPr lang="en-US"/>
              <a:t>Network news (USENET)</a:t>
            </a:r>
          </a:p>
          <a:p>
            <a:pPr lvl="1"/>
            <a:r>
              <a:rPr lang="en-US"/>
              <a:t>Can be adopted for internal intranet uses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dirty="0" smtClean="0"/>
              <a:t>Extranets</a:t>
            </a:r>
            <a:endParaRPr kumimoji="1" lang="en-US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dirty="0"/>
              <a:t>Extends the intranet concept to provide information and services to selected outside populations, such as customers and suppliers</a:t>
            </a:r>
          </a:p>
          <a:p>
            <a:r>
              <a:rPr kumimoji="1" lang="en-US" dirty="0"/>
              <a:t>Enables the sharing of information between companies</a:t>
            </a:r>
          </a:p>
          <a:p>
            <a:r>
              <a:rPr kumimoji="1" lang="en-US" dirty="0"/>
              <a:t>A TCP/IP enabled form of EDI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Advantages of Extranets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dirty="0"/>
              <a:t>Reduced costs</a:t>
            </a:r>
          </a:p>
          <a:p>
            <a:r>
              <a:rPr kumimoji="1" lang="en-US" dirty="0" smtClean="0"/>
              <a:t>Coordination</a:t>
            </a:r>
          </a:p>
          <a:p>
            <a:r>
              <a:rPr kumimoji="1" lang="en-US" dirty="0" smtClean="0"/>
              <a:t>Customer Satisfaction</a:t>
            </a:r>
          </a:p>
          <a:p>
            <a:r>
              <a:rPr kumimoji="1" lang="en-US" dirty="0" smtClean="0"/>
              <a:t>Expedited communication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Methods for Converting </a:t>
            </a:r>
            <a:br>
              <a:rPr kumimoji="1" lang="en-US"/>
            </a:br>
            <a:r>
              <a:rPr kumimoji="1" lang="en-US"/>
              <a:t>Intranets to Extranets</a:t>
            </a:r>
          </a:p>
        </p:txBody>
      </p:sp>
      <p:sp>
        <p:nvSpPr>
          <p:cNvPr id="7598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800"/>
              <a:t>Long-distance dial-up access</a:t>
            </a:r>
          </a:p>
          <a:p>
            <a:r>
              <a:rPr kumimoji="1" lang="en-US" sz="2800"/>
              <a:t>Internet access to intranet with security</a:t>
            </a:r>
          </a:p>
          <a:p>
            <a:r>
              <a:rPr kumimoji="1" lang="en-US" sz="2800"/>
              <a:t>Internet access to an external server that duplicates some of a company’s intranet data</a:t>
            </a:r>
          </a:p>
          <a:p>
            <a:r>
              <a:rPr kumimoji="1" lang="en-US" sz="2800"/>
              <a:t>Internet access to an external server that originates database queries to internal servers</a:t>
            </a:r>
          </a:p>
          <a:p>
            <a:r>
              <a:rPr kumimoji="1" lang="en-US" sz="2800"/>
              <a:t>Virtual private network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Oriented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Client/server architecture utilized widely by enterprise systems</a:t>
            </a:r>
          </a:p>
          <a:p>
            <a:r>
              <a:rPr lang="en-US" sz="2800" dirty="0" smtClean="0"/>
              <a:t>Business functions consist of modular structures</a:t>
            </a:r>
            <a:endParaRPr lang="en-US" sz="2800" dirty="0"/>
          </a:p>
        </p:txBody>
      </p:sp>
      <p:pic>
        <p:nvPicPr>
          <p:cNvPr id="782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352800"/>
            <a:ext cx="7239000" cy="29718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Architectural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Service provider:</a:t>
            </a:r>
            <a:r>
              <a:rPr lang="en-US" sz="2800" dirty="0" smtClean="0"/>
              <a:t> network node that provides a service interface for a software asset that manages a specific set of tasks.</a:t>
            </a:r>
          </a:p>
          <a:p>
            <a:r>
              <a:rPr lang="en-US" sz="2800" b="1" dirty="0" smtClean="0"/>
              <a:t>Service requestor: </a:t>
            </a:r>
            <a:r>
              <a:rPr lang="en-US" sz="2800" dirty="0" smtClean="0"/>
              <a:t>network node that discovers and invokes other software services.</a:t>
            </a:r>
          </a:p>
          <a:p>
            <a:r>
              <a:rPr lang="en-US" sz="2800" b="1" dirty="0" smtClean="0"/>
              <a:t>Service broker: </a:t>
            </a:r>
            <a:r>
              <a:rPr lang="en-US" sz="2800" dirty="0" smtClean="0"/>
              <a:t>specific kind of service provider that acts as a registry and allows lookup of service provider interfaces and service locations.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err="1" smtClean="0"/>
              <a:t>Characterisitics</a:t>
            </a:r>
            <a:r>
              <a:rPr lang="en-US" dirty="0" smtClean="0"/>
              <a:t> for Effective Services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Coarse-grained</a:t>
            </a:r>
          </a:p>
          <a:p>
            <a:r>
              <a:rPr lang="en-US" dirty="0" smtClean="0"/>
              <a:t>Interface-based design</a:t>
            </a:r>
          </a:p>
          <a:p>
            <a:r>
              <a:rPr lang="en-US" dirty="0" smtClean="0"/>
              <a:t>Discoverable</a:t>
            </a:r>
          </a:p>
          <a:p>
            <a:r>
              <a:rPr lang="en-US" dirty="0" smtClean="0"/>
              <a:t>Single Instance</a:t>
            </a:r>
          </a:p>
          <a:p>
            <a:r>
              <a:rPr lang="en-US" dirty="0" smtClean="0"/>
              <a:t>Loosely Coupled</a:t>
            </a:r>
          </a:p>
          <a:p>
            <a:r>
              <a:rPr lang="en-US" dirty="0" smtClean="0"/>
              <a:t>Asynchronous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724400"/>
          </a:xfrm>
        </p:spPr>
        <p:txBody>
          <a:bodyPr/>
          <a:lstStyle/>
          <a:p>
            <a:r>
              <a:rPr lang="en-US" sz="2000" b="1" dirty="0" smtClean="0"/>
              <a:t>Application Programming Interface (API): </a:t>
            </a:r>
            <a:r>
              <a:rPr lang="en-US" sz="2000" dirty="0" smtClean="0"/>
              <a:t>A set of function and call programs that allow clients and servers to intercommunicate.</a:t>
            </a:r>
          </a:p>
          <a:p>
            <a:r>
              <a:rPr lang="en-US" sz="2000" b="1" dirty="0" smtClean="0"/>
              <a:t>Client:</a:t>
            </a:r>
            <a:r>
              <a:rPr lang="en-US" sz="2000" dirty="0" smtClean="0"/>
              <a:t> A networked information requester (usually a PC or workstation) that can query a database and/or other information from a server.</a:t>
            </a:r>
          </a:p>
          <a:p>
            <a:r>
              <a:rPr lang="en-US" sz="2000" b="1" dirty="0" smtClean="0"/>
              <a:t>Middleware:</a:t>
            </a:r>
            <a:r>
              <a:rPr lang="en-US" sz="2000" dirty="0" smtClean="0"/>
              <a:t> A set of drivers, APIs, or other software that improves connectivity between a client application and a server.</a:t>
            </a:r>
          </a:p>
          <a:p>
            <a:r>
              <a:rPr lang="en-US" sz="2000" b="1" dirty="0" smtClean="0"/>
              <a:t>Relational Database: </a:t>
            </a:r>
            <a:r>
              <a:rPr lang="en-US" sz="2000" dirty="0" smtClean="0"/>
              <a:t>A database in which information access is limited to the selection of rows that satisfy all search criteria.</a:t>
            </a:r>
          </a:p>
          <a:p>
            <a:r>
              <a:rPr lang="en-US" sz="2000" b="1" dirty="0" smtClean="0"/>
              <a:t>Server: </a:t>
            </a:r>
            <a:r>
              <a:rPr lang="en-US" sz="2000" dirty="0" smtClean="0"/>
              <a:t>A computer, usually a high-powered workstation or a mainframe, that houses information for manipulation by networked clients.</a:t>
            </a:r>
          </a:p>
          <a:p>
            <a:r>
              <a:rPr lang="en-US" sz="2000" b="1" dirty="0" smtClean="0"/>
              <a:t>Structured Query Language (SQL): </a:t>
            </a:r>
            <a:r>
              <a:rPr lang="en-US" sz="2000" dirty="0" smtClean="0"/>
              <a:t>A language developed by IBM and standardized by ANSI for addressing, creating, updating, or querying relational databases.</a:t>
            </a:r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 Example</a:t>
            </a:r>
            <a:endParaRPr lang="en-US" dirty="0"/>
          </a:p>
        </p:txBody>
      </p:sp>
      <p:pic>
        <p:nvPicPr>
          <p:cNvPr id="783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52600"/>
            <a:ext cx="5638800" cy="47244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Client-Server Environment</a:t>
            </a:r>
          </a:p>
        </p:txBody>
      </p:sp>
      <p:pic>
        <p:nvPicPr>
          <p:cNvPr id="711684" name="Picture 4" descr=" Picture 2 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133600"/>
            <a:ext cx="4876800" cy="398938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Why is Client-Server Different?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/>
              <a:t>Emphasis on user-friendly client applications</a:t>
            </a:r>
          </a:p>
          <a:p>
            <a:r>
              <a:rPr kumimoji="1" lang="en-US"/>
              <a:t>Focus on access to centralized databases</a:t>
            </a:r>
          </a:p>
          <a:p>
            <a:r>
              <a:rPr kumimoji="1" lang="en-US"/>
              <a:t>Commitment to open and modular applications</a:t>
            </a:r>
          </a:p>
          <a:p>
            <a:r>
              <a:rPr kumimoji="1" lang="en-US"/>
              <a:t>Networking is fundamental to the organization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Client/Server Applications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Emphasis on GUI for users</a:t>
            </a:r>
          </a:p>
          <a:p>
            <a:r>
              <a:rPr lang="en-US" dirty="0"/>
              <a:t>Database Example</a:t>
            </a:r>
          </a:p>
          <a:p>
            <a:pPr lvl="1"/>
            <a:r>
              <a:rPr lang="en-US" dirty="0"/>
              <a:t>Database on server, applications for access on client, “glue” (like SQL) enables requests)</a:t>
            </a:r>
          </a:p>
          <a:p>
            <a:pPr lvl="1"/>
            <a:r>
              <a:rPr lang="en-US" dirty="0"/>
              <a:t>Application logic can be client-only, or split between client and server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of</a:t>
            </a:r>
            <a:br>
              <a:rPr lang="en-US"/>
            </a:br>
            <a:r>
              <a:rPr lang="en-US"/>
              <a:t> Client-Server Applications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Host-based processing</a:t>
            </a:r>
          </a:p>
          <a:p>
            <a:r>
              <a:rPr lang="en-US" dirty="0"/>
              <a:t>Server-based processing</a:t>
            </a:r>
          </a:p>
          <a:p>
            <a:r>
              <a:rPr lang="en-US" dirty="0"/>
              <a:t>Client-based processing</a:t>
            </a:r>
          </a:p>
          <a:p>
            <a:r>
              <a:rPr lang="en-US" dirty="0"/>
              <a:t>Cooperative processing</a:t>
            </a:r>
          </a:p>
          <a:p>
            <a:r>
              <a:rPr lang="en-US" dirty="0" smtClean="0"/>
              <a:t>“Thick </a:t>
            </a:r>
            <a:r>
              <a:rPr lang="en-US" dirty="0"/>
              <a:t>client”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/>
              <a:t>“Thin </a:t>
            </a:r>
            <a:r>
              <a:rPr lang="en-US" dirty="0"/>
              <a:t>server”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sz="4200"/>
              <a:t>3-Tier Client/Server Architecture</a:t>
            </a:r>
          </a:p>
        </p:txBody>
      </p:sp>
      <p:pic>
        <p:nvPicPr>
          <p:cNvPr id="724995" name="Picture 3" descr=" Picture 9                                                      00000002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09800"/>
            <a:ext cx="4229100" cy="37846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Middleware</a:t>
            </a:r>
          </a:p>
        </p:txBody>
      </p:sp>
      <p:sp>
        <p:nvSpPr>
          <p:cNvPr id="726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/>
              <a:t>Standardized interfaces and protocols between clients and back-end databases</a:t>
            </a:r>
          </a:p>
          <a:p>
            <a:pPr>
              <a:lnSpc>
                <a:spcPct val="90000"/>
              </a:lnSpc>
            </a:pPr>
            <a:r>
              <a:rPr kumimoji="1" lang="en-US"/>
              <a:t>Hides complexity of data sources from the end-user</a:t>
            </a:r>
          </a:p>
          <a:p>
            <a:pPr>
              <a:lnSpc>
                <a:spcPct val="90000"/>
              </a:lnSpc>
            </a:pPr>
            <a:r>
              <a:rPr kumimoji="1" lang="en-US"/>
              <a:t>Compatible with a range of client and server options</a:t>
            </a:r>
          </a:p>
          <a:p>
            <a:pPr>
              <a:lnSpc>
                <a:spcPct val="90000"/>
              </a:lnSpc>
            </a:pPr>
            <a:r>
              <a:rPr kumimoji="1" lang="en-US"/>
              <a:t>All applications operate over a uniform applications programming interface (API).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6.0&quot;&gt;&lt;object type=&quot;1&quot; unique_id=&quot;10001&quot;&gt;&lt;object type=&quot;8&quot; unique_id=&quot;12809&quot;&gt;&lt;/object&gt;&lt;object type=&quot;2&quot; unique_id=&quot;12810&quot;&gt;&lt;object type=&quot;3&quot; unique_id=&quot;12811&quot;&gt;&lt;property id=&quot;20148&quot; value=&quot;5&quot;/&gt;&lt;property id=&quot;20300&quot; value=&quot;Slide 1 - &amp;quot;Chapter 6:&amp;#x0D;&amp;#x0A;Client/Server and Intranet Computing&amp;quot;&quot;/&gt;&lt;property id=&quot;20307&quot; value=&quot;256&quot;/&gt;&lt;/object&gt;&lt;object type=&quot;3&quot; unique_id=&quot;12812&quot;&gt;&lt;property id=&quot;20148&quot; value=&quot;5&quot;/&gt;&lt;property id=&quot;20300&quot; value=&quot;Slide 2 - &amp;quot;What is Client/Server?&amp;quot;&quot;/&gt;&lt;property id=&quot;20307&quot; value=&quot;280&quot;/&gt;&lt;/object&gt;&lt;object type=&quot;3&quot; unique_id=&quot;12813&quot;&gt;&lt;property id=&quot;20148&quot; value=&quot;5&quot;/&gt;&lt;property id=&quot;20300&quot; value=&quot;Slide 4 - &amp;quot;Client-Server Environment&amp;quot;&quot;/&gt;&lt;property id=&quot;20307&quot; value=&quot;281&quot;/&gt;&lt;/object&gt;&lt;object type=&quot;3&quot; unique_id=&quot;12814&quot;&gt;&lt;property id=&quot;20148&quot; value=&quot;5&quot;/&gt;&lt;property id=&quot;20300&quot; value=&quot;Slide 5 - &amp;quot;Why is Client-Server Different?&amp;quot;&quot;/&gt;&lt;property id=&quot;20307&quot; value=&quot;282&quot;/&gt;&lt;/object&gt;&lt;object type=&quot;3&quot; unique_id=&quot;12815&quot;&gt;&lt;property id=&quot;20148&quot; value=&quot;5&quot;/&gt;&lt;property id=&quot;20300&quot; value=&quot;Slide 6 - &amp;quot;Client/Server Applications&amp;quot;&quot;/&gt;&lt;property id=&quot;20307&quot; value=&quot;302&quot;/&gt;&lt;/object&gt;&lt;object type=&quot;3&quot; unique_id=&quot;12816&quot;&gt;&lt;property id=&quot;20148&quot; value=&quot;5&quot;/&gt;&lt;property id=&quot;20300&quot; value=&quot;Slide 7 - &amp;quot;Classes of&amp;#x0D;&amp;#x0A; Client-Server Applications&amp;quot;&quot;/&gt;&lt;property id=&quot;20307&quot; value=&quot;303&quot;/&gt;&lt;/object&gt;&lt;object type=&quot;3&quot; unique_id=&quot;12817&quot;&gt;&lt;property id=&quot;20148&quot; value=&quot;5&quot;/&gt;&lt;property id=&quot;20300&quot; value=&quot;Slide 8 - &amp;quot;3-Tier Client/Server Architecture&amp;quot;&quot;/&gt;&lt;property id=&quot;20307&quot; value=&quot;287&quot;/&gt;&lt;/object&gt;&lt;object type=&quot;3&quot; unique_id=&quot;12818&quot;&gt;&lt;property id=&quot;20148&quot; value=&quot;5&quot;/&gt;&lt;property id=&quot;20300&quot; value=&quot;Slide 9 - &amp;quot;Middleware&amp;quot;&quot;/&gt;&lt;property id=&quot;20307&quot; value=&quot;288&quot;/&gt;&lt;/object&gt;&lt;object type=&quot;3&quot; unique_id=&quot;12819&quot;&gt;&lt;property id=&quot;20148&quot; value=&quot;5&quot;/&gt;&lt;property id=&quot;20300&quot; value=&quot;Slide 10 - &amp;quot;Middleware Architecture&amp;quot;&quot;/&gt;&lt;property id=&quot;20307&quot; value=&quot;289&quot;/&gt;&lt;/object&gt;&lt;object type=&quot;3&quot; unique_id=&quot;12820&quot;&gt;&lt;property id=&quot;20148&quot; value=&quot;5&quot;/&gt;&lt;property id=&quot;20300&quot; value=&quot;Slide 11 - &amp;quot;Logical View of Middleware&amp;quot;&quot;/&gt;&lt;property id=&quot;20307&quot; value=&quot;290&quot;/&gt;&lt;/object&gt;&lt;object type=&quot;3&quot; unique_id=&quot;12821&quot;&gt;&lt;property id=&quot;20148&quot; value=&quot;5&quot;/&gt;&lt;property id=&quot;20300&quot; value=&quot;Slide 12 - &amp;quot;Basic Message Passing Primitives&amp;quot;&quot;/&gt;&lt;property id=&quot;20307&quot; value=&quot;292&quot;/&gt;&lt;/object&gt;&lt;object type=&quot;3&quot; unique_id=&quot;12822&quot;&gt;&lt;property id=&quot;20148&quot; value=&quot;5&quot;/&gt;&lt;property id=&quot;20300&quot; value=&quot;Slide 13 - &amp;quot;Message Passing Issues&amp;quot;&quot;/&gt;&lt;property id=&quot;20307&quot; value=&quot;304&quot;/&gt;&lt;/object&gt;&lt;object type=&quot;3&quot; unique_id=&quot;12823&quot;&gt;&lt;property id=&quot;20148&quot; value=&quot;5&quot;/&gt;&lt;property id=&quot;20300&quot; value=&quot;Slide 14 - &amp;quot;Remote Procedure Call Mechanism&amp;quot;&quot;/&gt;&lt;property id=&quot;20307&quot; value=&quot;293&quot;/&gt;&lt;/object&gt;&lt;object type=&quot;3&quot; unique_id=&quot;12824&quot;&gt;&lt;property id=&quot;20148&quot; value=&quot;5&quot;/&gt;&lt;property id=&quot;20300&quot; value=&quot;Slide 15 - &amp;quot;Client/Server Binding&amp;quot;&quot;/&gt;&lt;property id=&quot;20307&quot; value=&quot;305&quot;/&gt;&lt;/object&gt;&lt;object type=&quot;3&quot; unique_id=&quot;12825&quot;&gt;&lt;property id=&quot;20148&quot; value=&quot;5&quot;/&gt;&lt;property id=&quot;20300&quot; value=&quot;Slide 16 - &amp;quot;Object-Oriented Mechanisms&amp;quot;&quot;/&gt;&lt;property id=&quot;20307&quot; value=&quot;294&quot;/&gt;&lt;/object&gt;&lt;object type=&quot;3&quot; unique_id=&quot;12826&quot;&gt;&lt;property id=&quot;20148&quot; value=&quot;5&quot;/&gt;&lt;property id=&quot;20300&quot; value=&quot;Slide 17 - &amp;quot;Intranets&amp;quot;&quot;/&gt;&lt;property id=&quot;20307&quot; value=&quot;295&quot;/&gt;&lt;/object&gt;&lt;object type=&quot;3&quot; unique_id=&quot;12827&quot;&gt;&lt;property id=&quot;20148&quot; value=&quot;5&quot;/&gt;&lt;property id=&quot;20300&quot; value=&quot;Slide 18 - &amp;quot;Advantages of Intranets&amp;quot;&quot;/&gt;&lt;property id=&quot;20307&quot; value=&quot;296&quot;/&gt;&lt;/object&gt;&lt;object type=&quot;3&quot; unique_id=&quot;12828&quot;&gt;&lt;property id=&quot;20148&quot; value=&quot;5&quot;/&gt;&lt;property id=&quot;20300&quot; value=&quot;Slide 19 - &amp;quot;The Intranet Web&amp;quot;&quot;/&gt;&lt;property id=&quot;20307&quot; value=&quot;297&quot;/&gt;&lt;/object&gt;&lt;object type=&quot;3&quot; unique_id=&quot;12829&quot;&gt;&lt;property id=&quot;20148&quot; value=&quot;5&quot;/&gt;&lt;property id=&quot;20300&quot; value=&quot;Slide 21 - &amp;quot;Web/Database Connectivity&amp;quot;&quot;/&gt;&lt;property id=&quot;20307&quot; value=&quot;298&quot;/&gt;&lt;/object&gt;&lt;object type=&quot;3&quot; unique_id=&quot;12830&quot;&gt;&lt;property id=&quot;20148&quot; value=&quot;5&quot;/&gt;&lt;property id=&quot;20300&quot; value=&quot;Slide 22 - &amp;quot;Intranet Webs vs Traditional Client/Server&amp;quot;&quot;/&gt;&lt;property id=&quot;20307&quot; value=&quot;306&quot;/&gt;&lt;/object&gt;&lt;object type=&quot;3&quot; unique_id=&quot;12831&quot;&gt;&lt;property id=&quot;20148&quot; value=&quot;5&quot;/&gt;&lt;property id=&quot;20300&quot; value=&quot;Slide 23 - &amp;quot;Other Intranet Technologies&amp;quot;&quot;/&gt;&lt;property id=&quot;20307&quot; value=&quot;307&quot;/&gt;&lt;/object&gt;&lt;object type=&quot;3&quot; unique_id=&quot;12832&quot;&gt;&lt;property id=&quot;20148&quot; value=&quot;5&quot;/&gt;&lt;property id=&quot;20300&quot; value=&quot;Slide 24 - &amp;quot;Extranets&amp;quot;&quot;/&gt;&lt;property id=&quot;20307&quot; value=&quot;299&quot;/&gt;&lt;/object&gt;&lt;object type=&quot;3&quot; unique_id=&quot;12833&quot;&gt;&lt;property id=&quot;20148&quot; value=&quot;5&quot;/&gt;&lt;property id=&quot;20300&quot; value=&quot;Slide 25 - &amp;quot;Advantages of Extranets&amp;quot;&quot;/&gt;&lt;property id=&quot;20307&quot; value=&quot;300&quot;/&gt;&lt;/object&gt;&lt;object type=&quot;3&quot; unique_id=&quot;12834&quot;&gt;&lt;property id=&quot;20148&quot; value=&quot;5&quot;/&gt;&lt;property id=&quot;20300&quot; value=&quot;Slide 26 - &amp;quot;Methods for Converting &amp;#x0D;&amp;#x0A;Intranets to Extranets&amp;quot;&quot;/&gt;&lt;property id=&quot;20307&quot; value=&quot;301&quot;/&gt;&lt;/object&gt;&lt;object type=&quot;3&quot; unique_id=&quot;13069&quot;&gt;&lt;property id=&quot;20148&quot; value=&quot;5&quot;/&gt;&lt;property id=&quot;20300&quot; value=&quot;Slide 3 - &amp;quot;Client/Server Terminology&amp;quot;&quot;/&gt;&lt;property id=&quot;20307&quot; value=&quot;308&quot;/&gt;&lt;/object&gt;&lt;object type=&quot;3&quot; unique_id=&quot;13340&quot;&gt;&lt;property id=&quot;20148&quot; value=&quot;5&quot;/&gt;&lt;property id=&quot;20300&quot; value=&quot;Slide 20 - &amp;quot;Corporate Intranet Example&amp;quot;&quot;/&gt;&lt;property id=&quot;20307&quot; value=&quot;309&quot;/&gt;&lt;/object&gt;&lt;object type=&quot;3&quot; unique_id=&quot;13341&quot;&gt;&lt;property id=&quot;20148&quot; value=&quot;5&quot;/&gt;&lt;property id=&quot;20300&quot; value=&quot;Slide 27 - &amp;quot;Service Oriented Architecture &amp;quot;&quot;/&gt;&lt;property id=&quot;20307&quot; value=&quot;310&quot;/&gt;&lt;/object&gt;&lt;object type=&quot;3&quot; unique_id=&quot;13342&quot;&gt;&lt;property id=&quot;20148&quot; value=&quot;5&quot;/&gt;&lt;property id=&quot;20300&quot; value=&quot;Slide 28 - &amp;quot;SOA Architectural Elements&amp;quot;&quot;/&gt;&lt;property id=&quot;20307&quot; value=&quot;311&quot;/&gt;&lt;/object&gt;&lt;object type=&quot;3&quot; unique_id=&quot;13343&quot;&gt;&lt;property id=&quot;20148&quot; value=&quot;5&quot;/&gt;&lt;property id=&quot;20300&quot; value=&quot;Slide 29 - &amp;quot;Key Characterisitics for Effective Services Use&amp;quot;&quot;/&gt;&lt;property id=&quot;20307&quot; value=&quot;312&quot;/&gt;&lt;/object&gt;&lt;object type=&quot;3&quot; unique_id=&quot;13344&quot;&gt;&lt;property id=&quot;20148&quot; value=&quot;5&quot;/&gt;&lt;property id=&quot;20300&quot; value=&quot;Slide 30 - &amp;quot;SOA Example&amp;quot;&quot;/&gt;&lt;property id=&quot;20307&quot; value=&quot;313&quot;/&gt;&lt;/object&gt;&lt;/object&gt;&lt;/object&gt;&lt;/database&gt;"/>
</p:tagLst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X:Templates:Presentations:Designs:Notebook</Template>
  <TotalTime>1847</TotalTime>
  <Words>834</Words>
  <Application>Microsoft PowerPoint</Application>
  <PresentationFormat>On-screen Show (4:3)</PresentationFormat>
  <Paragraphs>132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Times New Roman</vt:lpstr>
      <vt:lpstr>Times</vt:lpstr>
      <vt:lpstr>Notebook</vt:lpstr>
      <vt:lpstr>Chapter 6: Client/Server and Intranet Computing</vt:lpstr>
      <vt:lpstr>What is Client/Server?</vt:lpstr>
      <vt:lpstr>Client/Server Terminology</vt:lpstr>
      <vt:lpstr>Client-Server Environment</vt:lpstr>
      <vt:lpstr>Why is Client-Server Different?</vt:lpstr>
      <vt:lpstr>Client/Server Applications</vt:lpstr>
      <vt:lpstr>Classes of  Client-Server Applications</vt:lpstr>
      <vt:lpstr>3-Tier Client/Server Architecture</vt:lpstr>
      <vt:lpstr>Middleware</vt:lpstr>
      <vt:lpstr>Middleware Architecture</vt:lpstr>
      <vt:lpstr>Logical View of Middleware</vt:lpstr>
      <vt:lpstr>Basic Message Passing Primitives</vt:lpstr>
      <vt:lpstr>Message Passing Issues</vt:lpstr>
      <vt:lpstr>Remote Procedure Call Mechanism</vt:lpstr>
      <vt:lpstr>Client/Server Binding</vt:lpstr>
      <vt:lpstr>Object-Oriented Mechanisms</vt:lpstr>
      <vt:lpstr>Intranets</vt:lpstr>
      <vt:lpstr>Advantages of Intranets</vt:lpstr>
      <vt:lpstr>The Intranet Web</vt:lpstr>
      <vt:lpstr>Corporate Intranet Example</vt:lpstr>
      <vt:lpstr>Web/Database Connectivity</vt:lpstr>
      <vt:lpstr>Intranet Webs vs Traditional Client/Server</vt:lpstr>
      <vt:lpstr>Other Intranet Technologies</vt:lpstr>
      <vt:lpstr>Extranets</vt:lpstr>
      <vt:lpstr>Advantages of Extranets</vt:lpstr>
      <vt:lpstr>Methods for Converting  Intranets to Extranets</vt:lpstr>
      <vt:lpstr>Service Oriented Architecture </vt:lpstr>
      <vt:lpstr>SOA Architectural Elements</vt:lpstr>
      <vt:lpstr>Key Characterisitics for Effective Services Use</vt:lpstr>
      <vt:lpstr>SOA Example</vt:lpstr>
    </vt:vector>
  </TitlesOfParts>
  <Company>Quinnipiac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Data Communications 6e</dc:title>
  <dc:subject>Chapter 6: Client/Server and Intranet Computing</dc:subject>
  <dc:creator>Richard McCarthy</dc:creator>
  <cp:lastModifiedBy>Richard McCarthy</cp:lastModifiedBy>
  <cp:revision>185</cp:revision>
  <dcterms:created xsi:type="dcterms:W3CDTF">2000-04-30T16:51:33Z</dcterms:created>
  <dcterms:modified xsi:type="dcterms:W3CDTF">2009-01-03T02:25:04Z</dcterms:modified>
</cp:coreProperties>
</file>