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5" r:id="rId13"/>
    <p:sldId id="298" r:id="rId14"/>
    <p:sldId id="299" r:id="rId15"/>
    <p:sldId id="300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301" r:id="rId24"/>
    <p:sldId id="274" r:id="rId25"/>
    <p:sldId id="302" r:id="rId26"/>
    <p:sldId id="275" r:id="rId27"/>
    <p:sldId id="303" r:id="rId28"/>
    <p:sldId id="276" r:id="rId29"/>
    <p:sldId id="277" r:id="rId30"/>
    <p:sldId id="278" r:id="rId31"/>
    <p:sldId id="279" r:id="rId32"/>
    <p:sldId id="304" r:id="rId33"/>
    <p:sldId id="305" r:id="rId34"/>
    <p:sldId id="306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307" r:id="rId47"/>
    <p:sldId id="297" r:id="rId48"/>
    <p:sldId id="308" r:id="rId49"/>
    <p:sldId id="309" r:id="rId50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/>
          </a:p>
        </p:txBody>
      </p:sp>
      <p:pic>
        <p:nvPicPr>
          <p:cNvPr id="48131" name="Picture 3" descr="A:\minisp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8132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/>
          </a:p>
        </p:txBody>
      </p:sp>
      <p:pic>
        <p:nvPicPr>
          <p:cNvPr id="48133" name="Picture 5" descr="A:\minispir.GIF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81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C986D99-36AE-4FF3-AF7D-FB05CC411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DD0F3-C6C7-4B15-9107-3BC1E7A108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3424-4693-47F6-9A5E-BFF913284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66E2C-1886-45A9-B120-3DFD905AC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98B61-9F30-48C2-921D-3D2506DCE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A43B7-BA1E-4FA2-8C71-C83A79520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45B4F-5A22-4F04-8D30-9A615D87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87A8-7998-44ED-8DA8-EEE48F949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CA56F-3533-401B-B85F-F8C24A8BB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3BCC7-FC87-4A98-8024-3FC621F1F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E6E35-0EA4-4D95-9353-39E4FB8F0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/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" name="Picture 4" descr="A:\minispir.GIF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47109" name="Picture 5" descr="A:\minispir.GIF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71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FC28747-7A11-4AD4-87C2-A14563CDE8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en-US"/>
              <a:t>Chapter 5: TCP/IP and OSI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en-US" dirty="0"/>
              <a:t>Business Data Communications, </a:t>
            </a:r>
            <a:r>
              <a:rPr kumimoji="1" lang="en-US" altLang="en-US" dirty="0" smtClean="0"/>
              <a:t>6e</a:t>
            </a:r>
            <a:endParaRPr kumimoji="1"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Addressing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Each computer on a network requires a unique address on that network</a:t>
            </a:r>
          </a:p>
          <a:p>
            <a:r>
              <a:rPr kumimoji="1" lang="en-US" altLang="en-US"/>
              <a:t>Each application requires a unique address within the computer to allow support for multiple applications (service access points, or SAP)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Data Transmission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2057400"/>
          </a:xfrm>
        </p:spPr>
        <p:txBody>
          <a:bodyPr/>
          <a:lstStyle/>
          <a:p>
            <a:r>
              <a:rPr kumimoji="1" lang="en-US" altLang="en-US" sz="2000" dirty="0"/>
              <a:t>Application layer creates data block</a:t>
            </a:r>
          </a:p>
          <a:p>
            <a:r>
              <a:rPr kumimoji="1" lang="en-US" altLang="en-US" sz="2000" dirty="0"/>
              <a:t>Transport layer appends header to create PDU (protocol data unit)</a:t>
            </a:r>
          </a:p>
          <a:p>
            <a:pPr lvl="1"/>
            <a:r>
              <a:rPr kumimoji="1" lang="en-US" altLang="en-US" sz="2000" dirty="0"/>
              <a:t>Destination SAP, Sequence #, Error-Detection Code</a:t>
            </a:r>
          </a:p>
          <a:p>
            <a:r>
              <a:rPr kumimoji="1" lang="en-US" altLang="en-US" sz="2000" dirty="0"/>
              <a:t>Network layer appends another header</a:t>
            </a:r>
          </a:p>
          <a:p>
            <a:pPr lvl="1"/>
            <a:r>
              <a:rPr kumimoji="1" lang="en-US" altLang="en-US" sz="2000" dirty="0"/>
              <a:t>Destination computer, facilities (e.g. “priority</a:t>
            </a:r>
            <a:r>
              <a:rPr kumimoji="1" lang="en-US" altLang="en-US" sz="2000" dirty="0" smtClean="0"/>
              <a:t>”)</a:t>
            </a:r>
            <a:endParaRPr kumimoji="1" lang="en-US" altLang="en-US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7543800" cy="276383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/>
              <a:t>Protocol Architectures</a:t>
            </a:r>
            <a:endParaRPr kumimoji="1" lang="en-US" altLang="en-US" dirty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467600" cy="4648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Protocols in a Simplified Architecture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0"/>
            <a:ext cx="6400800" cy="5029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PDU Headers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Source port</a:t>
            </a:r>
            <a:r>
              <a:rPr lang="en-US" sz="2800" dirty="0" smtClean="0"/>
              <a:t>: indicates the application that sent the data</a:t>
            </a:r>
          </a:p>
          <a:p>
            <a:r>
              <a:rPr lang="en-US" sz="2800" b="1" dirty="0" smtClean="0"/>
              <a:t>Destination port</a:t>
            </a:r>
            <a:r>
              <a:rPr lang="en-US" sz="2800" dirty="0" smtClean="0"/>
              <a:t>: the </a:t>
            </a:r>
            <a:r>
              <a:rPr lang="en-US" sz="2800" dirty="0" err="1" smtClean="0"/>
              <a:t>appplication</a:t>
            </a:r>
            <a:r>
              <a:rPr lang="en-US" sz="2800" dirty="0" smtClean="0"/>
              <a:t> that the data is to be delivered to</a:t>
            </a:r>
          </a:p>
          <a:p>
            <a:r>
              <a:rPr lang="en-US" sz="2800" b="1" dirty="0" smtClean="0"/>
              <a:t>Sequence number</a:t>
            </a:r>
            <a:r>
              <a:rPr lang="en-US" sz="2800" dirty="0" smtClean="0"/>
              <a:t>: provides sequential ordering of segments </a:t>
            </a:r>
          </a:p>
          <a:p>
            <a:r>
              <a:rPr lang="en-US" sz="2800" b="1" dirty="0" smtClean="0"/>
              <a:t>Error-detection code</a:t>
            </a:r>
            <a:r>
              <a:rPr lang="en-US" sz="2800" dirty="0" smtClean="0"/>
              <a:t>: code that is a function of the contents of a segment (e.g., checksum or frame check sequence)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96200" cy="1143000"/>
          </a:xfrm>
        </p:spPr>
        <p:txBody>
          <a:bodyPr/>
          <a:lstStyle/>
          <a:p>
            <a:r>
              <a:rPr lang="en-US" sz="4000" dirty="0" smtClean="0"/>
              <a:t>Network Access PDU (Packet Header)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Source computer address</a:t>
            </a:r>
            <a:r>
              <a:rPr lang="en-US" dirty="0" smtClean="0"/>
              <a:t>: indicates the source of the packet</a:t>
            </a:r>
          </a:p>
          <a:p>
            <a:r>
              <a:rPr lang="en-US" b="1" dirty="0" smtClean="0"/>
              <a:t>Destination computer address</a:t>
            </a:r>
            <a:r>
              <a:rPr lang="en-US" dirty="0" smtClean="0"/>
              <a:t>: indicates the computer that the data is to be delivered to</a:t>
            </a:r>
          </a:p>
          <a:p>
            <a:r>
              <a:rPr lang="en-US" b="1" dirty="0" smtClean="0"/>
              <a:t>Facilities requests</a:t>
            </a:r>
            <a:r>
              <a:rPr lang="en-US" dirty="0" smtClean="0"/>
              <a:t>: indicates if the network is to make use of certain facilities such as priority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Standardized Protocol Architectures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Vendors like standards because they make their products more marketable</a:t>
            </a:r>
          </a:p>
          <a:p>
            <a:r>
              <a:rPr lang="en-US" altLang="en-US" sz="2800"/>
              <a:t>Customers like standards because they enable products from different vendors to interoperate</a:t>
            </a:r>
          </a:p>
          <a:p>
            <a:r>
              <a:rPr lang="en-US" altLang="en-US" sz="2800"/>
              <a:t>Two protocol standards are well-known:</a:t>
            </a:r>
          </a:p>
          <a:p>
            <a:pPr lvl="1"/>
            <a:r>
              <a:rPr lang="en-US" altLang="en-US" sz="2400"/>
              <a:t>TCP/IP: widely implemented</a:t>
            </a:r>
          </a:p>
          <a:p>
            <a:pPr lvl="1"/>
            <a:r>
              <a:rPr lang="en-US" altLang="en-US" sz="2400"/>
              <a:t>OSI: less used, but widely known and still useful for modeling/conceptualizing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TCP/IP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Transmission Control Protocol/Internet Protocol</a:t>
            </a:r>
          </a:p>
          <a:p>
            <a:r>
              <a:rPr lang="en-US" altLang="en-US"/>
              <a:t>Developed by DARPA</a:t>
            </a:r>
          </a:p>
          <a:p>
            <a:r>
              <a:rPr lang="en-US" altLang="en-US"/>
              <a:t>No official protocol standard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/>
              <a:t>Identifies 5 Layers</a:t>
            </a:r>
          </a:p>
          <a:p>
            <a:pPr lvl="1"/>
            <a:r>
              <a:rPr lang="en-US" altLang="en-US"/>
              <a:t>Application</a:t>
            </a:r>
          </a:p>
          <a:p>
            <a:pPr lvl="1"/>
            <a:r>
              <a:rPr lang="en-US" altLang="en-US"/>
              <a:t>Host-to-Host (transport)</a:t>
            </a:r>
          </a:p>
          <a:p>
            <a:pPr lvl="1"/>
            <a:r>
              <a:rPr lang="en-US" altLang="en-US"/>
              <a:t>Internet</a:t>
            </a:r>
          </a:p>
          <a:p>
            <a:pPr lvl="1"/>
            <a:r>
              <a:rPr lang="en-US" altLang="en-US"/>
              <a:t>Network Access</a:t>
            </a:r>
          </a:p>
          <a:p>
            <a:pPr lvl="1"/>
            <a:r>
              <a:rPr lang="en-US" altLang="en-US"/>
              <a:t>Physical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TCP/IP Physical Layer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Physical interface between a DTE (e.g. computer or terminal) and a transmission medium </a:t>
            </a:r>
          </a:p>
          <a:p>
            <a:r>
              <a:rPr kumimoji="1" lang="en-US" altLang="en-US"/>
              <a:t>Specifies:</a:t>
            </a:r>
          </a:p>
          <a:p>
            <a:pPr lvl="1"/>
            <a:r>
              <a:rPr kumimoji="1" lang="en-US" altLang="en-US"/>
              <a:t>Characteristics of medium</a:t>
            </a:r>
          </a:p>
          <a:p>
            <a:pPr lvl="1"/>
            <a:r>
              <a:rPr kumimoji="1" lang="en-US" altLang="en-US"/>
              <a:t>Nature of signals</a:t>
            </a:r>
          </a:p>
          <a:p>
            <a:pPr lvl="1"/>
            <a:r>
              <a:rPr kumimoji="1" lang="en-US" altLang="en-US"/>
              <a:t>Data rate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/>
              <a:t>TCP/IP Network </a:t>
            </a:r>
            <a:r>
              <a:rPr kumimoji="1" lang="en-US" altLang="en-US" dirty="0" smtClean="0"/>
              <a:t>Access Layer</a:t>
            </a:r>
            <a:endParaRPr kumimoji="1"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en-US"/>
              <a:t>Exchange of data between systems on a shared network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Utilizes address of host and destination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Can also prioritize  transmission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Software at this layer depends on network (e.g. X.25 vs. Ethernet)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Segregation means that no other software needs to be concerned about net specifics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What is a Protocol?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 dirty="0"/>
              <a:t>Allows entities (i.e. application programs)  from different systems to communicate</a:t>
            </a:r>
          </a:p>
          <a:p>
            <a:r>
              <a:rPr kumimoji="1" lang="en-US" altLang="en-US" dirty="0"/>
              <a:t>Shared conventions for communicating information are called </a:t>
            </a:r>
            <a:r>
              <a:rPr kumimoji="1" lang="en-US" altLang="en-US" dirty="0" smtClean="0"/>
              <a:t>protocols</a:t>
            </a:r>
          </a:p>
          <a:p>
            <a:r>
              <a:rPr kumimoji="1" lang="en-US" altLang="en-US" dirty="0" smtClean="0"/>
              <a:t>Defines a set of rules that govern the exchange of data</a:t>
            </a:r>
            <a:endParaRPr kumimoji="1" lang="en-US" altLang="en-US" dirty="0"/>
          </a:p>
          <a:p>
            <a:r>
              <a:rPr kumimoji="1" lang="en-US" altLang="en-US" dirty="0"/>
              <a:t>Includes syntax, semantics, and timing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TCP/IP Internet Layer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 sz="2800"/>
              <a:t>An Internet is an interconnection of two or more networks</a:t>
            </a:r>
          </a:p>
          <a:p>
            <a:r>
              <a:rPr kumimoji="1" lang="en-US" altLang="en-US" sz="2800"/>
              <a:t>Internet layer handles tasks similar to network access layer, but between networks rather than between nodes on a network</a:t>
            </a:r>
          </a:p>
          <a:p>
            <a:r>
              <a:rPr kumimoji="1" lang="en-US" altLang="en-US" sz="2800"/>
              <a:t>Uses IP for addressing and routing across networks</a:t>
            </a:r>
          </a:p>
          <a:p>
            <a:r>
              <a:rPr kumimoji="1" lang="en-US" altLang="en-US" sz="2800"/>
              <a:t>Implemented in workstations </a:t>
            </a:r>
            <a:r>
              <a:rPr kumimoji="1" lang="en-US" altLang="en-US" sz="2800" i="1"/>
              <a:t>and</a:t>
            </a:r>
            <a:r>
              <a:rPr kumimoji="1" lang="en-US" altLang="en-US" sz="2800"/>
              <a:t> routers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TCP/IP Transport Layer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Also called host-to-host layer</a:t>
            </a:r>
          </a:p>
          <a:p>
            <a:r>
              <a:rPr kumimoji="1" lang="en-US" altLang="en-US"/>
              <a:t>Reliable exchange of data between applications</a:t>
            </a:r>
          </a:p>
          <a:p>
            <a:r>
              <a:rPr kumimoji="1" lang="en-US" altLang="en-US"/>
              <a:t>Uses TCP protocols for transmission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TCP/IP Application Layer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Logic needed to support variety of applications</a:t>
            </a:r>
          </a:p>
          <a:p>
            <a:r>
              <a:rPr kumimoji="1" lang="en-US" altLang="en-US"/>
              <a:t>Separate module supports each type of application (e.g. file transfer)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TCP/IP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7086600" cy="4648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TCP &amp; UDP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 sz="2800"/>
              <a:t>Most TCP/IP applications use TCP for transport layer</a:t>
            </a:r>
          </a:p>
          <a:p>
            <a:r>
              <a:rPr kumimoji="1" lang="en-US" altLang="en-US" sz="2800"/>
              <a:t>TCP provides a connection (logical association) between two entities to regulate flow check errors</a:t>
            </a:r>
          </a:p>
          <a:p>
            <a:r>
              <a:rPr kumimoji="1" lang="en-US" altLang="en-US" sz="2800"/>
              <a:t>UDP (User Datagram Protocol) does not maintain a connection, and therefore does not guarantee delivery, preserve sequences, or protect against duplication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&amp; UDP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162800" cy="4648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IP and IPv6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IP provides for 32-bit source and destination addresses</a:t>
            </a:r>
          </a:p>
          <a:p>
            <a:r>
              <a:rPr kumimoji="1" lang="en-US" altLang="en-US"/>
              <a:t>IPv6 (1996 standard) provides for 128-bit addresses</a:t>
            </a:r>
          </a:p>
          <a:p>
            <a:r>
              <a:rPr kumimoji="1" lang="en-US" altLang="en-US"/>
              <a:t>Migraqtion to IPv6 will be a very slow process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Headers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7239000" cy="4724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TCP/IP Applications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 sz="2800" dirty="0"/>
              <a:t>SMTP (Simple Mail Transfer Protocol)</a:t>
            </a:r>
          </a:p>
          <a:p>
            <a:pPr lvl="1"/>
            <a:r>
              <a:rPr kumimoji="1" lang="en-US" altLang="en-US" sz="2400" dirty="0"/>
              <a:t>Basic e-mail facility, transferring messages among hosts</a:t>
            </a:r>
          </a:p>
          <a:p>
            <a:r>
              <a:rPr kumimoji="1" lang="en-US" altLang="en-US" sz="2800" dirty="0"/>
              <a:t>FTP (File Transfer Protocol)</a:t>
            </a:r>
          </a:p>
          <a:p>
            <a:pPr lvl="1"/>
            <a:r>
              <a:rPr kumimoji="1" lang="en-US" altLang="en-US" sz="2400" dirty="0"/>
              <a:t>Sends files from one system to another on user command</a:t>
            </a:r>
          </a:p>
          <a:p>
            <a:r>
              <a:rPr kumimoji="1" lang="en-US" altLang="en-US" sz="2800" dirty="0" smtClean="0"/>
              <a:t>SSH (Secure Shell)</a:t>
            </a:r>
            <a:endParaRPr kumimoji="1" lang="en-US" altLang="en-US" sz="2800" dirty="0"/>
          </a:p>
          <a:p>
            <a:pPr lvl="1"/>
            <a:r>
              <a:rPr kumimoji="1" lang="en-US" altLang="en-US" sz="2400" dirty="0" smtClean="0"/>
              <a:t>Secure remote </a:t>
            </a:r>
            <a:r>
              <a:rPr kumimoji="1" lang="en-US" altLang="en-US" sz="2400" dirty="0"/>
              <a:t>login capability, allowing a user to </a:t>
            </a:r>
            <a:r>
              <a:rPr kumimoji="1" lang="en-US" altLang="en-US" sz="2400" dirty="0" smtClean="0"/>
              <a:t>remotely logon to a computer </a:t>
            </a:r>
            <a:endParaRPr kumimoji="1" lang="en-US" alt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Internetworking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Interconnected networks, usually implies TCP/IP</a:t>
            </a:r>
          </a:p>
          <a:p>
            <a:r>
              <a:rPr kumimoji="1" lang="en-US" altLang="en-US"/>
              <a:t>Can appear to users as a single large network</a:t>
            </a:r>
          </a:p>
          <a:p>
            <a:r>
              <a:rPr kumimoji="1" lang="en-US" altLang="en-US"/>
              <a:t>The global Internet is the largest example, but intranets and extranets are also examples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Why Use Protocol Architecture?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en-US"/>
              <a:t>Data communications requires complex procedures</a:t>
            </a:r>
          </a:p>
          <a:p>
            <a:pPr lvl="1">
              <a:lnSpc>
                <a:spcPct val="90000"/>
              </a:lnSpc>
            </a:pPr>
            <a:r>
              <a:rPr kumimoji="1" lang="en-US" altLang="en-US"/>
              <a:t>Sender identifies data path/receiver</a:t>
            </a:r>
          </a:p>
          <a:p>
            <a:pPr lvl="1">
              <a:lnSpc>
                <a:spcPct val="90000"/>
              </a:lnSpc>
            </a:pPr>
            <a:r>
              <a:rPr kumimoji="1" lang="en-US" altLang="en-US"/>
              <a:t>Systems negotiate preparedness</a:t>
            </a:r>
          </a:p>
          <a:p>
            <a:pPr lvl="1">
              <a:lnSpc>
                <a:spcPct val="90000"/>
              </a:lnSpc>
            </a:pPr>
            <a:r>
              <a:rPr kumimoji="1" lang="en-US" altLang="en-US"/>
              <a:t>Applications negotiate preparedness</a:t>
            </a:r>
          </a:p>
          <a:p>
            <a:pPr lvl="1">
              <a:lnSpc>
                <a:spcPct val="90000"/>
              </a:lnSpc>
            </a:pPr>
            <a:r>
              <a:rPr kumimoji="1" lang="en-US" altLang="en-US"/>
              <a:t>Translation of file formats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For all tasks to occur, high level of cooperation is required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Routers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 dirty="0"/>
              <a:t>Equipment used to interconnect independent networks</a:t>
            </a:r>
          </a:p>
          <a:p>
            <a:r>
              <a:rPr kumimoji="1" lang="en-US" altLang="en-US" dirty="0"/>
              <a:t>Several essential functions</a:t>
            </a:r>
          </a:p>
          <a:p>
            <a:pPr lvl="1"/>
            <a:r>
              <a:rPr kumimoji="1" lang="en-US" altLang="en-US" dirty="0"/>
              <a:t>Provide a link between networks</a:t>
            </a:r>
          </a:p>
          <a:p>
            <a:pPr lvl="1"/>
            <a:r>
              <a:rPr kumimoji="1" lang="en-US" altLang="en-US" dirty="0"/>
              <a:t>Provide routing and delivery of data between processes on systems from different networks</a:t>
            </a:r>
          </a:p>
          <a:p>
            <a:pPr lvl="1"/>
            <a:r>
              <a:rPr kumimoji="1" lang="en-US" altLang="en-US" dirty="0"/>
              <a:t>Provide </a:t>
            </a:r>
            <a:r>
              <a:rPr kumimoji="1" lang="en-US" altLang="en-US" dirty="0" smtClean="0"/>
              <a:t>these </a:t>
            </a:r>
            <a:r>
              <a:rPr kumimoji="1" lang="en-US" altLang="en-US" dirty="0"/>
              <a:t>functions without requiring modification of </a:t>
            </a:r>
            <a:r>
              <a:rPr kumimoji="1" lang="en-US" altLang="en-US" dirty="0" smtClean="0"/>
              <a:t>networking architecture</a:t>
            </a:r>
            <a:endParaRPr kumimoji="1"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Router Issues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Addressing schemes</a:t>
            </a:r>
          </a:p>
          <a:p>
            <a:r>
              <a:rPr kumimoji="1" lang="en-US" altLang="en-US"/>
              <a:t>Maximum packet size</a:t>
            </a:r>
          </a:p>
          <a:p>
            <a:r>
              <a:rPr kumimoji="1" lang="en-US" altLang="en-US"/>
              <a:t>Interfaces</a:t>
            </a:r>
          </a:p>
          <a:p>
            <a:r>
              <a:rPr kumimoji="1" lang="en-US" altLang="en-US"/>
              <a:t>Reliability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TCP/IP: Action at the Sender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5562600" cy="4800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TCP/IP: Action at the Router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6705600" cy="4800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TCP/IP: Action at the Receiver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676400"/>
            <a:ext cx="4495800" cy="4800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Why Study OSI?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Still an excellent model for conceptualizing and understanding protocol architectures</a:t>
            </a:r>
          </a:p>
          <a:p>
            <a:r>
              <a:rPr kumimoji="1" lang="en-US" altLang="en-US"/>
              <a:t>Key points:</a:t>
            </a:r>
          </a:p>
          <a:p>
            <a:pPr lvl="1"/>
            <a:r>
              <a:rPr kumimoji="1" lang="en-US" altLang="en-US"/>
              <a:t>Modular</a:t>
            </a:r>
          </a:p>
          <a:p>
            <a:pPr lvl="1"/>
            <a:r>
              <a:rPr kumimoji="1" lang="en-US" altLang="en-US"/>
              <a:t>Hierarchical</a:t>
            </a:r>
          </a:p>
          <a:p>
            <a:pPr lvl="1"/>
            <a:r>
              <a:rPr kumimoji="1" lang="en-US" altLang="en-US"/>
              <a:t>Boundaries between layers=interfaces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OSI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2819400" cy="4114800"/>
          </a:xfrm>
        </p:spPr>
        <p:txBody>
          <a:bodyPr/>
          <a:lstStyle/>
          <a:p>
            <a:r>
              <a:rPr lang="en-US" altLang="en-US" sz="2400" dirty="0"/>
              <a:t>Open Systems Interconnection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Developed by ISO</a:t>
            </a:r>
          </a:p>
          <a:p>
            <a:endParaRPr lang="en-US" altLang="en-US" sz="2400" dirty="0"/>
          </a:p>
          <a:p>
            <a:r>
              <a:rPr lang="en-US" altLang="en-US" sz="2400" dirty="0"/>
              <a:t>Contains seven layers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752600"/>
            <a:ext cx="4267200" cy="4724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Lower Layers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Physical</a:t>
            </a:r>
          </a:p>
          <a:p>
            <a:r>
              <a:rPr kumimoji="1" lang="en-US" altLang="en-US"/>
              <a:t>Data Link</a:t>
            </a:r>
          </a:p>
          <a:p>
            <a:r>
              <a:rPr kumimoji="1" lang="en-US" altLang="en-US"/>
              <a:t>Network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Physical Layer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Responsible for transmission of bits</a:t>
            </a:r>
          </a:p>
          <a:p>
            <a:r>
              <a:rPr kumimoji="1" lang="en-US" altLang="en-US"/>
              <a:t>Always implemented through hardware</a:t>
            </a:r>
          </a:p>
          <a:p>
            <a:r>
              <a:rPr kumimoji="1" lang="en-US" altLang="en-US"/>
              <a:t>Encompasses mechanical, electrical, and functional interfaces</a:t>
            </a:r>
          </a:p>
          <a:p>
            <a:r>
              <a:rPr kumimoji="1" lang="en-US" altLang="en-US"/>
              <a:t>e.g. RS-232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Data Link Layer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Responsible for error-free, reliable transmission of data</a:t>
            </a:r>
          </a:p>
          <a:p>
            <a:r>
              <a:rPr kumimoji="1" lang="en-US" altLang="en-US"/>
              <a:t>Flow control, error correction</a:t>
            </a:r>
          </a:p>
          <a:p>
            <a:r>
              <a:rPr kumimoji="1" lang="en-US" altLang="en-US"/>
              <a:t>e.g. HDLC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Modular Approach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Breaks complex tasks into subtasks</a:t>
            </a:r>
          </a:p>
          <a:p>
            <a:r>
              <a:rPr kumimoji="1" lang="en-US" altLang="en-US"/>
              <a:t>Each module handles specific subset of tasks</a:t>
            </a:r>
          </a:p>
          <a:p>
            <a:r>
              <a:rPr kumimoji="1" lang="en-US" altLang="en-US"/>
              <a:t>Communication occurs</a:t>
            </a:r>
          </a:p>
          <a:p>
            <a:pPr lvl="1"/>
            <a:r>
              <a:rPr kumimoji="1" lang="en-US" altLang="en-US"/>
              <a:t>between different modules on the same system</a:t>
            </a:r>
          </a:p>
          <a:p>
            <a:pPr lvl="1"/>
            <a:r>
              <a:rPr kumimoji="1" lang="en-US" altLang="en-US"/>
              <a:t>between similar modules on different systems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Network Layer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Responsible for routing of messages through network</a:t>
            </a:r>
          </a:p>
          <a:p>
            <a:r>
              <a:rPr kumimoji="1" lang="en-US" altLang="en-US"/>
              <a:t>Concerned with type of switching used (circuit v. packet)</a:t>
            </a:r>
          </a:p>
          <a:p>
            <a:r>
              <a:rPr kumimoji="1" lang="en-US" altLang="en-US"/>
              <a:t>Handles routing between networks, as well as through packet-switching networks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Upper Layers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Transport</a:t>
            </a:r>
          </a:p>
          <a:p>
            <a:r>
              <a:rPr kumimoji="1" lang="en-US" altLang="en-US"/>
              <a:t>Session</a:t>
            </a:r>
          </a:p>
          <a:p>
            <a:r>
              <a:rPr kumimoji="1" lang="en-US" altLang="en-US"/>
              <a:t>Presentation</a:t>
            </a:r>
          </a:p>
          <a:p>
            <a:r>
              <a:rPr kumimoji="1" lang="en-US" altLang="en-US"/>
              <a:t>Application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Transport Layer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Isolates messages from lower and upper layers</a:t>
            </a:r>
          </a:p>
          <a:p>
            <a:r>
              <a:rPr kumimoji="1" lang="en-US" altLang="en-US"/>
              <a:t>Breaks down message size</a:t>
            </a:r>
          </a:p>
          <a:p>
            <a:r>
              <a:rPr kumimoji="1" lang="en-US" altLang="en-US"/>
              <a:t>Monitors quality of communications channel</a:t>
            </a:r>
          </a:p>
          <a:p>
            <a:r>
              <a:rPr kumimoji="1" lang="en-US" altLang="en-US"/>
              <a:t>Selects most efficient communication service necessary for a given transmission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Session Layer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Establishes logical connections between systems</a:t>
            </a:r>
          </a:p>
          <a:p>
            <a:r>
              <a:rPr kumimoji="1" lang="en-US" altLang="en-US"/>
              <a:t>Manages log-ons, password exchange, log-offs</a:t>
            </a:r>
          </a:p>
          <a:p>
            <a:r>
              <a:rPr kumimoji="1" lang="en-US" altLang="en-US"/>
              <a:t>Terminates connection at end of session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Presentation Layer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Provides format and code conversion services</a:t>
            </a:r>
          </a:p>
          <a:p>
            <a:r>
              <a:rPr kumimoji="1" lang="en-US" altLang="en-US"/>
              <a:t>Examples </a:t>
            </a:r>
          </a:p>
          <a:p>
            <a:pPr lvl="1"/>
            <a:r>
              <a:rPr kumimoji="1" lang="en-US" altLang="en-US"/>
              <a:t>File conversion from ASCII to EBDIC</a:t>
            </a:r>
          </a:p>
          <a:p>
            <a:pPr lvl="1"/>
            <a:r>
              <a:rPr kumimoji="1" lang="en-US" altLang="en-US"/>
              <a:t>Invoking character sequences to generate bold, italics, etc on a printer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OSI Application Layer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Provides access to network for end-user</a:t>
            </a:r>
          </a:p>
          <a:p>
            <a:r>
              <a:rPr kumimoji="1" lang="en-US" altLang="en-US"/>
              <a:t>User’s capabilities are determined by what items are available on this layer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OSI Environment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7439025" cy="4800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TCP/IP - OSI Comparison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2709863" cy="487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the Internet Architecture Board in 1994 (RFC 1636)</a:t>
            </a:r>
          </a:p>
          <a:p>
            <a:r>
              <a:rPr lang="en-US" dirty="0" smtClean="0"/>
              <a:t>Examples of Applications include: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2800" dirty="0" smtClean="0"/>
              <a:t>Secure branch office connectivity over the Internet</a:t>
            </a:r>
            <a:br>
              <a:rPr lang="en-US" sz="2800" dirty="0" smtClean="0"/>
            </a:br>
            <a:r>
              <a:rPr lang="en-US" sz="2800" dirty="0" smtClean="0"/>
              <a:t>-Secure remote access over the Internet</a:t>
            </a:r>
            <a:br>
              <a:rPr lang="en-US" sz="2800" dirty="0" smtClean="0"/>
            </a:br>
            <a:r>
              <a:rPr lang="en-US" sz="2800" dirty="0" smtClean="0"/>
              <a:t>-Establishing extranet and intranet connectivity with partners</a:t>
            </a:r>
            <a:br>
              <a:rPr lang="en-US" sz="2800" dirty="0" smtClean="0"/>
            </a:br>
            <a:r>
              <a:rPr lang="en-US" sz="2800" dirty="0" smtClean="0"/>
              <a:t>-Enhancing electronic security</a:t>
            </a:r>
            <a:endParaRPr lang="en-US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IPSec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stronger </a:t>
            </a:r>
            <a:r>
              <a:rPr lang="en-US" dirty="0" err="1" smtClean="0"/>
              <a:t>secuirty</a:t>
            </a:r>
            <a:r>
              <a:rPr lang="en-US" dirty="0" smtClean="0"/>
              <a:t> to routers and firewalls</a:t>
            </a:r>
          </a:p>
          <a:p>
            <a:r>
              <a:rPr lang="en-US" dirty="0" smtClean="0"/>
              <a:t>Is resistant to bypass within a firewall</a:t>
            </a:r>
          </a:p>
          <a:p>
            <a:r>
              <a:rPr lang="en-US" dirty="0" smtClean="0"/>
              <a:t>Is transparent to applications </a:t>
            </a:r>
          </a:p>
          <a:p>
            <a:r>
              <a:rPr lang="en-US" dirty="0" smtClean="0"/>
              <a:t>Is transparent to end users</a:t>
            </a:r>
          </a:p>
          <a:p>
            <a:r>
              <a:rPr lang="en-US" dirty="0" smtClean="0"/>
              <a:t>Can </a:t>
            </a:r>
            <a:r>
              <a:rPr lang="en-US" smtClean="0"/>
              <a:t>provide security to end-users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Advantages of Modularity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Easier application development</a:t>
            </a:r>
          </a:p>
          <a:p>
            <a:r>
              <a:rPr kumimoji="1" lang="en-US" altLang="en-US"/>
              <a:t>Network can change without all programs being modified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Three-Layer Model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3581400" cy="4419600"/>
          </a:xfrm>
        </p:spPr>
        <p:txBody>
          <a:bodyPr/>
          <a:lstStyle/>
          <a:p>
            <a:r>
              <a:rPr lang="en-US" altLang="en-US" sz="2200" dirty="0"/>
              <a:t>Distributed data communications involves three primary components:</a:t>
            </a:r>
          </a:p>
          <a:p>
            <a:pPr lvl="1"/>
            <a:r>
              <a:rPr lang="en-US" altLang="en-US" sz="2200" dirty="0"/>
              <a:t>Networks</a:t>
            </a:r>
          </a:p>
          <a:p>
            <a:pPr lvl="1"/>
            <a:r>
              <a:rPr lang="en-US" altLang="en-US" sz="2200" dirty="0"/>
              <a:t>Computers</a:t>
            </a:r>
          </a:p>
          <a:p>
            <a:pPr lvl="1"/>
            <a:r>
              <a:rPr lang="en-US" altLang="en-US" sz="2200" dirty="0"/>
              <a:t>Applications</a:t>
            </a:r>
          </a:p>
          <a:p>
            <a:r>
              <a:rPr lang="en-US" altLang="en-US" sz="2200" dirty="0"/>
              <a:t>Three corresponding layers</a:t>
            </a:r>
          </a:p>
          <a:p>
            <a:pPr lvl="1"/>
            <a:r>
              <a:rPr lang="en-US" altLang="en-US" sz="2200" dirty="0"/>
              <a:t>Network access layer</a:t>
            </a:r>
          </a:p>
          <a:p>
            <a:pPr lvl="1"/>
            <a:r>
              <a:rPr lang="en-US" altLang="en-US" sz="2200" dirty="0"/>
              <a:t>Transport layer</a:t>
            </a:r>
          </a:p>
          <a:p>
            <a:pPr lvl="1"/>
            <a:r>
              <a:rPr lang="en-US" altLang="en-US" sz="2200" dirty="0"/>
              <a:t>Application layer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52600"/>
            <a:ext cx="4173393" cy="4343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Network Access Layer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kumimoji="1" lang="en-US" altLang="en-US"/>
              <a:t>Concerned with exchange of data between computer and network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Includes addressing, routing, prioritizing, etc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Different networks require different software at this layer</a:t>
            </a:r>
          </a:p>
          <a:p>
            <a:pPr>
              <a:lnSpc>
                <a:spcPct val="90000"/>
              </a:lnSpc>
            </a:pPr>
            <a:r>
              <a:rPr kumimoji="1" lang="en-US" altLang="en-US"/>
              <a:t>Example: X.25 standard for network access procedures on packet-switching networks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Transport Layer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Concerned with reliable transfer of information between applications</a:t>
            </a:r>
          </a:p>
          <a:p>
            <a:r>
              <a:rPr kumimoji="1" lang="en-US" altLang="en-US"/>
              <a:t>Independent of the nature of the application</a:t>
            </a:r>
          </a:p>
          <a:p>
            <a:r>
              <a:rPr kumimoji="1" lang="en-US" altLang="en-US"/>
              <a:t>Includes aspects like flow control and error checking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/>
              <a:t>Application Layer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en-US"/>
              <a:t>Logic needed to support various applications</a:t>
            </a:r>
          </a:p>
          <a:p>
            <a:r>
              <a:rPr kumimoji="1" lang="en-US" altLang="en-US"/>
              <a:t>Each type of application (file transfer, remote access) requires different software on this layer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6.0&quot;&gt;&lt;object type=&quot;1&quot; unique_id=&quot;10001&quot;&gt;&lt;object type=&quot;8&quot; unique_id=&quot;11067&quot;&gt;&lt;/object&gt;&lt;object type=&quot;2&quot; unique_id=&quot;11068&quot;&gt;&lt;object type=&quot;3&quot; unique_id=&quot;11069&quot;&gt;&lt;property id=&quot;20148&quot; value=&quot;5&quot;/&gt;&lt;property id=&quot;20300&quot; value=&quot;Slide 1 - &amp;quot;Chapter 5: TCP/IP and OSI&amp;quot;&quot;/&gt;&lt;property id=&quot;20307&quot; value=&quot;256&quot;/&gt;&lt;/object&gt;&lt;object type=&quot;3&quot; unique_id=&quot;11070&quot;&gt;&lt;property id=&quot;20148&quot; value=&quot;5&quot;/&gt;&lt;property id=&quot;20300&quot; value=&quot;Slide 2 - &amp;quot;What is a Protocol?&amp;quot;&quot;/&gt;&lt;property id=&quot;20307&quot; value=&quot;257&quot;/&gt;&lt;/object&gt;&lt;object type=&quot;3&quot; unique_id=&quot;11071&quot;&gt;&lt;property id=&quot;20148&quot; value=&quot;5&quot;/&gt;&lt;property id=&quot;20300&quot; value=&quot;Slide 3 - &amp;quot;Why Use Protocol Architecture?&amp;quot;&quot;/&gt;&lt;property id=&quot;20307&quot; value=&quot;258&quot;/&gt;&lt;/object&gt;&lt;object type=&quot;3&quot; unique_id=&quot;11072&quot;&gt;&lt;property id=&quot;20148&quot; value=&quot;5&quot;/&gt;&lt;property id=&quot;20300&quot; value=&quot;Slide 4 - &amp;quot;Modular Approach&amp;quot;&quot;/&gt;&lt;property id=&quot;20307&quot; value=&quot;259&quot;/&gt;&lt;/object&gt;&lt;object type=&quot;3&quot; unique_id=&quot;11073&quot;&gt;&lt;property id=&quot;20148&quot; value=&quot;5&quot;/&gt;&lt;property id=&quot;20300&quot; value=&quot;Slide 5 - &amp;quot;Advantages of Modularity&amp;quot;&quot;/&gt;&lt;property id=&quot;20307&quot; value=&quot;260&quot;/&gt;&lt;/object&gt;&lt;object type=&quot;3&quot; unique_id=&quot;11074&quot;&gt;&lt;property id=&quot;20148&quot; value=&quot;5&quot;/&gt;&lt;property id=&quot;20300&quot; value=&quot;Slide 6 - &amp;quot;Three-Layer Model&amp;quot;&quot;/&gt;&lt;property id=&quot;20307&quot; value=&quot;261&quot;/&gt;&lt;/object&gt;&lt;object type=&quot;3&quot; unique_id=&quot;11075&quot;&gt;&lt;property id=&quot;20148&quot; value=&quot;5&quot;/&gt;&lt;property id=&quot;20300&quot; value=&quot;Slide 7 - &amp;quot;Network Access Layer&amp;quot;&quot;/&gt;&lt;property id=&quot;20307&quot; value=&quot;262&quot;/&gt;&lt;/object&gt;&lt;object type=&quot;3&quot; unique_id=&quot;11076&quot;&gt;&lt;property id=&quot;20148&quot; value=&quot;5&quot;/&gt;&lt;property id=&quot;20300&quot; value=&quot;Slide 8 - &amp;quot;Transport Layer&amp;quot;&quot;/&gt;&lt;property id=&quot;20307&quot; value=&quot;263&quot;/&gt;&lt;/object&gt;&lt;object type=&quot;3&quot; unique_id=&quot;11077&quot;&gt;&lt;property id=&quot;20148&quot; value=&quot;5&quot;/&gt;&lt;property id=&quot;20300&quot; value=&quot;Slide 9 - &amp;quot;Application Layer&amp;quot;&quot;/&gt;&lt;property id=&quot;20307&quot; value=&quot;264&quot;/&gt;&lt;/object&gt;&lt;object type=&quot;3&quot; unique_id=&quot;11078&quot;&gt;&lt;property id=&quot;20148&quot; value=&quot;5&quot;/&gt;&lt;property id=&quot;20300&quot; value=&quot;Slide 10 - &amp;quot;Addressing&amp;quot;&quot;/&gt;&lt;property id=&quot;20307&quot; value=&quot;265&quot;/&gt;&lt;/object&gt;&lt;object type=&quot;3&quot; unique_id=&quot;11079&quot;&gt;&lt;property id=&quot;20148&quot; value=&quot;5&quot;/&gt;&lt;property id=&quot;20300&quot; value=&quot;Slide 11 - &amp;quot;Data Transmission&amp;quot;&quot;/&gt;&lt;property id=&quot;20307&quot; value=&quot;266&quot;/&gt;&lt;/object&gt;&lt;object type=&quot;3&quot; unique_id=&quot;11080&quot;&gt;&lt;property id=&quot;20148&quot; value=&quot;5&quot;/&gt;&lt;property id=&quot;20300&quot; value=&quot;Slide 12 - &amp;quot;Protocol Architectures&amp;quot;&quot;/&gt;&lt;property id=&quot;20307&quot; value=&quot;295&quot;/&gt;&lt;/object&gt;&lt;object type=&quot;3&quot; unique_id=&quot;11082&quot;&gt;&lt;property id=&quot;20148&quot; value=&quot;5&quot;/&gt;&lt;property id=&quot;20300&quot; value=&quot;Slide 16 - &amp;quot;Standardized Protocol Architectures&amp;quot;&quot;/&gt;&lt;property id=&quot;20307&quot; value=&quot;267&quot;/&gt;&lt;/object&gt;&lt;object type=&quot;3&quot; unique_id=&quot;11083&quot;&gt;&lt;property id=&quot;20148&quot; value=&quot;5&quot;/&gt;&lt;property id=&quot;20300&quot; value=&quot;Slide 17 - &amp;quot;TCP/IP&amp;quot;&quot;/&gt;&lt;property id=&quot;20307&quot; value=&quot;268&quot;/&gt;&lt;/object&gt;&lt;object type=&quot;3&quot; unique_id=&quot;11084&quot;&gt;&lt;property id=&quot;20148&quot; value=&quot;5&quot;/&gt;&lt;property id=&quot;20300&quot; value=&quot;Slide 18 - &amp;quot;TCP/IP Physical Layer&amp;quot;&quot;/&gt;&lt;property id=&quot;20307&quot; value=&quot;269&quot;/&gt;&lt;/object&gt;&lt;object type=&quot;3&quot; unique_id=&quot;11085&quot;&gt;&lt;property id=&quot;20148&quot; value=&quot;5&quot;/&gt;&lt;property id=&quot;20300&quot; value=&quot;Slide 19 - &amp;quot;TCP/IP Network Access Layer&amp;quot;&quot;/&gt;&lt;property id=&quot;20307&quot; value=&quot;270&quot;/&gt;&lt;/object&gt;&lt;object type=&quot;3&quot; unique_id=&quot;11086&quot;&gt;&lt;property id=&quot;20148&quot; value=&quot;5&quot;/&gt;&lt;property id=&quot;20300&quot; value=&quot;Slide 20 - &amp;quot;TCP/IP Internet Layer&amp;quot;&quot;/&gt;&lt;property id=&quot;20307&quot; value=&quot;271&quot;/&gt;&lt;/object&gt;&lt;object type=&quot;3&quot; unique_id=&quot;11087&quot;&gt;&lt;property id=&quot;20148&quot; value=&quot;5&quot;/&gt;&lt;property id=&quot;20300&quot; value=&quot;Slide 21 - &amp;quot;TCP/IP Transport Layer&amp;quot;&quot;/&gt;&lt;property id=&quot;20307&quot; value=&quot;272&quot;/&gt;&lt;/object&gt;&lt;object type=&quot;3&quot; unique_id=&quot;11088&quot;&gt;&lt;property id=&quot;20148&quot; value=&quot;5&quot;/&gt;&lt;property id=&quot;20300&quot; value=&quot;Slide 22 - &amp;quot;TCP/IP Application Layer&amp;quot;&quot;/&gt;&lt;property id=&quot;20307&quot; value=&quot;273&quot;/&gt;&lt;/object&gt;&lt;object type=&quot;3&quot; unique_id=&quot;11089&quot;&gt;&lt;property id=&quot;20148&quot; value=&quot;5&quot;/&gt;&lt;property id=&quot;20300&quot; value=&quot;Slide 24 - &amp;quot;TCP &amp;amp; UDP&amp;quot;&quot;/&gt;&lt;property id=&quot;20307&quot; value=&quot;274&quot;/&gt;&lt;/object&gt;&lt;object type=&quot;3&quot; unique_id=&quot;11090&quot;&gt;&lt;property id=&quot;20148&quot; value=&quot;5&quot;/&gt;&lt;property id=&quot;20300&quot; value=&quot;Slide 26 - &amp;quot;IP and IPv6&amp;quot;&quot;/&gt;&lt;property id=&quot;20307&quot; value=&quot;275&quot;/&gt;&lt;/object&gt;&lt;object type=&quot;3&quot; unique_id=&quot;11091&quot;&gt;&lt;property id=&quot;20148&quot; value=&quot;5&quot;/&gt;&lt;property id=&quot;20300&quot; value=&quot;Slide 28 - &amp;quot;TCP/IP Applications&amp;quot;&quot;/&gt;&lt;property id=&quot;20307&quot; value=&quot;276&quot;/&gt;&lt;/object&gt;&lt;object type=&quot;3&quot; unique_id=&quot;11092&quot;&gt;&lt;property id=&quot;20148&quot; value=&quot;5&quot;/&gt;&lt;property id=&quot;20300&quot; value=&quot;Slide 29 - &amp;quot;Internetworking&amp;quot;&quot;/&gt;&lt;property id=&quot;20307&quot; value=&quot;277&quot;/&gt;&lt;/object&gt;&lt;object type=&quot;3&quot; unique_id=&quot;11093&quot;&gt;&lt;property id=&quot;20148&quot; value=&quot;5&quot;/&gt;&lt;property id=&quot;20300&quot; value=&quot;Slide 30 - &amp;quot;Routers&amp;quot;&quot;/&gt;&lt;property id=&quot;20307&quot; value=&quot;278&quot;/&gt;&lt;/object&gt;&lt;object type=&quot;3&quot; unique_id=&quot;11094&quot;&gt;&lt;property id=&quot;20148&quot; value=&quot;5&quot;/&gt;&lt;property id=&quot;20300&quot; value=&quot;Slide 31 - &amp;quot;Router Issues&amp;quot;&quot;/&gt;&lt;property id=&quot;20307&quot; value=&quot;279&quot;/&gt;&lt;/object&gt;&lt;object type=&quot;3&quot; unique_id=&quot;11097&quot;&gt;&lt;property id=&quot;20148&quot; value=&quot;5&quot;/&gt;&lt;property id=&quot;20300&quot; value=&quot;Slide 35 - &amp;quot;Why Study OSI?&amp;quot;&quot;/&gt;&lt;property id=&quot;20307&quot; value=&quot;282&quot;/&gt;&lt;/object&gt;&lt;object type=&quot;3&quot; unique_id=&quot;11098&quot;&gt;&lt;property id=&quot;20148&quot; value=&quot;5&quot;/&gt;&lt;property id=&quot;20300&quot; value=&quot;Slide 36 - &amp;quot;OSI&amp;quot;&quot;/&gt;&lt;property id=&quot;20307&quot; value=&quot;283&quot;/&gt;&lt;/object&gt;&lt;object type=&quot;3&quot; unique_id=&quot;11099&quot;&gt;&lt;property id=&quot;20148&quot; value=&quot;5&quot;/&gt;&lt;property id=&quot;20300&quot; value=&quot;Slide 37 - &amp;quot;OSI Lower Layers&amp;quot;&quot;/&gt;&lt;property id=&quot;20307&quot; value=&quot;284&quot;/&gt;&lt;/object&gt;&lt;object type=&quot;3&quot; unique_id=&quot;11100&quot;&gt;&lt;property id=&quot;20148&quot; value=&quot;5&quot;/&gt;&lt;property id=&quot;20300&quot; value=&quot;Slide 38 - &amp;quot;OSI Physical Layer&amp;quot;&quot;/&gt;&lt;property id=&quot;20307&quot; value=&quot;285&quot;/&gt;&lt;/object&gt;&lt;object type=&quot;3&quot; unique_id=&quot;11101&quot;&gt;&lt;property id=&quot;20148&quot; value=&quot;5&quot;/&gt;&lt;property id=&quot;20300&quot; value=&quot;Slide 39 - &amp;quot;OSI Data Link Layer&amp;quot;&quot;/&gt;&lt;property id=&quot;20307&quot; value=&quot;286&quot;/&gt;&lt;/object&gt;&lt;object type=&quot;3&quot; unique_id=&quot;11102&quot;&gt;&lt;property id=&quot;20148&quot; value=&quot;5&quot;/&gt;&lt;property id=&quot;20300&quot; value=&quot;Slide 40 - &amp;quot;OSI Network Layer&amp;quot;&quot;/&gt;&lt;property id=&quot;20307&quot; value=&quot;287&quot;/&gt;&lt;/object&gt;&lt;object type=&quot;3&quot; unique_id=&quot;11103&quot;&gt;&lt;property id=&quot;20148&quot; value=&quot;5&quot;/&gt;&lt;property id=&quot;20300&quot; value=&quot;Slide 41 - &amp;quot;OSI Upper Layers&amp;quot;&quot;/&gt;&lt;property id=&quot;20307&quot; value=&quot;288&quot;/&gt;&lt;/object&gt;&lt;object type=&quot;3&quot; unique_id=&quot;11104&quot;&gt;&lt;property id=&quot;20148&quot; value=&quot;5&quot;/&gt;&lt;property id=&quot;20300&quot; value=&quot;Slide 42 - &amp;quot;OSI Transport Layer&amp;quot;&quot;/&gt;&lt;property id=&quot;20307&quot; value=&quot;289&quot;/&gt;&lt;/object&gt;&lt;object type=&quot;3&quot; unique_id=&quot;11105&quot;&gt;&lt;property id=&quot;20148&quot; value=&quot;5&quot;/&gt;&lt;property id=&quot;20300&quot; value=&quot;Slide 43 - &amp;quot;OSI Session Layer&amp;quot;&quot;/&gt;&lt;property id=&quot;20307&quot; value=&quot;290&quot;/&gt;&lt;/object&gt;&lt;object type=&quot;3&quot; unique_id=&quot;11106&quot;&gt;&lt;property id=&quot;20148&quot; value=&quot;5&quot;/&gt;&lt;property id=&quot;20300&quot; value=&quot;Slide 44 - &amp;quot;OSI Presentation Layer&amp;quot;&quot;/&gt;&lt;property id=&quot;20307&quot; value=&quot;291&quot;/&gt;&lt;/object&gt;&lt;object type=&quot;3&quot; unique_id=&quot;11107&quot;&gt;&lt;property id=&quot;20148&quot; value=&quot;5&quot;/&gt;&lt;property id=&quot;20300&quot; value=&quot;Slide 45 - &amp;quot;OSI Application Layer&amp;quot;&quot;/&gt;&lt;property id=&quot;20307&quot; value=&quot;292&quot;/&gt;&lt;/object&gt;&lt;object type=&quot;3&quot; unique_id=&quot;11108&quot;&gt;&lt;property id=&quot;20148&quot; value=&quot;5&quot;/&gt;&lt;property id=&quot;20300&quot; value=&quot;Slide 47 - &amp;quot;TCP/IP - OSI Comparison&amp;quot;&quot;/&gt;&lt;property id=&quot;20307&quot; value=&quot;297&quot;/&gt;&lt;/object&gt;&lt;object type=&quot;3&quot; unique_id=&quot;11403&quot;&gt;&lt;property id=&quot;20148&quot; value=&quot;5&quot;/&gt;&lt;property id=&quot;20300&quot; value=&quot;Slide 13 - &amp;quot;Protocols in a Simplified Architecture&amp;quot;&quot;/&gt;&lt;property id=&quot;20307&quot; value=&quot;298&quot;/&gt;&lt;/object&gt;&lt;object type=&quot;3&quot; unique_id=&quot;11572&quot;&gt;&lt;property id=&quot;20148&quot; value=&quot;5&quot;/&gt;&lt;property id=&quot;20300&quot; value=&quot;Slide 14 - &amp;quot;Transport PDU Headers&amp;quot;&quot;/&gt;&lt;property id=&quot;20307&quot; value=&quot;299&quot;/&gt;&lt;/object&gt;&lt;object type=&quot;3&quot; unique_id=&quot;11573&quot;&gt;&lt;property id=&quot;20148&quot; value=&quot;5&quot;/&gt;&lt;property id=&quot;20300&quot; value=&quot;Slide 15 - &amp;quot;Network Access PDU (Packet Header)&amp;quot;&quot;/&gt;&lt;property id=&quot;20307&quot; value=&quot;300&quot;/&gt;&lt;/object&gt;&lt;object type=&quot;3&quot; unique_id=&quot;11794&quot;&gt;&lt;property id=&quot;20148&quot; value=&quot;5&quot;/&gt;&lt;property id=&quot;20300&quot; value=&quot;Slide 23 - &amp;quot;Operation of TCP/IP&amp;quot;&quot;/&gt;&lt;property id=&quot;20307&quot; value=&quot;301&quot;/&gt;&lt;/object&gt;&lt;object type=&quot;3&quot; unique_id=&quot;11795&quot;&gt;&lt;property id=&quot;20148&quot; value=&quot;5&quot;/&gt;&lt;property id=&quot;20300&quot; value=&quot;Slide 25 - &amp;quot;TCP &amp;amp; UDP&amp;quot;&quot;/&gt;&lt;property id=&quot;20307&quot; value=&quot;302&quot;/&gt;&lt;/object&gt;&lt;object type=&quot;3&quot; unique_id=&quot;11796&quot;&gt;&lt;property id=&quot;20148&quot; value=&quot;5&quot;/&gt;&lt;property id=&quot;20300&quot; value=&quot;Slide 27 - &amp;quot;IP Headers&amp;quot;&quot;/&gt;&lt;property id=&quot;20307&quot; value=&quot;303&quot;/&gt;&lt;/object&gt;&lt;object type=&quot;3&quot; unique_id=&quot;12220&quot;&gt;&lt;property id=&quot;20148&quot; value=&quot;5&quot;/&gt;&lt;property id=&quot;20300&quot; value=&quot;Slide 32 - &amp;quot;Operation of TCP/IP: Action at the Sender&amp;quot;&quot;/&gt;&lt;property id=&quot;20307&quot; value=&quot;304&quot;/&gt;&lt;/object&gt;&lt;object type=&quot;3&quot; unique_id=&quot;12221&quot;&gt;&lt;property id=&quot;20148&quot; value=&quot;5&quot;/&gt;&lt;property id=&quot;20300&quot; value=&quot;Slide 33 - &amp;quot;Operation of TCP/IP: Action at the Router&amp;quot;&quot;/&gt;&lt;property id=&quot;20307&quot; value=&quot;305&quot;/&gt;&lt;/object&gt;&lt;object type=&quot;3&quot; unique_id=&quot;12222&quot;&gt;&lt;property id=&quot;20148&quot; value=&quot;5&quot;/&gt;&lt;property id=&quot;20300&quot; value=&quot;Slide 34 - &amp;quot;Operation of TCP/IP: Action at the Receiver&amp;quot;&quot;/&gt;&lt;property id=&quot;20307&quot; value=&quot;306&quot;/&gt;&lt;/object&gt;&lt;object type=&quot;3&quot; unique_id=&quot;12473&quot;&gt;&lt;property id=&quot;20148&quot; value=&quot;5&quot;/&gt;&lt;property id=&quot;20300&quot; value=&quot;Slide 46 - &amp;quot;The OSI Environment&amp;quot;&quot;/&gt;&lt;property id=&quot;20307&quot; value=&quot;307&quot;/&gt;&lt;/object&gt;&lt;object type=&quot;3&quot; unique_id=&quot;12474&quot;&gt;&lt;property id=&quot;20148&quot; value=&quot;5&quot;/&gt;&lt;property id=&quot;20300&quot; value=&quot;Slide 48 - &amp;quot;IPSec&amp;quot;&quot;/&gt;&lt;property id=&quot;20307&quot; value=&quot;308&quot;/&gt;&lt;/object&gt;&lt;object type=&quot;3&quot; unique_id=&quot;12475&quot;&gt;&lt;property id=&quot;20148&quot; value=&quot;5&quot;/&gt;&lt;property id=&quot;20300&quot; value=&quot;Slide 49 - &amp;quot;Benefits of IPSec&amp;quot;&quot;/&gt;&lt;property id=&quot;20307&quot; value=&quot;309&quot;/&gt;&lt;/object&gt;&lt;/object&gt;&lt;/object&gt;&lt;/database&gt;"/>
</p:tagLst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X:Templates:Presentations:Designs:Notebook</Template>
  <TotalTime>191</TotalTime>
  <Words>1190</Words>
  <Application>Microsoft PowerPoint</Application>
  <PresentationFormat>On-screen Show (4:3)</PresentationFormat>
  <Paragraphs>201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Times New Roman</vt:lpstr>
      <vt:lpstr>Notebook</vt:lpstr>
      <vt:lpstr>Chapter 5: TCP/IP and OSI</vt:lpstr>
      <vt:lpstr>What is a Protocol?</vt:lpstr>
      <vt:lpstr>Why Use Protocol Architecture?</vt:lpstr>
      <vt:lpstr>Modular Approach</vt:lpstr>
      <vt:lpstr>Advantages of Modularity</vt:lpstr>
      <vt:lpstr>Three-Layer Model</vt:lpstr>
      <vt:lpstr>Network Access Layer</vt:lpstr>
      <vt:lpstr>Transport Layer</vt:lpstr>
      <vt:lpstr>Application Layer</vt:lpstr>
      <vt:lpstr>Addressing</vt:lpstr>
      <vt:lpstr>Data Transmission</vt:lpstr>
      <vt:lpstr>Protocol Architectures</vt:lpstr>
      <vt:lpstr>Protocols in a Simplified Architecture</vt:lpstr>
      <vt:lpstr>Transport PDU Headers</vt:lpstr>
      <vt:lpstr>Network Access PDU (Packet Header)</vt:lpstr>
      <vt:lpstr>Standardized Protocol Architectures</vt:lpstr>
      <vt:lpstr>TCP/IP</vt:lpstr>
      <vt:lpstr>TCP/IP Physical Layer</vt:lpstr>
      <vt:lpstr>TCP/IP Network Access Layer</vt:lpstr>
      <vt:lpstr>TCP/IP Internet Layer</vt:lpstr>
      <vt:lpstr>TCP/IP Transport Layer</vt:lpstr>
      <vt:lpstr>TCP/IP Application Layer</vt:lpstr>
      <vt:lpstr>Operation of TCP/IP</vt:lpstr>
      <vt:lpstr>TCP &amp; UDP</vt:lpstr>
      <vt:lpstr>TCP &amp; UDP</vt:lpstr>
      <vt:lpstr>IP and IPv6</vt:lpstr>
      <vt:lpstr>IP Headers</vt:lpstr>
      <vt:lpstr>TCP/IP Applications</vt:lpstr>
      <vt:lpstr>Internetworking</vt:lpstr>
      <vt:lpstr>Routers</vt:lpstr>
      <vt:lpstr>Router Issues</vt:lpstr>
      <vt:lpstr>Operation of TCP/IP: Action at the Sender</vt:lpstr>
      <vt:lpstr>Operation of TCP/IP: Action at the Router</vt:lpstr>
      <vt:lpstr>Operation of TCP/IP: Action at the Receiver</vt:lpstr>
      <vt:lpstr>Why Study OSI?</vt:lpstr>
      <vt:lpstr>OSI</vt:lpstr>
      <vt:lpstr>OSI Lower Layers</vt:lpstr>
      <vt:lpstr>OSI Physical Layer</vt:lpstr>
      <vt:lpstr>OSI Data Link Layer</vt:lpstr>
      <vt:lpstr>OSI Network Layer</vt:lpstr>
      <vt:lpstr>OSI Upper Layers</vt:lpstr>
      <vt:lpstr>OSI Transport Layer</vt:lpstr>
      <vt:lpstr>OSI Session Layer</vt:lpstr>
      <vt:lpstr>OSI Presentation Layer</vt:lpstr>
      <vt:lpstr>OSI Application Layer</vt:lpstr>
      <vt:lpstr>The OSI Environment</vt:lpstr>
      <vt:lpstr>TCP/IP - OSI Comparison</vt:lpstr>
      <vt:lpstr>IPSec</vt:lpstr>
      <vt:lpstr>Benefits of IPSec</vt:lpstr>
    </vt:vector>
  </TitlesOfParts>
  <Company>Quinnipiac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:  TCP/IP and OSI</dc:title>
  <dc:creator>Richard McCarthy</dc:creator>
  <cp:lastModifiedBy>Richard McCarthy</cp:lastModifiedBy>
  <cp:revision>13</cp:revision>
  <dcterms:created xsi:type="dcterms:W3CDTF">2000-10-30T22:35:32Z</dcterms:created>
  <dcterms:modified xsi:type="dcterms:W3CDTF">2009-01-02T21:55:01Z</dcterms:modified>
</cp:coreProperties>
</file>