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29"/>
  </p:notesMasterIdLst>
  <p:sldIdLst>
    <p:sldId id="256" r:id="rId2"/>
    <p:sldId id="300" r:id="rId3"/>
    <p:sldId id="301" r:id="rId4"/>
    <p:sldId id="285" r:id="rId5"/>
    <p:sldId id="302" r:id="rId6"/>
    <p:sldId id="303" r:id="rId7"/>
    <p:sldId id="304" r:id="rId8"/>
    <p:sldId id="305" r:id="rId9"/>
    <p:sldId id="306" r:id="rId10"/>
    <p:sldId id="307" r:id="rId11"/>
    <p:sldId id="258" r:id="rId12"/>
    <p:sldId id="308" r:id="rId13"/>
    <p:sldId id="310" r:id="rId14"/>
    <p:sldId id="311" r:id="rId15"/>
    <p:sldId id="312" r:id="rId16"/>
    <p:sldId id="313" r:id="rId17"/>
    <p:sldId id="314" r:id="rId18"/>
    <p:sldId id="315" r:id="rId19"/>
    <p:sldId id="309" r:id="rId20"/>
    <p:sldId id="316" r:id="rId21"/>
    <p:sldId id="317" r:id="rId22"/>
    <p:sldId id="318" r:id="rId23"/>
    <p:sldId id="319" r:id="rId24"/>
    <p:sldId id="320" r:id="rId25"/>
    <p:sldId id="321" r:id="rId26"/>
    <p:sldId id="322" r:id="rId27"/>
    <p:sldId id="323" r:id="rId28"/>
  </p:sldIdLst>
  <p:sldSz cx="9144000" cy="6858000" type="screen4x3"/>
  <p:notesSz cx="6858000" cy="9144000"/>
  <p:custDataLst>
    <p:tags r:id="rId30"/>
  </p:custDataLst>
  <p:defaultTextStyle>
    <a:defPPr>
      <a:defRPr lang="en-US"/>
    </a:defPPr>
    <a:lvl1pPr algn="l" rtl="0" eaLnBrk="0" fontAlgn="base" hangingPunct="0">
      <a:spcBef>
        <a:spcPct val="0"/>
      </a:spcBef>
      <a:spcAft>
        <a:spcPct val="0"/>
      </a:spcAft>
      <a:defRPr kern="1200">
        <a:solidFill>
          <a:schemeClr val="tx1"/>
        </a:solidFill>
        <a:latin typeface="Times New Roman" pitchFamily="-92"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92"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92"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92"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92" charset="0"/>
        <a:ea typeface="+mn-ea"/>
        <a:cs typeface="+mn-cs"/>
      </a:defRPr>
    </a:lvl5pPr>
    <a:lvl6pPr marL="2286000" algn="l" defTabSz="914400" rtl="0" eaLnBrk="1" latinLnBrk="0" hangingPunct="1">
      <a:defRPr kern="1200">
        <a:solidFill>
          <a:schemeClr val="tx1"/>
        </a:solidFill>
        <a:latin typeface="Times New Roman" pitchFamily="-92" charset="0"/>
        <a:ea typeface="+mn-ea"/>
        <a:cs typeface="+mn-cs"/>
      </a:defRPr>
    </a:lvl6pPr>
    <a:lvl7pPr marL="2743200" algn="l" defTabSz="914400" rtl="0" eaLnBrk="1" latinLnBrk="0" hangingPunct="1">
      <a:defRPr kern="1200">
        <a:solidFill>
          <a:schemeClr val="tx1"/>
        </a:solidFill>
        <a:latin typeface="Times New Roman" pitchFamily="-92" charset="0"/>
        <a:ea typeface="+mn-ea"/>
        <a:cs typeface="+mn-cs"/>
      </a:defRPr>
    </a:lvl7pPr>
    <a:lvl8pPr marL="3200400" algn="l" defTabSz="914400" rtl="0" eaLnBrk="1" latinLnBrk="0" hangingPunct="1">
      <a:defRPr kern="1200">
        <a:solidFill>
          <a:schemeClr val="tx1"/>
        </a:solidFill>
        <a:latin typeface="Times New Roman" pitchFamily="-92" charset="0"/>
        <a:ea typeface="+mn-ea"/>
        <a:cs typeface="+mn-cs"/>
      </a:defRPr>
    </a:lvl8pPr>
    <a:lvl9pPr marL="3657600" algn="l" defTabSz="914400" rtl="0" eaLnBrk="1" latinLnBrk="0" hangingPunct="1">
      <a:defRPr kern="1200">
        <a:solidFill>
          <a:schemeClr val="tx1"/>
        </a:solidFill>
        <a:latin typeface="Times New Roman" pitchFamily="-9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7" d="100"/>
          <a:sy n="67"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744"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pitchFamily="-92" charset="0"/>
              </a:defRPr>
            </a:lvl1pPr>
          </a:lstStyle>
          <a:p>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pitchFamily="-92" charset="0"/>
              </a:defRPr>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pitchFamily="-92" charset="0"/>
              </a:defRPr>
            </a:lvl1pPr>
          </a:lstStyle>
          <a:p>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pitchFamily="-92" charset="0"/>
              </a:defRPr>
            </a:lvl1pPr>
          </a:lstStyle>
          <a:p>
            <a:fld id="{B6612DD2-44C9-49C1-B3AA-FEF9A026EFB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92"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92"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92"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92"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9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BC468-EAB5-453A-BDB2-69F4D4DB4E20}" type="slidenum">
              <a:rPr lang="en-US"/>
              <a:pPr/>
              <a:t>1</a:t>
            </a:fld>
            <a:endParaRPr lang="en-US" dirty="0"/>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34C2A-2ADD-419C-90CA-AB84926D3154}" type="slidenum">
              <a:rPr lang="en-US"/>
              <a:pPr/>
              <a:t>4</a:t>
            </a:fld>
            <a:endParaRPr lang="en-US" dirty="0"/>
          </a:p>
        </p:txBody>
      </p:sp>
      <p:sp>
        <p:nvSpPr>
          <p:cNvPr id="1153026" name="Rectangle 2"/>
          <p:cNvSpPr>
            <a:spLocks noGrp="1" noRot="1" noChangeAspect="1" noChangeArrowheads="1" noTextEdit="1"/>
          </p:cNvSpPr>
          <p:nvPr>
            <p:ph type="sldImg"/>
          </p:nvPr>
        </p:nvSpPr>
        <p:spPr>
          <a:ln/>
        </p:spPr>
      </p:sp>
      <p:sp>
        <p:nvSpPr>
          <p:cNvPr id="11530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360239-5FAB-4629-9758-2938B23B51B2}" type="slidenum">
              <a:rPr lang="en-US"/>
              <a:pPr/>
              <a:t>11</a:t>
            </a:fld>
            <a:endParaRPr lang="en-US" dirty="0"/>
          </a:p>
        </p:txBody>
      </p:sp>
      <p:sp>
        <p:nvSpPr>
          <p:cNvPr id="1154050" name="Rectangle 2"/>
          <p:cNvSpPr>
            <a:spLocks noGrp="1" noRot="1" noChangeAspect="1" noChangeArrowheads="1" noTextEdit="1"/>
          </p:cNvSpPr>
          <p:nvPr>
            <p:ph type="sldImg"/>
          </p:nvPr>
        </p:nvSpPr>
        <p:spPr>
          <a:ln/>
        </p:spPr>
      </p:sp>
      <p:sp>
        <p:nvSpPr>
          <p:cNvPr id="115405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4578"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pPr algn="ctr" eaLnBrk="1" hangingPunct="1"/>
            <a:endParaRPr kumimoji="1" lang="en-US" sz="2400"/>
          </a:p>
        </p:txBody>
      </p:sp>
      <p:pic>
        <p:nvPicPr>
          <p:cNvPr id="664579"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p:spPr>
      </p:pic>
      <p:sp>
        <p:nvSpPr>
          <p:cNvPr id="664580"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eaLnBrk="1" hangingPunct="1"/>
            <a:endParaRPr kumimoji="1" lang="en-US" sz="2400"/>
          </a:p>
        </p:txBody>
      </p:sp>
      <p:pic>
        <p:nvPicPr>
          <p:cNvPr id="664581"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p:spPr>
      </p:pic>
      <p:sp>
        <p:nvSpPr>
          <p:cNvPr id="664582"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6458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664584" name="Rectangle 8"/>
          <p:cNvSpPr>
            <a:spLocks noGrp="1" noChangeArrowheads="1"/>
          </p:cNvSpPr>
          <p:nvPr>
            <p:ph type="dt" sz="quarter" idx="2"/>
          </p:nvPr>
        </p:nvSpPr>
        <p:spPr>
          <a:xfrm>
            <a:off x="1084263" y="6096000"/>
            <a:ext cx="1905000" cy="457200"/>
          </a:xfrm>
        </p:spPr>
        <p:txBody>
          <a:bodyPr/>
          <a:lstStyle>
            <a:lvl1pPr>
              <a:defRPr/>
            </a:lvl1pPr>
          </a:lstStyle>
          <a:p>
            <a:endParaRPr lang="en-US"/>
          </a:p>
        </p:txBody>
      </p:sp>
      <p:sp>
        <p:nvSpPr>
          <p:cNvPr id="664586" name="Rectangle 10"/>
          <p:cNvSpPr>
            <a:spLocks noGrp="1" noChangeArrowheads="1"/>
          </p:cNvSpPr>
          <p:nvPr>
            <p:ph type="sldNum" sz="quarter" idx="4"/>
          </p:nvPr>
        </p:nvSpPr>
        <p:spPr>
          <a:xfrm>
            <a:off x="6951663" y="6096000"/>
            <a:ext cx="1905000" cy="457200"/>
          </a:xfrm>
        </p:spPr>
        <p:txBody>
          <a:bodyPr/>
          <a:lstStyle>
            <a:lvl1pPr>
              <a:defRPr/>
            </a:lvl1pPr>
          </a:lstStyle>
          <a:p>
            <a:fld id="{CE3380F3-EDF2-4449-A3F3-A6EDC2A90B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322023-145D-4336-9A16-4B2F15B2975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5BA57A-4A32-417A-8F80-6BB980F3FBE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ACC546-CFBA-41C6-B7A9-A885285CE5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C7EE7D-74C6-4FEB-B0CE-82F504A323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F0AC4E-1F49-4431-81D1-112D8A2D6C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F6E79B9-C707-45D3-9D13-5BA5C085B9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01D32D-F7DC-43D4-B849-6EA2FFC678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27EE87-35F7-4AEA-8263-65067747C3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275FF1-FFAA-44B3-B791-074FC87461A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F9ED99-B28F-454E-8161-3E7B461388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63554"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eaLnBrk="1" hangingPunct="1"/>
            <a:endParaRPr kumimoji="1" lang="en-US" sz="2400"/>
          </a:p>
        </p:txBody>
      </p:sp>
      <p:sp>
        <p:nvSpPr>
          <p:cNvPr id="663555"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663556" name="Picture 4" descr="minispir"/>
          <p:cNvPicPr>
            <a:picLocks noChangeAspect="1" noChangeArrowheads="1"/>
          </p:cNvPicPr>
          <p:nvPr/>
        </p:nvPicPr>
        <p:blipFill>
          <a:blip r:embed="rId13"/>
          <a:srcRect b="5333"/>
          <a:stretch>
            <a:fillRect/>
          </a:stretch>
        </p:blipFill>
        <p:spPr bwMode="ltGray">
          <a:xfrm>
            <a:off x="0" y="50800"/>
            <a:ext cx="1181100" cy="4057650"/>
          </a:xfrm>
          <a:prstGeom prst="rect">
            <a:avLst/>
          </a:prstGeom>
          <a:noFill/>
        </p:spPr>
      </p:pic>
      <p:pic>
        <p:nvPicPr>
          <p:cNvPr id="663557" name="Picture 5" descr="minispir"/>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p:spPr>
      </p:pic>
      <p:sp>
        <p:nvSpPr>
          <p:cNvPr id="663558"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3559"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356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66356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F8665E8-3137-4F31-94DC-BE5EBFADC4E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92" charset="0"/>
        </a:defRPr>
      </a:lvl2pPr>
      <a:lvl3pPr algn="ctr" rtl="0" fontAlgn="base">
        <a:spcBef>
          <a:spcPct val="0"/>
        </a:spcBef>
        <a:spcAft>
          <a:spcPct val="0"/>
        </a:spcAft>
        <a:defRPr sz="4400">
          <a:solidFill>
            <a:schemeClr val="tx2"/>
          </a:solidFill>
          <a:latin typeface="Times New Roman" pitchFamily="-92" charset="0"/>
        </a:defRPr>
      </a:lvl3pPr>
      <a:lvl4pPr algn="ctr" rtl="0" fontAlgn="base">
        <a:spcBef>
          <a:spcPct val="0"/>
        </a:spcBef>
        <a:spcAft>
          <a:spcPct val="0"/>
        </a:spcAft>
        <a:defRPr sz="4400">
          <a:solidFill>
            <a:schemeClr val="tx2"/>
          </a:solidFill>
          <a:latin typeface="Times New Roman" pitchFamily="-92" charset="0"/>
        </a:defRPr>
      </a:lvl4pPr>
      <a:lvl5pPr algn="ctr" rtl="0" fontAlgn="base">
        <a:spcBef>
          <a:spcPct val="0"/>
        </a:spcBef>
        <a:spcAft>
          <a:spcPct val="0"/>
        </a:spcAft>
        <a:defRPr sz="4400">
          <a:solidFill>
            <a:schemeClr val="tx2"/>
          </a:solidFill>
          <a:latin typeface="Times New Roman" pitchFamily="-92" charset="0"/>
        </a:defRPr>
      </a:lvl5pPr>
      <a:lvl6pPr marL="457200" algn="ctr" rtl="0" fontAlgn="base">
        <a:spcBef>
          <a:spcPct val="0"/>
        </a:spcBef>
        <a:spcAft>
          <a:spcPct val="0"/>
        </a:spcAft>
        <a:defRPr sz="4400">
          <a:solidFill>
            <a:schemeClr val="tx2"/>
          </a:solidFill>
          <a:latin typeface="Times New Roman" pitchFamily="-92" charset="0"/>
        </a:defRPr>
      </a:lvl6pPr>
      <a:lvl7pPr marL="914400" algn="ctr" rtl="0" fontAlgn="base">
        <a:spcBef>
          <a:spcPct val="0"/>
        </a:spcBef>
        <a:spcAft>
          <a:spcPct val="0"/>
        </a:spcAft>
        <a:defRPr sz="4400">
          <a:solidFill>
            <a:schemeClr val="tx2"/>
          </a:solidFill>
          <a:latin typeface="Times New Roman" pitchFamily="-92" charset="0"/>
        </a:defRPr>
      </a:lvl7pPr>
      <a:lvl8pPr marL="1371600" algn="ctr" rtl="0" fontAlgn="base">
        <a:spcBef>
          <a:spcPct val="0"/>
        </a:spcBef>
        <a:spcAft>
          <a:spcPct val="0"/>
        </a:spcAft>
        <a:defRPr sz="4400">
          <a:solidFill>
            <a:schemeClr val="tx2"/>
          </a:solidFill>
          <a:latin typeface="Times New Roman" pitchFamily="-92" charset="0"/>
        </a:defRPr>
      </a:lvl8pPr>
      <a:lvl9pPr marL="1828800" algn="ctr" rtl="0" fontAlgn="base">
        <a:spcBef>
          <a:spcPct val="0"/>
        </a:spcBef>
        <a:spcAft>
          <a:spcPct val="0"/>
        </a:spcAft>
        <a:defRPr sz="4400">
          <a:solidFill>
            <a:schemeClr val="tx2"/>
          </a:solidFill>
          <a:latin typeface="Times New Roman" pitchFamily="-9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752600"/>
            <a:ext cx="7721600" cy="2057400"/>
          </a:xfrm>
        </p:spPr>
        <p:txBody>
          <a:bodyPr/>
          <a:lstStyle/>
          <a:p>
            <a:r>
              <a:rPr kumimoji="1" lang="en-US" dirty="0"/>
              <a:t>Chapter 18:</a:t>
            </a:r>
            <a:br>
              <a:rPr kumimoji="1" lang="en-US" dirty="0"/>
            </a:br>
            <a:r>
              <a:rPr kumimoji="1" lang="en-US" dirty="0" smtClean="0"/>
              <a:t>Computer and Network </a:t>
            </a:r>
            <a:br>
              <a:rPr kumimoji="1" lang="en-US" dirty="0" smtClean="0"/>
            </a:br>
            <a:r>
              <a:rPr kumimoji="1" lang="en-US" dirty="0" smtClean="0"/>
              <a:t>Security Threats</a:t>
            </a:r>
            <a:endParaRPr kumimoji="1" lang="en-US" dirty="0"/>
          </a:p>
        </p:txBody>
      </p:sp>
      <p:sp>
        <p:nvSpPr>
          <p:cNvPr id="5123" name="Rectangle 3"/>
          <p:cNvSpPr>
            <a:spLocks noGrp="1" noChangeArrowheads="1"/>
          </p:cNvSpPr>
          <p:nvPr>
            <p:ph type="subTitle" idx="1"/>
          </p:nvPr>
        </p:nvSpPr>
        <p:spPr/>
        <p:txBody>
          <a:bodyPr/>
          <a:lstStyle/>
          <a:p>
            <a:r>
              <a:rPr kumimoji="1" lang="en-US" dirty="0"/>
              <a:t>Business Data Communications, </a:t>
            </a:r>
            <a:r>
              <a:rPr kumimoji="1" lang="en-US" dirty="0" smtClean="0"/>
              <a:t>6e</a:t>
            </a:r>
            <a:endParaRPr kumimoji="1"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Threats and Assets</a:t>
            </a:r>
            <a:endParaRPr lang="en-US" dirty="0"/>
          </a:p>
        </p:txBody>
      </p:sp>
      <p:graphicFrame>
        <p:nvGraphicFramePr>
          <p:cNvPr id="6" name="Content Placeholder 5"/>
          <p:cNvGraphicFramePr>
            <a:graphicFrameLocks noGrp="1"/>
          </p:cNvGraphicFramePr>
          <p:nvPr>
            <p:ph idx="1"/>
          </p:nvPr>
        </p:nvGraphicFramePr>
        <p:xfrm>
          <a:off x="990600" y="1752600"/>
          <a:ext cx="7772400" cy="48158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endParaRPr lang="en-US" dirty="0"/>
                    </a:p>
                  </a:txBody>
                  <a:tcPr/>
                </a:tc>
                <a:tc>
                  <a:txBody>
                    <a:bodyPr/>
                    <a:lstStyle/>
                    <a:p>
                      <a:r>
                        <a:rPr lang="en-US" sz="2000" dirty="0" smtClean="0"/>
                        <a:t>Availability</a:t>
                      </a:r>
                      <a:endParaRPr lang="en-US" sz="2000" dirty="0"/>
                    </a:p>
                  </a:txBody>
                  <a:tcPr/>
                </a:tc>
                <a:tc>
                  <a:txBody>
                    <a:bodyPr/>
                    <a:lstStyle/>
                    <a:p>
                      <a:r>
                        <a:rPr lang="en-US" sz="2000" dirty="0" smtClean="0"/>
                        <a:t>Confidentiality</a:t>
                      </a:r>
                      <a:endParaRPr lang="en-US" sz="2000" dirty="0"/>
                    </a:p>
                  </a:txBody>
                  <a:tcPr/>
                </a:tc>
                <a:tc>
                  <a:txBody>
                    <a:bodyPr/>
                    <a:lstStyle/>
                    <a:p>
                      <a:r>
                        <a:rPr lang="en-US" sz="2000" dirty="0" smtClean="0"/>
                        <a:t>Integrity</a:t>
                      </a:r>
                      <a:endParaRPr lang="en-US" sz="2000" dirty="0"/>
                    </a:p>
                  </a:txBody>
                  <a:tcPr/>
                </a:tc>
              </a:tr>
              <a:tr h="370840">
                <a:tc>
                  <a:txBody>
                    <a:bodyPr/>
                    <a:lstStyle/>
                    <a:p>
                      <a:r>
                        <a:rPr lang="en-US" sz="2000" b="1" dirty="0" smtClean="0"/>
                        <a:t>Hardware</a:t>
                      </a:r>
                      <a:endParaRPr lang="en-US" sz="2000" b="1" dirty="0"/>
                    </a:p>
                  </a:txBody>
                  <a:tcPr/>
                </a:tc>
                <a:tc>
                  <a:txBody>
                    <a:bodyPr/>
                    <a:lstStyle/>
                    <a:p>
                      <a:r>
                        <a:rPr lang="en-US" sz="1400" dirty="0" smtClean="0"/>
                        <a:t>Equipment is stolen</a:t>
                      </a:r>
                      <a:r>
                        <a:rPr lang="en-US" sz="1400" baseline="0" dirty="0" smtClean="0"/>
                        <a:t> or disabled, thus denying service.</a:t>
                      </a:r>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r>
                        <a:rPr lang="en-US" sz="2000" b="1" dirty="0" smtClean="0"/>
                        <a:t>Software</a:t>
                      </a:r>
                      <a:endParaRPr lang="en-US" sz="2000" b="1" dirty="0"/>
                    </a:p>
                  </a:txBody>
                  <a:tcPr/>
                </a:tc>
                <a:tc>
                  <a:txBody>
                    <a:bodyPr/>
                    <a:lstStyle/>
                    <a:p>
                      <a:r>
                        <a:rPr lang="en-US" sz="1400" dirty="0" smtClean="0"/>
                        <a:t>Programs are deleted, denying access to users.</a:t>
                      </a:r>
                      <a:endParaRPr lang="en-US" sz="1400" dirty="0"/>
                    </a:p>
                  </a:txBody>
                  <a:tcPr/>
                </a:tc>
                <a:tc>
                  <a:txBody>
                    <a:bodyPr/>
                    <a:lstStyle/>
                    <a:p>
                      <a:r>
                        <a:rPr lang="en-US" sz="1400" dirty="0" smtClean="0"/>
                        <a:t>An unauthorized copy of software is made.</a:t>
                      </a:r>
                      <a:endParaRPr lang="en-US" sz="1400" dirty="0"/>
                    </a:p>
                  </a:txBody>
                  <a:tcPr/>
                </a:tc>
                <a:tc>
                  <a:txBody>
                    <a:bodyPr/>
                    <a:lstStyle/>
                    <a:p>
                      <a:r>
                        <a:rPr lang="en-US" sz="1400" dirty="0" smtClean="0"/>
                        <a:t>A working program is modified, either to cause it to fail during execution or to cause it to do some unintended task.</a:t>
                      </a:r>
                      <a:endParaRPr lang="en-US" sz="1400" dirty="0"/>
                    </a:p>
                  </a:txBody>
                  <a:tcPr/>
                </a:tc>
              </a:tr>
              <a:tr h="370840">
                <a:tc>
                  <a:txBody>
                    <a:bodyPr/>
                    <a:lstStyle/>
                    <a:p>
                      <a:r>
                        <a:rPr lang="en-US" sz="2000" b="1" dirty="0" smtClean="0"/>
                        <a:t>Data</a:t>
                      </a:r>
                      <a:endParaRPr lang="en-US" sz="2000" b="1" dirty="0"/>
                    </a:p>
                  </a:txBody>
                  <a:tcPr/>
                </a:tc>
                <a:tc>
                  <a:txBody>
                    <a:bodyPr/>
                    <a:lstStyle/>
                    <a:p>
                      <a:r>
                        <a:rPr lang="en-US" sz="1400" dirty="0" smtClean="0"/>
                        <a:t>Files are deleted, denying access to users.</a:t>
                      </a:r>
                      <a:endParaRPr lang="en-US" sz="1400" dirty="0"/>
                    </a:p>
                  </a:txBody>
                  <a:tcPr/>
                </a:tc>
                <a:tc>
                  <a:txBody>
                    <a:bodyPr/>
                    <a:lstStyle/>
                    <a:p>
                      <a:r>
                        <a:rPr lang="en-US" sz="1400" dirty="0" smtClean="0"/>
                        <a:t>An unauthorized read of data is performed. An analysis of statistical data reveals underlying data.</a:t>
                      </a:r>
                      <a:endParaRPr lang="en-US" sz="1400" dirty="0"/>
                    </a:p>
                  </a:txBody>
                  <a:tcPr/>
                </a:tc>
                <a:tc>
                  <a:txBody>
                    <a:bodyPr/>
                    <a:lstStyle/>
                    <a:p>
                      <a:r>
                        <a:rPr lang="en-US" sz="1400" dirty="0" smtClean="0"/>
                        <a:t>Existing files are modified or</a:t>
                      </a:r>
                      <a:r>
                        <a:rPr lang="en-US" sz="1400" baseline="0" dirty="0" smtClean="0"/>
                        <a:t> new files are fabricated.</a:t>
                      </a:r>
                      <a:endParaRPr lang="en-US" sz="1400" dirty="0"/>
                    </a:p>
                  </a:txBody>
                  <a:tcPr/>
                </a:tc>
              </a:tr>
              <a:tr h="370840">
                <a:tc>
                  <a:txBody>
                    <a:bodyPr/>
                    <a:lstStyle/>
                    <a:p>
                      <a:r>
                        <a:rPr lang="en-US" sz="2000" b="1" dirty="0" smtClean="0"/>
                        <a:t>Communication Lines</a:t>
                      </a:r>
                      <a:endParaRPr lang="en-US" sz="2000" b="1" dirty="0"/>
                    </a:p>
                  </a:txBody>
                  <a:tcPr/>
                </a:tc>
                <a:tc>
                  <a:txBody>
                    <a:bodyPr/>
                    <a:lstStyle/>
                    <a:p>
                      <a:r>
                        <a:rPr lang="en-US" sz="1400" dirty="0" smtClean="0"/>
                        <a:t>Messages are destroyed or deleted. Communications lines or networks are rendered unavailable.</a:t>
                      </a:r>
                      <a:endParaRPr lang="en-US" sz="1400" dirty="0"/>
                    </a:p>
                  </a:txBody>
                  <a:tcPr/>
                </a:tc>
                <a:tc>
                  <a:txBody>
                    <a:bodyPr/>
                    <a:lstStyle/>
                    <a:p>
                      <a:r>
                        <a:rPr lang="en-US" sz="1400" dirty="0" smtClean="0"/>
                        <a:t>Messages are read.  The traffic pattern of messages is observed.</a:t>
                      </a:r>
                      <a:endParaRPr lang="en-US" sz="1400" dirty="0"/>
                    </a:p>
                  </a:txBody>
                  <a:tcPr/>
                </a:tc>
                <a:tc>
                  <a:txBody>
                    <a:bodyPr/>
                    <a:lstStyle/>
                    <a:p>
                      <a:r>
                        <a:rPr lang="en-US" sz="1400" dirty="0" smtClean="0"/>
                        <a:t>Messages are modified,</a:t>
                      </a:r>
                      <a:r>
                        <a:rPr lang="en-US" sz="1400" baseline="0" dirty="0" smtClean="0"/>
                        <a:t> delayed, reordered, or duplicated. False messages are fabricated.</a:t>
                      </a:r>
                      <a:endParaRPr lang="en-US" sz="1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5FB8B25-7A03-43FD-A37E-DA80DC32B5D5}" type="slidenum">
              <a:rPr lang="en-US"/>
              <a:pPr/>
              <a:t>11</a:t>
            </a:fld>
            <a:endParaRPr lang="en-US" dirty="0"/>
          </a:p>
        </p:txBody>
      </p:sp>
      <p:sp>
        <p:nvSpPr>
          <p:cNvPr id="1117188" name="Rectangle 4"/>
          <p:cNvSpPr>
            <a:spLocks noGrp="1" noChangeArrowheads="1"/>
          </p:cNvSpPr>
          <p:nvPr>
            <p:ph type="title"/>
          </p:nvPr>
        </p:nvSpPr>
        <p:spPr/>
        <p:txBody>
          <a:bodyPr/>
          <a:lstStyle/>
          <a:p>
            <a:r>
              <a:rPr lang="en-US" dirty="0"/>
              <a:t>Security Threats</a:t>
            </a:r>
          </a:p>
        </p:txBody>
      </p:sp>
      <p:sp>
        <p:nvSpPr>
          <p:cNvPr id="1117189" name="Rectangle 5"/>
          <p:cNvSpPr>
            <a:spLocks noGrp="1" noChangeArrowheads="1"/>
          </p:cNvSpPr>
          <p:nvPr>
            <p:ph type="body" idx="1"/>
          </p:nvPr>
        </p:nvSpPr>
        <p:spPr/>
        <p:txBody>
          <a:bodyPr/>
          <a:lstStyle/>
          <a:p>
            <a:pPr>
              <a:lnSpc>
                <a:spcPct val="90000"/>
              </a:lnSpc>
            </a:pPr>
            <a:r>
              <a:rPr lang="en-US" sz="2800" dirty="0"/>
              <a:t>Passive attacks</a:t>
            </a:r>
          </a:p>
          <a:p>
            <a:pPr lvl="1">
              <a:lnSpc>
                <a:spcPct val="90000"/>
              </a:lnSpc>
            </a:pPr>
            <a:r>
              <a:rPr lang="en-US" sz="2400" dirty="0"/>
              <a:t>Release of message contents</a:t>
            </a:r>
          </a:p>
          <a:p>
            <a:pPr lvl="1">
              <a:lnSpc>
                <a:spcPct val="90000"/>
              </a:lnSpc>
            </a:pPr>
            <a:r>
              <a:rPr lang="en-US" sz="2400" dirty="0"/>
              <a:t>Traffic analysis</a:t>
            </a:r>
          </a:p>
          <a:p>
            <a:pPr lvl="1">
              <a:lnSpc>
                <a:spcPct val="90000"/>
              </a:lnSpc>
            </a:pPr>
            <a:r>
              <a:rPr lang="en-US" sz="2400" dirty="0">
                <a:latin typeface="Times" pitchFamily="-92" charset="0"/>
              </a:rPr>
              <a:t>Difficult to detect because there is no data alteration</a:t>
            </a:r>
          </a:p>
          <a:p>
            <a:pPr lvl="1">
              <a:lnSpc>
                <a:spcPct val="90000"/>
              </a:lnSpc>
            </a:pPr>
            <a:r>
              <a:rPr lang="en-US" sz="2400" dirty="0">
                <a:latin typeface="Times" pitchFamily="-92" charset="0"/>
              </a:rPr>
              <a:t>Emphasis on prevention through encryption</a:t>
            </a:r>
            <a:endParaRPr lang="en-US" sz="2400" dirty="0"/>
          </a:p>
          <a:p>
            <a:pPr>
              <a:lnSpc>
                <a:spcPct val="90000"/>
              </a:lnSpc>
            </a:pPr>
            <a:r>
              <a:rPr lang="en-US" sz="2800" dirty="0"/>
              <a:t>Active attacks </a:t>
            </a:r>
          </a:p>
          <a:p>
            <a:pPr lvl="1">
              <a:lnSpc>
                <a:spcPct val="90000"/>
              </a:lnSpc>
            </a:pPr>
            <a:r>
              <a:rPr lang="en-US" sz="2400" dirty="0" smtClean="0"/>
              <a:t>Masquerade</a:t>
            </a:r>
            <a:endParaRPr lang="en-US" sz="2400" dirty="0"/>
          </a:p>
          <a:p>
            <a:pPr lvl="1">
              <a:lnSpc>
                <a:spcPct val="90000"/>
              </a:lnSpc>
            </a:pPr>
            <a:r>
              <a:rPr lang="en-US" sz="2400" dirty="0"/>
              <a:t>Replay</a:t>
            </a:r>
          </a:p>
          <a:p>
            <a:pPr lvl="1">
              <a:lnSpc>
                <a:spcPct val="90000"/>
              </a:lnSpc>
            </a:pPr>
            <a:r>
              <a:rPr lang="en-US" sz="2400" dirty="0"/>
              <a:t>Modification of messages</a:t>
            </a:r>
          </a:p>
          <a:p>
            <a:pPr lvl="1">
              <a:lnSpc>
                <a:spcPct val="90000"/>
              </a:lnSpc>
            </a:pPr>
            <a:r>
              <a:rPr lang="en-US" sz="2400" dirty="0"/>
              <a:t>Denial of Service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Intruders</a:t>
            </a:r>
            <a:endParaRPr lang="en-US" dirty="0"/>
          </a:p>
        </p:txBody>
      </p:sp>
      <p:sp>
        <p:nvSpPr>
          <p:cNvPr id="3" name="Content Placeholder 2"/>
          <p:cNvSpPr>
            <a:spLocks noGrp="1"/>
          </p:cNvSpPr>
          <p:nvPr>
            <p:ph idx="1"/>
          </p:nvPr>
        </p:nvSpPr>
        <p:spPr/>
        <p:txBody>
          <a:bodyPr/>
          <a:lstStyle/>
          <a:p>
            <a:r>
              <a:rPr lang="en-US" b="1" dirty="0" smtClean="0"/>
              <a:t>Masquerader</a:t>
            </a:r>
            <a:r>
              <a:rPr lang="en-US" dirty="0" smtClean="0"/>
              <a:t>: </a:t>
            </a:r>
            <a:r>
              <a:rPr lang="en-US" sz="2400" dirty="0" smtClean="0"/>
              <a:t>an individual not authorized to use the computer and penetrates a system’s access controls to exploit a legitimate user’s account; likely to be an outsider.</a:t>
            </a:r>
          </a:p>
          <a:p>
            <a:r>
              <a:rPr lang="en-US" b="1" dirty="0" smtClean="0"/>
              <a:t>Misfeasor</a:t>
            </a:r>
            <a:r>
              <a:rPr lang="en-US" dirty="0" smtClean="0"/>
              <a:t>: </a:t>
            </a:r>
            <a:r>
              <a:rPr lang="en-US" sz="2400" dirty="0" smtClean="0"/>
              <a:t>legitimate user who access data, programs or resources that they are not authorized for; likely to be an insider. </a:t>
            </a:r>
          </a:p>
          <a:p>
            <a:r>
              <a:rPr lang="en-US" b="1" dirty="0" smtClean="0"/>
              <a:t>Clandestine user</a:t>
            </a:r>
            <a:r>
              <a:rPr lang="en-US" dirty="0" smtClean="0"/>
              <a:t>: </a:t>
            </a:r>
            <a:r>
              <a:rPr lang="en-US" sz="2400" dirty="0" smtClean="0"/>
              <a:t>individual who seizes supervisory control of the system and uses the access to evade auditing and access controls.</a:t>
            </a:r>
            <a:endParaRPr lang="en-US" sz="24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Examples</a:t>
            </a:r>
            <a:endParaRPr lang="en-US" dirty="0"/>
          </a:p>
        </p:txBody>
      </p:sp>
      <p:sp>
        <p:nvSpPr>
          <p:cNvPr id="3" name="Content Placeholder 2"/>
          <p:cNvSpPr>
            <a:spLocks noGrp="1"/>
          </p:cNvSpPr>
          <p:nvPr>
            <p:ph idx="1"/>
          </p:nvPr>
        </p:nvSpPr>
        <p:spPr/>
        <p:txBody>
          <a:bodyPr/>
          <a:lstStyle/>
          <a:p>
            <a:r>
              <a:rPr lang="en-US" sz="2000" dirty="0" smtClean="0"/>
              <a:t>Performing a remote root compromise of an e-mail server</a:t>
            </a:r>
          </a:p>
          <a:p>
            <a:r>
              <a:rPr lang="en-US" sz="2000" dirty="0" smtClean="0"/>
              <a:t>Defacing a Web server </a:t>
            </a:r>
          </a:p>
          <a:p>
            <a:r>
              <a:rPr lang="en-US" sz="2000" dirty="0" smtClean="0"/>
              <a:t>Guessing and cracking passwords</a:t>
            </a:r>
          </a:p>
          <a:p>
            <a:r>
              <a:rPr lang="en-US" sz="2000" dirty="0" smtClean="0"/>
              <a:t>Copying a database containing credit card numbers</a:t>
            </a:r>
          </a:p>
          <a:p>
            <a:r>
              <a:rPr lang="en-US" sz="2000" dirty="0" smtClean="0"/>
              <a:t>Viewing sensitive data without authorization</a:t>
            </a:r>
          </a:p>
          <a:p>
            <a:r>
              <a:rPr lang="en-US" sz="2000" dirty="0" smtClean="0"/>
              <a:t>Running a packet sniffer on a workstation to capture usernames and passwords</a:t>
            </a:r>
          </a:p>
          <a:p>
            <a:r>
              <a:rPr lang="en-US" sz="2000" dirty="0" smtClean="0"/>
              <a:t>Dialing into an unsecured modem and gaining internal network access</a:t>
            </a:r>
          </a:p>
          <a:p>
            <a:r>
              <a:rPr lang="en-US" sz="2000" dirty="0" smtClean="0"/>
              <a:t>Posing as an executive, calling the help desk, resetting the executive’s e-mail password, and learning the new password</a:t>
            </a:r>
          </a:p>
          <a:p>
            <a:r>
              <a:rPr lang="en-US" sz="2000" dirty="0" smtClean="0"/>
              <a:t>Using an unattended, logged-in workstation without permission</a:t>
            </a:r>
            <a:endParaRPr lang="en-US" sz="20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Intruder Behavior Patterns</a:t>
            </a:r>
            <a:endParaRPr lang="en-US" dirty="0"/>
          </a:p>
        </p:txBody>
      </p:sp>
      <p:sp>
        <p:nvSpPr>
          <p:cNvPr id="3" name="Content Placeholder 2"/>
          <p:cNvSpPr>
            <a:spLocks noGrp="1"/>
          </p:cNvSpPr>
          <p:nvPr>
            <p:ph idx="1"/>
          </p:nvPr>
        </p:nvSpPr>
        <p:spPr/>
        <p:txBody>
          <a:bodyPr/>
          <a:lstStyle/>
          <a:p>
            <a:r>
              <a:rPr lang="en-US" sz="2800" b="1" dirty="0" smtClean="0"/>
              <a:t>Hackers</a:t>
            </a:r>
            <a:r>
              <a:rPr lang="en-US" sz="2800" dirty="0" smtClean="0"/>
              <a:t>: Organized group of intruders who hack into a computer for the thrill or for status.</a:t>
            </a:r>
          </a:p>
          <a:p>
            <a:r>
              <a:rPr lang="en-US" sz="2800" b="1" dirty="0" smtClean="0"/>
              <a:t>Criminals</a:t>
            </a:r>
            <a:r>
              <a:rPr lang="en-US" sz="2800" dirty="0" smtClean="0"/>
              <a:t>: Usually have specific targets or classes of targets in mind. Frequently Eastern European or Southeast Asian groups who do business on the Web.</a:t>
            </a:r>
          </a:p>
          <a:p>
            <a:r>
              <a:rPr lang="en-US" sz="2800" b="1" dirty="0" smtClean="0"/>
              <a:t>Insider Attacks</a:t>
            </a:r>
            <a:r>
              <a:rPr lang="en-US" sz="2800" dirty="0" smtClean="0"/>
              <a:t>: Difficult to detect and protect against; employees have access to and knowledge of the structure and content of databases.</a:t>
            </a:r>
            <a:endParaRPr lang="en-US" sz="28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Malicious Software</a:t>
            </a:r>
            <a:endParaRPr lang="en-US" dirty="0"/>
          </a:p>
        </p:txBody>
      </p:sp>
      <p:sp>
        <p:nvSpPr>
          <p:cNvPr id="9" name="Content Placeholder 8"/>
          <p:cNvSpPr>
            <a:spLocks noGrp="1"/>
          </p:cNvSpPr>
          <p:nvPr>
            <p:ph idx="1"/>
          </p:nvPr>
        </p:nvSpPr>
        <p:spPr/>
        <p:txBody>
          <a:bodyPr/>
          <a:lstStyle/>
          <a:p>
            <a:r>
              <a:rPr lang="en-US" dirty="0" smtClean="0"/>
              <a:t>Malware: malicious software that exploit system vulnerabilities</a:t>
            </a:r>
          </a:p>
          <a:p>
            <a:r>
              <a:rPr lang="en-US" dirty="0" smtClean="0"/>
              <a:t>Two categories: those that need a host program and those that are independent (parasitic)</a:t>
            </a:r>
          </a:p>
          <a:p>
            <a:r>
              <a:rPr lang="en-US" dirty="0" smtClean="0"/>
              <a:t>May or may not replicate</a:t>
            </a:r>
          </a:p>
        </p:txBody>
      </p:sp>
      <p:sp>
        <p:nvSpPr>
          <p:cNvPr id="4" name="Slide Number Placeholder 3"/>
          <p:cNvSpPr>
            <a:spLocks noGrp="1"/>
          </p:cNvSpPr>
          <p:nvPr>
            <p:ph type="sldNum" sz="quarter" idx="12"/>
          </p:nvPr>
        </p:nvSpPr>
        <p:spPr/>
        <p:txBody>
          <a:bodyPr/>
          <a:lstStyle/>
          <a:p>
            <a:fld id="{C1ACC546-CFBA-41C6-B7A9-A885285CE5B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Programs</a:t>
            </a:r>
            <a:endParaRPr lang="en-US" dirty="0"/>
          </a:p>
        </p:txBody>
      </p:sp>
      <p:sp>
        <p:nvSpPr>
          <p:cNvPr id="3" name="Content Placeholder 2"/>
          <p:cNvSpPr>
            <a:spLocks noGrp="1"/>
          </p:cNvSpPr>
          <p:nvPr>
            <p:ph idx="1"/>
          </p:nvPr>
        </p:nvSpPr>
        <p:spPr/>
        <p:txBody>
          <a:bodyPr/>
          <a:lstStyle/>
          <a:p>
            <a:r>
              <a:rPr lang="en-US" b="1" dirty="0" smtClean="0"/>
              <a:t>Backdoor</a:t>
            </a:r>
            <a:r>
              <a:rPr lang="en-US" dirty="0" smtClean="0"/>
              <a:t>: secret entry point into a program that allows someone to gain access. A </a:t>
            </a:r>
            <a:r>
              <a:rPr lang="en-US" b="1" dirty="0" smtClean="0"/>
              <a:t>maintenance hook </a:t>
            </a:r>
            <a:r>
              <a:rPr lang="en-US" dirty="0" smtClean="0"/>
              <a:t>is a backdoor inserted by a programmer to aid in testing and debugging.</a:t>
            </a:r>
          </a:p>
          <a:p>
            <a:r>
              <a:rPr lang="en-US" b="1" dirty="0" smtClean="0"/>
              <a:t>Logic Bomb</a:t>
            </a:r>
            <a:r>
              <a:rPr lang="en-US" dirty="0" smtClean="0"/>
              <a:t>: code embedded in a program that is set to go off when certain conditions are met.</a:t>
            </a:r>
          </a:p>
        </p:txBody>
      </p:sp>
      <p:sp>
        <p:nvSpPr>
          <p:cNvPr id="4" name="Slide Number Placeholder 3"/>
          <p:cNvSpPr>
            <a:spLocks noGrp="1"/>
          </p:cNvSpPr>
          <p:nvPr>
            <p:ph type="sldNum" sz="quarter" idx="12"/>
          </p:nvPr>
        </p:nvSpPr>
        <p:spPr/>
        <p:txBody>
          <a:bodyPr/>
          <a:lstStyle/>
          <a:p>
            <a:fld id="{C1ACC546-CFBA-41C6-B7A9-A885285CE5B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Programs</a:t>
            </a:r>
            <a:endParaRPr lang="en-US" dirty="0"/>
          </a:p>
        </p:txBody>
      </p:sp>
      <p:sp>
        <p:nvSpPr>
          <p:cNvPr id="3" name="Content Placeholder 2"/>
          <p:cNvSpPr>
            <a:spLocks noGrp="1"/>
          </p:cNvSpPr>
          <p:nvPr>
            <p:ph idx="1"/>
          </p:nvPr>
        </p:nvSpPr>
        <p:spPr>
          <a:xfrm>
            <a:off x="1066800" y="1752600"/>
            <a:ext cx="7620000" cy="4572000"/>
          </a:xfrm>
        </p:spPr>
        <p:txBody>
          <a:bodyPr/>
          <a:lstStyle/>
          <a:p>
            <a:r>
              <a:rPr lang="en-US" b="1" dirty="0" smtClean="0"/>
              <a:t>Trojan Horse</a:t>
            </a:r>
            <a:r>
              <a:rPr lang="en-US" dirty="0" smtClean="0"/>
              <a:t>: use program or command procedure that contains hidden code that when invoked performs some unwanted or harmful procedure. These may also be used for data destruction. </a:t>
            </a:r>
          </a:p>
          <a:p>
            <a:r>
              <a:rPr lang="en-US" b="1" dirty="0" smtClean="0"/>
              <a:t>Mobile Code</a:t>
            </a:r>
            <a:r>
              <a:rPr lang="en-US" dirty="0" smtClean="0"/>
              <a:t>: programs that can be shipped unchanged to a heterogeneous collection of platforms and execute identical semantics.</a:t>
            </a:r>
          </a:p>
        </p:txBody>
      </p:sp>
      <p:sp>
        <p:nvSpPr>
          <p:cNvPr id="4" name="Slide Number Placeholder 3"/>
          <p:cNvSpPr>
            <a:spLocks noGrp="1"/>
          </p:cNvSpPr>
          <p:nvPr>
            <p:ph type="sldNum" sz="quarter" idx="12"/>
          </p:nvPr>
        </p:nvSpPr>
        <p:spPr/>
        <p:txBody>
          <a:bodyPr/>
          <a:lstStyle/>
          <a:p>
            <a:fld id="{C1ACC546-CFBA-41C6-B7A9-A885285CE5B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Programs</a:t>
            </a:r>
            <a:endParaRPr lang="en-US" dirty="0"/>
          </a:p>
        </p:txBody>
      </p:sp>
      <p:sp>
        <p:nvSpPr>
          <p:cNvPr id="3" name="Content Placeholder 2"/>
          <p:cNvSpPr>
            <a:spLocks noGrp="1"/>
          </p:cNvSpPr>
          <p:nvPr>
            <p:ph idx="1"/>
          </p:nvPr>
        </p:nvSpPr>
        <p:spPr>
          <a:xfrm>
            <a:off x="1066800" y="1752600"/>
            <a:ext cx="7620000" cy="4572000"/>
          </a:xfrm>
        </p:spPr>
        <p:txBody>
          <a:bodyPr/>
          <a:lstStyle/>
          <a:p>
            <a:r>
              <a:rPr lang="en-US" b="1" dirty="0" smtClean="0"/>
              <a:t>Viruses</a:t>
            </a:r>
            <a:r>
              <a:rPr lang="en-US" dirty="0" smtClean="0"/>
              <a:t>: software that can </a:t>
            </a:r>
            <a:r>
              <a:rPr lang="en-US" i="1" dirty="0" smtClean="0"/>
              <a:t>infect</a:t>
            </a:r>
            <a:r>
              <a:rPr lang="en-US" dirty="0" smtClean="0"/>
              <a:t> other programs by modifying them. The infection may be passed onto other programs. </a:t>
            </a:r>
          </a:p>
          <a:p>
            <a:r>
              <a:rPr lang="en-US" dirty="0" smtClean="0"/>
              <a:t>Virus has three parts:</a:t>
            </a:r>
            <a:br>
              <a:rPr lang="en-US" dirty="0" smtClean="0"/>
            </a:br>
            <a:r>
              <a:rPr lang="en-US" dirty="0" smtClean="0"/>
              <a:t>-Infection mechanism</a:t>
            </a:r>
            <a:br>
              <a:rPr lang="en-US" dirty="0" smtClean="0"/>
            </a:br>
            <a:r>
              <a:rPr lang="en-US" dirty="0" smtClean="0"/>
              <a:t>-Trigger</a:t>
            </a:r>
            <a:br>
              <a:rPr lang="en-US" dirty="0" smtClean="0"/>
            </a:br>
            <a:r>
              <a:rPr lang="en-US" dirty="0" smtClean="0"/>
              <a:t>-Payload</a:t>
            </a:r>
          </a:p>
        </p:txBody>
      </p:sp>
      <p:sp>
        <p:nvSpPr>
          <p:cNvPr id="4" name="Slide Number Placeholder 3"/>
          <p:cNvSpPr>
            <a:spLocks noGrp="1"/>
          </p:cNvSpPr>
          <p:nvPr>
            <p:ph type="sldNum" sz="quarter" idx="12"/>
          </p:nvPr>
        </p:nvSpPr>
        <p:spPr/>
        <p:txBody>
          <a:bodyPr/>
          <a:lstStyle/>
          <a:p>
            <a:fld id="{C1ACC546-CFBA-41C6-B7A9-A885285CE5B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Phases</a:t>
            </a:r>
            <a:endParaRPr lang="en-US" dirty="0"/>
          </a:p>
        </p:txBody>
      </p:sp>
      <p:sp>
        <p:nvSpPr>
          <p:cNvPr id="3" name="Content Placeholder 2"/>
          <p:cNvSpPr>
            <a:spLocks noGrp="1"/>
          </p:cNvSpPr>
          <p:nvPr>
            <p:ph idx="1"/>
          </p:nvPr>
        </p:nvSpPr>
        <p:spPr/>
        <p:txBody>
          <a:bodyPr/>
          <a:lstStyle/>
          <a:p>
            <a:r>
              <a:rPr lang="en-US" sz="2800" b="1" dirty="0" smtClean="0"/>
              <a:t>Dormant Phase</a:t>
            </a:r>
            <a:r>
              <a:rPr lang="en-US" sz="2800" dirty="0" smtClean="0"/>
              <a:t>: virus is idle.</a:t>
            </a:r>
          </a:p>
          <a:p>
            <a:r>
              <a:rPr lang="en-US" sz="2800" b="1" dirty="0" smtClean="0"/>
              <a:t>Propagation Phase</a:t>
            </a:r>
            <a:r>
              <a:rPr lang="en-US" sz="2800" dirty="0" smtClean="0"/>
              <a:t>: virus places an identical copy of itself on other programs, each program will then place a copy into other programs</a:t>
            </a:r>
          </a:p>
          <a:p>
            <a:r>
              <a:rPr lang="en-US" sz="2800" b="1" dirty="0" smtClean="0"/>
              <a:t>Triggering Phase</a:t>
            </a:r>
            <a:r>
              <a:rPr lang="en-US" sz="2800" dirty="0" smtClean="0"/>
              <a:t>: virus is activated to perform the function for which it was intended. </a:t>
            </a:r>
          </a:p>
          <a:p>
            <a:r>
              <a:rPr lang="en-US" sz="2800" b="1" dirty="0" smtClean="0"/>
              <a:t>Execution Phase</a:t>
            </a:r>
            <a:r>
              <a:rPr lang="en-US" sz="2800" dirty="0" smtClean="0"/>
              <a:t>: the function is performed. </a:t>
            </a:r>
            <a:endParaRPr lang="en-US" sz="28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Security Defined</a:t>
            </a:r>
            <a:endParaRPr lang="en-US" dirty="0"/>
          </a:p>
        </p:txBody>
      </p:sp>
      <p:sp>
        <p:nvSpPr>
          <p:cNvPr id="3" name="Content Placeholder 2"/>
          <p:cNvSpPr>
            <a:spLocks noGrp="1"/>
          </p:cNvSpPr>
          <p:nvPr>
            <p:ph idx="1"/>
          </p:nvPr>
        </p:nvSpPr>
        <p:spPr/>
        <p:txBody>
          <a:bodyPr/>
          <a:lstStyle/>
          <a:p>
            <a:r>
              <a:rPr lang="en-US" b="1" dirty="0" smtClean="0"/>
              <a:t>Computer Security</a:t>
            </a:r>
            <a:r>
              <a:rPr lang="en-US" dirty="0" smtClean="0"/>
              <a:t>: </a:t>
            </a:r>
            <a:r>
              <a:rPr lang="en-US" sz="2800" dirty="0" smtClean="0"/>
              <a:t>The protection afforded to an automated information system in order to attain the applicable objectives of preserving the integrity, availability, and confidentiality of information system resources (includes hardware, software, firmware, information/data, and telecommunications)</a:t>
            </a:r>
            <a:br>
              <a:rPr lang="en-US" sz="2800" dirty="0" smtClean="0"/>
            </a:br>
            <a:r>
              <a:rPr lang="en-US" dirty="0" smtClean="0"/>
              <a:t/>
            </a:r>
            <a:br>
              <a:rPr lang="en-US" dirty="0" smtClean="0"/>
            </a:br>
            <a:r>
              <a:rPr lang="en-US" sz="2400" dirty="0" smtClean="0"/>
              <a:t>source: </a:t>
            </a:r>
            <a:r>
              <a:rPr lang="en-US" sz="2400" i="1" dirty="0" smtClean="0"/>
              <a:t>NIST Computer Security Handbook</a:t>
            </a:r>
            <a:endParaRPr lang="en-US" sz="2400" i="1"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Virus Classifications</a:t>
            </a:r>
            <a:endParaRPr lang="en-US" dirty="0"/>
          </a:p>
        </p:txBody>
      </p:sp>
      <p:sp>
        <p:nvSpPr>
          <p:cNvPr id="6" name="Content Placeholder 5"/>
          <p:cNvSpPr>
            <a:spLocks noGrp="1"/>
          </p:cNvSpPr>
          <p:nvPr>
            <p:ph sz="half" idx="1"/>
          </p:nvPr>
        </p:nvSpPr>
        <p:spPr/>
        <p:txBody>
          <a:bodyPr/>
          <a:lstStyle/>
          <a:p>
            <a:r>
              <a:rPr lang="en-US" dirty="0" smtClean="0"/>
              <a:t>By Target</a:t>
            </a:r>
            <a:br>
              <a:rPr lang="en-US" dirty="0" smtClean="0"/>
            </a:br>
            <a:r>
              <a:rPr lang="en-US" dirty="0" smtClean="0"/>
              <a:t>-Boot Sector Infector</a:t>
            </a:r>
            <a:br>
              <a:rPr lang="en-US" dirty="0" smtClean="0"/>
            </a:br>
            <a:r>
              <a:rPr lang="en-US" dirty="0" smtClean="0"/>
              <a:t>-File Infector</a:t>
            </a:r>
            <a:br>
              <a:rPr lang="en-US" dirty="0" smtClean="0"/>
            </a:br>
            <a:r>
              <a:rPr lang="en-US" dirty="0" smtClean="0"/>
              <a:t>-Macro Virus</a:t>
            </a:r>
            <a:endParaRPr lang="en-US" dirty="0"/>
          </a:p>
        </p:txBody>
      </p:sp>
      <p:sp>
        <p:nvSpPr>
          <p:cNvPr id="7" name="Content Placeholder 6"/>
          <p:cNvSpPr>
            <a:spLocks noGrp="1"/>
          </p:cNvSpPr>
          <p:nvPr>
            <p:ph sz="half" idx="2"/>
          </p:nvPr>
        </p:nvSpPr>
        <p:spPr/>
        <p:txBody>
          <a:bodyPr/>
          <a:lstStyle/>
          <a:p>
            <a:r>
              <a:rPr lang="en-US" dirty="0" smtClean="0"/>
              <a:t>By Concealment Strategy</a:t>
            </a:r>
            <a:br>
              <a:rPr lang="en-US" dirty="0" smtClean="0"/>
            </a:br>
            <a:r>
              <a:rPr lang="en-US" dirty="0" smtClean="0"/>
              <a:t>-Encrypted Virus</a:t>
            </a:r>
            <a:br>
              <a:rPr lang="en-US" dirty="0" smtClean="0"/>
            </a:br>
            <a:r>
              <a:rPr lang="en-US" dirty="0" smtClean="0"/>
              <a:t>-Stealth Virus</a:t>
            </a:r>
            <a:br>
              <a:rPr lang="en-US" dirty="0" smtClean="0"/>
            </a:br>
            <a:r>
              <a:rPr lang="en-US" dirty="0" smtClean="0"/>
              <a:t>-Polymorphic Virus</a:t>
            </a:r>
            <a:br>
              <a:rPr lang="en-US" dirty="0" smtClean="0"/>
            </a:br>
            <a:r>
              <a:rPr lang="en-US" dirty="0" smtClean="0"/>
              <a:t>-Metamorphic Virus</a:t>
            </a:r>
          </a:p>
        </p:txBody>
      </p:sp>
      <p:sp>
        <p:nvSpPr>
          <p:cNvPr id="4" name="Slide Number Placeholder 3"/>
          <p:cNvSpPr>
            <a:spLocks noGrp="1"/>
          </p:cNvSpPr>
          <p:nvPr>
            <p:ph type="sldNum" sz="quarter" idx="12"/>
          </p:nvPr>
        </p:nvSpPr>
        <p:spPr/>
        <p:txBody>
          <a:bodyPr/>
          <a:lstStyle/>
          <a:p>
            <a:fld id="{C1ACC546-CFBA-41C6-B7A9-A885285CE5B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Worms</a:t>
            </a:r>
            <a:endParaRPr lang="en-US" dirty="0"/>
          </a:p>
        </p:txBody>
      </p:sp>
      <p:sp>
        <p:nvSpPr>
          <p:cNvPr id="7" name="Content Placeholder 6"/>
          <p:cNvSpPr>
            <a:spLocks noGrp="1"/>
          </p:cNvSpPr>
          <p:nvPr>
            <p:ph idx="1"/>
          </p:nvPr>
        </p:nvSpPr>
        <p:spPr/>
        <p:txBody>
          <a:bodyPr/>
          <a:lstStyle/>
          <a:p>
            <a:r>
              <a:rPr lang="en-US" dirty="0" smtClean="0"/>
              <a:t>Worms replicate themselves and send copies from computer to computer across a network connection to perform some unwanted function. </a:t>
            </a:r>
          </a:p>
          <a:p>
            <a:r>
              <a:rPr lang="en-US" dirty="0" smtClean="0"/>
              <a:t>A network worm may also attempt to determine if a system  has previously been infected before copying itself. </a:t>
            </a:r>
            <a:endParaRPr lang="en-US" dirty="0"/>
          </a:p>
        </p:txBody>
      </p:sp>
      <p:sp>
        <p:nvSpPr>
          <p:cNvPr id="5" name="Slide Number Placeholder 4"/>
          <p:cNvSpPr>
            <a:spLocks noGrp="1"/>
          </p:cNvSpPr>
          <p:nvPr>
            <p:ph type="sldNum" sz="quarter" idx="12"/>
          </p:nvPr>
        </p:nvSpPr>
        <p:spPr/>
        <p:txBody>
          <a:bodyPr/>
          <a:lstStyle/>
          <a:p>
            <a:fld id="{E0F0AC4E-1F49-4431-81D1-112D8A2D6CD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Worm Propagation Model</a:t>
            </a: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22</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371600" y="1752600"/>
            <a:ext cx="6781800" cy="46482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Worm Technology</a:t>
            </a:r>
            <a:endParaRPr lang="en-US" dirty="0"/>
          </a:p>
        </p:txBody>
      </p:sp>
      <p:sp>
        <p:nvSpPr>
          <p:cNvPr id="4" name="Content Placeholder 3"/>
          <p:cNvSpPr>
            <a:spLocks noGrp="1"/>
          </p:cNvSpPr>
          <p:nvPr>
            <p:ph idx="1"/>
          </p:nvPr>
        </p:nvSpPr>
        <p:spPr/>
        <p:txBody>
          <a:bodyPr/>
          <a:lstStyle/>
          <a:p>
            <a:r>
              <a:rPr lang="en-US" dirty="0" smtClean="0"/>
              <a:t>Multiplatform</a:t>
            </a:r>
          </a:p>
          <a:p>
            <a:r>
              <a:rPr lang="en-US" dirty="0" err="1" smtClean="0"/>
              <a:t>Multiexploit</a:t>
            </a:r>
            <a:endParaRPr lang="en-US" dirty="0" smtClean="0"/>
          </a:p>
          <a:p>
            <a:r>
              <a:rPr lang="en-US" dirty="0" smtClean="0"/>
              <a:t>Ultrafast spreading</a:t>
            </a:r>
          </a:p>
          <a:p>
            <a:r>
              <a:rPr lang="en-US" dirty="0" smtClean="0"/>
              <a:t>Polymorphic</a:t>
            </a:r>
          </a:p>
          <a:p>
            <a:r>
              <a:rPr lang="en-US" dirty="0" smtClean="0"/>
              <a:t>Metamorphic</a:t>
            </a:r>
          </a:p>
          <a:p>
            <a:r>
              <a:rPr lang="en-US" dirty="0" smtClean="0"/>
              <a:t>Transport Vehicles</a:t>
            </a:r>
          </a:p>
          <a:p>
            <a:r>
              <a:rPr lang="en-US" dirty="0" smtClean="0"/>
              <a:t>Zero-day exploit</a:t>
            </a:r>
            <a:endParaRPr lang="en-US" dirty="0"/>
          </a:p>
        </p:txBody>
      </p:sp>
      <p:sp>
        <p:nvSpPr>
          <p:cNvPr id="3" name="Slide Number Placeholder 2"/>
          <p:cNvSpPr>
            <a:spLocks noGrp="1"/>
          </p:cNvSpPr>
          <p:nvPr>
            <p:ph type="sldNum" sz="quarter" idx="12"/>
          </p:nvPr>
        </p:nvSpPr>
        <p:spPr/>
        <p:txBody>
          <a:bodyPr/>
          <a:lstStyle/>
          <a:p>
            <a:fld id="{4001D32D-F7DC-43D4-B849-6EA2FFC678A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Bots</a:t>
            </a:r>
            <a:endParaRPr lang="en-US" dirty="0"/>
          </a:p>
        </p:txBody>
      </p:sp>
      <p:sp>
        <p:nvSpPr>
          <p:cNvPr id="3" name="Content Placeholder 2"/>
          <p:cNvSpPr>
            <a:spLocks noGrp="1"/>
          </p:cNvSpPr>
          <p:nvPr>
            <p:ph idx="1"/>
          </p:nvPr>
        </p:nvSpPr>
        <p:spPr/>
        <p:txBody>
          <a:bodyPr/>
          <a:lstStyle/>
          <a:p>
            <a:r>
              <a:rPr lang="en-US" dirty="0" smtClean="0"/>
              <a:t>Also know as a zombie or drone</a:t>
            </a:r>
          </a:p>
          <a:p>
            <a:r>
              <a:rPr lang="en-US" dirty="0" smtClean="0"/>
              <a:t>Program that secretly takes another Internet-attached computer, then uses it to launch attacks that are difficult to trace</a:t>
            </a:r>
          </a:p>
          <a:p>
            <a:r>
              <a:rPr lang="en-US" dirty="0" smtClean="0"/>
              <a:t>A </a:t>
            </a:r>
            <a:r>
              <a:rPr lang="en-US" b="1" dirty="0" err="1" smtClean="0"/>
              <a:t>botnet</a:t>
            </a:r>
            <a:r>
              <a:rPr lang="en-US" dirty="0" smtClean="0"/>
              <a:t> is a collection of bots capable of coordinating attacks</a:t>
            </a:r>
          </a:p>
          <a:p>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Uses of Bots</a:t>
            </a:r>
            <a:endParaRPr lang="en-US" dirty="0"/>
          </a:p>
        </p:txBody>
      </p:sp>
      <p:sp>
        <p:nvSpPr>
          <p:cNvPr id="6" name="Content Placeholder 5"/>
          <p:cNvSpPr>
            <a:spLocks noGrp="1"/>
          </p:cNvSpPr>
          <p:nvPr>
            <p:ph sz="half" idx="1"/>
          </p:nvPr>
        </p:nvSpPr>
        <p:spPr/>
        <p:txBody>
          <a:bodyPr/>
          <a:lstStyle/>
          <a:p>
            <a:r>
              <a:rPr lang="en-US" dirty="0" smtClean="0"/>
              <a:t>Distributed denial-of-service attacks</a:t>
            </a:r>
          </a:p>
          <a:p>
            <a:r>
              <a:rPr lang="en-US" dirty="0" smtClean="0"/>
              <a:t>Spamming</a:t>
            </a:r>
          </a:p>
          <a:p>
            <a:r>
              <a:rPr lang="en-US" dirty="0" smtClean="0"/>
              <a:t>Sniffing traffic</a:t>
            </a:r>
          </a:p>
          <a:p>
            <a:r>
              <a:rPr lang="en-US" dirty="0" err="1" smtClean="0"/>
              <a:t>Keylogging</a:t>
            </a:r>
            <a:endParaRPr lang="en-US" dirty="0" smtClean="0"/>
          </a:p>
          <a:p>
            <a:r>
              <a:rPr lang="en-US" dirty="0" smtClean="0"/>
              <a:t>Spreading new malware</a:t>
            </a:r>
          </a:p>
          <a:p>
            <a:pPr>
              <a:buNone/>
            </a:pPr>
            <a:endParaRPr lang="en-US" dirty="0"/>
          </a:p>
        </p:txBody>
      </p:sp>
      <p:sp>
        <p:nvSpPr>
          <p:cNvPr id="7" name="Content Placeholder 6"/>
          <p:cNvSpPr>
            <a:spLocks noGrp="1"/>
          </p:cNvSpPr>
          <p:nvPr>
            <p:ph sz="half" idx="2"/>
          </p:nvPr>
        </p:nvSpPr>
        <p:spPr/>
        <p:txBody>
          <a:bodyPr/>
          <a:lstStyle/>
          <a:p>
            <a:r>
              <a:rPr lang="en-US" dirty="0" smtClean="0"/>
              <a:t>Installing advertisement add-ons and browser helper objects</a:t>
            </a:r>
          </a:p>
          <a:p>
            <a:r>
              <a:rPr lang="en-US" dirty="0" smtClean="0"/>
              <a:t>Attacking IRC chat networks</a:t>
            </a:r>
          </a:p>
          <a:p>
            <a:r>
              <a:rPr lang="en-US" dirty="0" smtClean="0"/>
              <a:t>Manipulating online polls/games</a:t>
            </a: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Constructing a Network Attack</a:t>
            </a:r>
            <a:endParaRPr lang="en-US" dirty="0"/>
          </a:p>
        </p:txBody>
      </p:sp>
      <p:sp>
        <p:nvSpPr>
          <p:cNvPr id="7" name="Content Placeholder 6"/>
          <p:cNvSpPr>
            <a:spLocks noGrp="1"/>
          </p:cNvSpPr>
          <p:nvPr>
            <p:ph idx="1"/>
          </p:nvPr>
        </p:nvSpPr>
        <p:spPr>
          <a:xfrm>
            <a:off x="1066800" y="1676400"/>
            <a:ext cx="7620000" cy="4800600"/>
          </a:xfrm>
        </p:spPr>
        <p:txBody>
          <a:bodyPr/>
          <a:lstStyle/>
          <a:p>
            <a:r>
              <a:rPr lang="en-US" dirty="0" smtClean="0"/>
              <a:t>Software to carry out the attack must be able to run on a large number of machines and remain concealed</a:t>
            </a:r>
          </a:p>
          <a:p>
            <a:r>
              <a:rPr lang="en-US" dirty="0" smtClean="0"/>
              <a:t>The attack must be aware of a vulnerability that many system administrators have failed to notice</a:t>
            </a:r>
          </a:p>
          <a:p>
            <a:r>
              <a:rPr lang="en-US" dirty="0" smtClean="0"/>
              <a:t>A strategy for locating vulnerable machines must be implemented. This is known as </a:t>
            </a:r>
            <a:r>
              <a:rPr lang="en-US" b="1" dirty="0" smtClean="0"/>
              <a:t>scanning</a:t>
            </a:r>
            <a:r>
              <a:rPr lang="en-US" dirty="0" smtClean="0"/>
              <a:t> or </a:t>
            </a:r>
            <a:r>
              <a:rPr lang="en-US" b="1" dirty="0" smtClean="0"/>
              <a:t>fingerprinting</a:t>
            </a:r>
            <a:r>
              <a:rPr lang="en-US" dirty="0" smtClean="0"/>
              <a:t>. </a:t>
            </a:r>
          </a:p>
        </p:txBody>
      </p:sp>
      <p:sp>
        <p:nvSpPr>
          <p:cNvPr id="5" name="Slide Number Placeholder 4"/>
          <p:cNvSpPr>
            <a:spLocks noGrp="1"/>
          </p:cNvSpPr>
          <p:nvPr>
            <p:ph type="sldNum" sz="quarter" idx="12"/>
          </p:nvPr>
        </p:nvSpPr>
        <p:spPr/>
        <p:txBody>
          <a:bodyPr/>
          <a:lstStyle/>
          <a:p>
            <a:fld id="{E0F0AC4E-1F49-4431-81D1-112D8A2D6CD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Scanning Strategies</a:t>
            </a:r>
            <a:endParaRPr lang="en-US" dirty="0"/>
          </a:p>
        </p:txBody>
      </p:sp>
      <p:sp>
        <p:nvSpPr>
          <p:cNvPr id="3" name="Content Placeholder 2"/>
          <p:cNvSpPr>
            <a:spLocks noGrp="1"/>
          </p:cNvSpPr>
          <p:nvPr>
            <p:ph idx="1"/>
          </p:nvPr>
        </p:nvSpPr>
        <p:spPr/>
        <p:txBody>
          <a:bodyPr/>
          <a:lstStyle/>
          <a:p>
            <a:r>
              <a:rPr lang="en-US" dirty="0" smtClean="0"/>
              <a:t>Random</a:t>
            </a:r>
            <a:br>
              <a:rPr lang="en-US" dirty="0" smtClean="0"/>
            </a:br>
            <a:endParaRPr lang="en-US" dirty="0" smtClean="0"/>
          </a:p>
          <a:p>
            <a:r>
              <a:rPr lang="en-US" dirty="0" smtClean="0"/>
              <a:t>Hit List</a:t>
            </a:r>
            <a:br>
              <a:rPr lang="en-US" dirty="0" smtClean="0"/>
            </a:br>
            <a:endParaRPr lang="en-US" dirty="0" smtClean="0"/>
          </a:p>
          <a:p>
            <a:r>
              <a:rPr lang="en-US" smtClean="0"/>
              <a:t>Topological</a:t>
            </a:r>
            <a:br>
              <a:rPr lang="en-US" smtClean="0"/>
            </a:br>
            <a:endParaRPr lang="en-US" dirty="0" smtClean="0"/>
          </a:p>
          <a:p>
            <a:r>
              <a:rPr lang="en-US" dirty="0" smtClean="0"/>
              <a:t>Local subnet</a:t>
            </a: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Key Security Objectives</a:t>
            </a:r>
            <a:endParaRPr lang="en-US" dirty="0"/>
          </a:p>
        </p:txBody>
      </p:sp>
      <p:sp>
        <p:nvSpPr>
          <p:cNvPr id="3" name="Content Placeholder 2"/>
          <p:cNvSpPr>
            <a:spLocks noGrp="1"/>
          </p:cNvSpPr>
          <p:nvPr>
            <p:ph idx="1"/>
          </p:nvPr>
        </p:nvSpPr>
        <p:spPr>
          <a:xfrm>
            <a:off x="1066800" y="1752600"/>
            <a:ext cx="7620000" cy="4267200"/>
          </a:xfrm>
        </p:spPr>
        <p:txBody>
          <a:bodyPr/>
          <a:lstStyle/>
          <a:p>
            <a:pPr marL="514350" indent="-514350">
              <a:buFont typeface="+mj-lt"/>
              <a:buAutoNum type="arabicPeriod"/>
            </a:pPr>
            <a:r>
              <a:rPr lang="en-US" sz="2800" b="1" dirty="0" smtClean="0"/>
              <a:t>Confidentiality</a:t>
            </a:r>
            <a:r>
              <a:rPr lang="en-US" sz="2800" dirty="0" smtClean="0"/>
              <a:t/>
            </a:r>
            <a:br>
              <a:rPr lang="en-US" sz="2800" dirty="0" smtClean="0"/>
            </a:br>
            <a:r>
              <a:rPr lang="en-US" sz="2000" dirty="0" smtClean="0"/>
              <a:t>-Data Confidentiality: assures that private information is not disclosed to unauthorized individuals</a:t>
            </a:r>
            <a:br>
              <a:rPr lang="en-US" sz="2000" dirty="0" smtClean="0"/>
            </a:br>
            <a:r>
              <a:rPr lang="en-US" sz="2000" dirty="0" smtClean="0"/>
              <a:t>-Privacy: assures that individuals control information related to them </a:t>
            </a:r>
          </a:p>
          <a:p>
            <a:pPr marL="514350" indent="-514350">
              <a:buFont typeface="+mj-lt"/>
              <a:buAutoNum type="arabicPeriod"/>
            </a:pPr>
            <a:r>
              <a:rPr lang="en-US" sz="2800" b="1" dirty="0" smtClean="0"/>
              <a:t>Integrity</a:t>
            </a:r>
            <a:r>
              <a:rPr lang="en-US" sz="2800" dirty="0" smtClean="0"/>
              <a:t/>
            </a:r>
            <a:br>
              <a:rPr lang="en-US" sz="2800" dirty="0" smtClean="0"/>
            </a:br>
            <a:r>
              <a:rPr lang="en-US" sz="2000" dirty="0" smtClean="0"/>
              <a:t>-Data integrity: assures that information and programs are only changed in a specified and authorized manner</a:t>
            </a:r>
            <a:br>
              <a:rPr lang="en-US" sz="2000" dirty="0" smtClean="0"/>
            </a:br>
            <a:r>
              <a:rPr lang="en-US" sz="2000" dirty="0" smtClean="0"/>
              <a:t>-System integrity: assures that a system performs its intended function in an unimpaired manner</a:t>
            </a:r>
          </a:p>
          <a:p>
            <a:pPr marL="514350" indent="-514350">
              <a:buFont typeface="+mj-lt"/>
              <a:buAutoNum type="arabicPeriod"/>
            </a:pPr>
            <a:r>
              <a:rPr lang="en-US" sz="2800" b="1" dirty="0" smtClean="0"/>
              <a:t>Availability</a:t>
            </a:r>
            <a:r>
              <a:rPr lang="en-US" sz="2800" dirty="0" smtClean="0"/>
              <a:t>: </a:t>
            </a:r>
            <a:r>
              <a:rPr lang="en-US" sz="2000" dirty="0" smtClean="0"/>
              <a:t>assures that systems work promptly and service is not denied to authorized users.</a:t>
            </a:r>
            <a:endParaRPr lang="en-US" sz="20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D7BFC9-CA3A-4766-9DEF-6E3987FD2113}" type="slidenum">
              <a:rPr lang="en-US"/>
              <a:pPr/>
              <a:t>4</a:t>
            </a:fld>
            <a:endParaRPr lang="en-US" dirty="0"/>
          </a:p>
        </p:txBody>
      </p:sp>
      <p:sp>
        <p:nvSpPr>
          <p:cNvPr id="1145858" name="Rectangle 2"/>
          <p:cNvSpPr>
            <a:spLocks noGrp="1" noChangeArrowheads="1"/>
          </p:cNvSpPr>
          <p:nvPr>
            <p:ph type="title"/>
          </p:nvPr>
        </p:nvSpPr>
        <p:spPr/>
        <p:txBody>
          <a:bodyPr/>
          <a:lstStyle/>
          <a:p>
            <a:r>
              <a:rPr lang="en-US" dirty="0" smtClean="0"/>
              <a:t>The Security Requirements Triad</a:t>
            </a:r>
            <a:endParaRPr lang="en-US" dirty="0"/>
          </a:p>
        </p:txBody>
      </p:sp>
      <p:pic>
        <p:nvPicPr>
          <p:cNvPr id="1145860" name="Picture 4"/>
          <p:cNvPicPr>
            <a:picLocks noChangeAspect="1" noChangeArrowheads="1"/>
          </p:cNvPicPr>
          <p:nvPr/>
        </p:nvPicPr>
        <p:blipFill>
          <a:blip r:embed="rId3" cstate="print"/>
          <a:srcRect/>
          <a:stretch>
            <a:fillRect/>
          </a:stretch>
        </p:blipFill>
        <p:spPr bwMode="auto">
          <a:xfrm>
            <a:off x="2057400" y="1676400"/>
            <a:ext cx="5783263" cy="4800600"/>
          </a:xfrm>
          <a:prstGeom prst="rect">
            <a:avLst/>
          </a:prstGeom>
          <a:noFill/>
          <a:ln w="12700" cap="sq" cmpd="sng">
            <a:noFill/>
            <a:prstDash val="solid"/>
            <a:miter lim="800000"/>
            <a:headEnd type="none" w="sm" len="sm"/>
            <a:tailEnd type="none" w="sm" len="sm"/>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Disclosure</a:t>
            </a:r>
            <a:endParaRPr lang="en-US" dirty="0"/>
          </a:p>
        </p:txBody>
      </p:sp>
      <p:sp>
        <p:nvSpPr>
          <p:cNvPr id="3" name="Content Placeholder 2"/>
          <p:cNvSpPr>
            <a:spLocks noGrp="1"/>
          </p:cNvSpPr>
          <p:nvPr>
            <p:ph idx="1"/>
          </p:nvPr>
        </p:nvSpPr>
        <p:spPr/>
        <p:txBody>
          <a:bodyPr/>
          <a:lstStyle/>
          <a:p>
            <a:r>
              <a:rPr lang="en-US" sz="2800" b="1" dirty="0" smtClean="0"/>
              <a:t>Exposure</a:t>
            </a:r>
            <a:r>
              <a:rPr lang="en-US" sz="2800" dirty="0" smtClean="0"/>
              <a:t>: intentional release of sensitive information or gaining unauthorized knowledge of sensitive data.</a:t>
            </a:r>
          </a:p>
          <a:p>
            <a:r>
              <a:rPr lang="en-US" sz="2800" b="1" dirty="0" smtClean="0"/>
              <a:t>Interception</a:t>
            </a:r>
            <a:r>
              <a:rPr lang="en-US" sz="2800" dirty="0" smtClean="0"/>
              <a:t>: unauthorized access to packets, email or other data traffic</a:t>
            </a:r>
          </a:p>
          <a:p>
            <a:r>
              <a:rPr lang="en-US" sz="2800" b="1" dirty="0" smtClean="0"/>
              <a:t>Inference</a:t>
            </a:r>
            <a:r>
              <a:rPr lang="en-US" sz="2800" dirty="0" smtClean="0"/>
              <a:t>: gaining information from observing network traffic patterns</a:t>
            </a:r>
          </a:p>
          <a:p>
            <a:r>
              <a:rPr lang="en-US" sz="2800" b="1" dirty="0" smtClean="0"/>
              <a:t>Intrusion</a:t>
            </a:r>
            <a:r>
              <a:rPr lang="en-US" sz="2800" dirty="0" smtClean="0"/>
              <a:t>: unauthoriz3ed access by overcoming the system’s access control protections.</a:t>
            </a:r>
            <a:endParaRPr lang="en-US" sz="28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Deception Threats</a:t>
            </a:r>
            <a:endParaRPr lang="en-US" dirty="0"/>
          </a:p>
        </p:txBody>
      </p:sp>
      <p:sp>
        <p:nvSpPr>
          <p:cNvPr id="3" name="Content Placeholder 2"/>
          <p:cNvSpPr>
            <a:spLocks noGrp="1"/>
          </p:cNvSpPr>
          <p:nvPr>
            <p:ph idx="1"/>
          </p:nvPr>
        </p:nvSpPr>
        <p:spPr/>
        <p:txBody>
          <a:bodyPr/>
          <a:lstStyle/>
          <a:p>
            <a:r>
              <a:rPr lang="en-US" b="1" dirty="0" smtClean="0"/>
              <a:t>Masquerade</a:t>
            </a:r>
            <a:r>
              <a:rPr lang="en-US" dirty="0" smtClean="0"/>
              <a:t>: attempt to gain access by posing as an authorized user</a:t>
            </a:r>
          </a:p>
          <a:p>
            <a:r>
              <a:rPr lang="en-US" b="1" dirty="0" smtClean="0"/>
              <a:t>Falsification</a:t>
            </a:r>
            <a:r>
              <a:rPr lang="en-US" dirty="0" smtClean="0"/>
              <a:t>: altering or replacing valid data or introducing false data into a file or database</a:t>
            </a:r>
          </a:p>
          <a:p>
            <a:r>
              <a:rPr lang="en-US" b="1" dirty="0" smtClean="0"/>
              <a:t>Repudiation</a:t>
            </a:r>
            <a:r>
              <a:rPr lang="en-US" dirty="0" smtClean="0"/>
              <a:t>: a user denies sending data or a user denies receiving or possessing data</a:t>
            </a:r>
          </a:p>
          <a:p>
            <a:pPr>
              <a:buNone/>
            </a:pP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Disruption Threats</a:t>
            </a:r>
            <a:endParaRPr lang="en-US" dirty="0"/>
          </a:p>
        </p:txBody>
      </p:sp>
      <p:sp>
        <p:nvSpPr>
          <p:cNvPr id="3" name="Content Placeholder 2"/>
          <p:cNvSpPr>
            <a:spLocks noGrp="1"/>
          </p:cNvSpPr>
          <p:nvPr>
            <p:ph idx="1"/>
          </p:nvPr>
        </p:nvSpPr>
        <p:spPr/>
        <p:txBody>
          <a:bodyPr/>
          <a:lstStyle/>
          <a:p>
            <a:r>
              <a:rPr lang="en-US" sz="2800" b="1" dirty="0" smtClean="0"/>
              <a:t>Incapacitation</a:t>
            </a:r>
            <a:r>
              <a:rPr lang="en-US" sz="2800" dirty="0" smtClean="0"/>
              <a:t>: attack on system availability; such as Trojan horses, viruses, or worms</a:t>
            </a:r>
          </a:p>
          <a:p>
            <a:r>
              <a:rPr lang="en-US" sz="2800" b="1" dirty="0" smtClean="0"/>
              <a:t>Corruption</a:t>
            </a:r>
            <a:r>
              <a:rPr lang="en-US" sz="2800" dirty="0" smtClean="0"/>
              <a:t>: attack on system integrity; system resources or services function in an unintended manner</a:t>
            </a:r>
          </a:p>
          <a:p>
            <a:r>
              <a:rPr lang="en-US" sz="2800" b="1" dirty="0" smtClean="0"/>
              <a:t>Obstruction</a:t>
            </a:r>
            <a:r>
              <a:rPr lang="en-US" sz="2800" dirty="0" smtClean="0"/>
              <a:t>: interfere with communications by disabling links or altering control information</a:t>
            </a:r>
            <a:endParaRPr lang="en-US" sz="2800"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Usurpation Threats</a:t>
            </a:r>
            <a:endParaRPr lang="en-US" dirty="0"/>
          </a:p>
        </p:txBody>
      </p:sp>
      <p:sp>
        <p:nvSpPr>
          <p:cNvPr id="3" name="Content Placeholder 2"/>
          <p:cNvSpPr>
            <a:spLocks noGrp="1"/>
          </p:cNvSpPr>
          <p:nvPr>
            <p:ph idx="1"/>
          </p:nvPr>
        </p:nvSpPr>
        <p:spPr/>
        <p:txBody>
          <a:bodyPr/>
          <a:lstStyle/>
          <a:p>
            <a:r>
              <a:rPr lang="en-US" b="1" dirty="0" smtClean="0"/>
              <a:t>Misappropriation</a:t>
            </a:r>
            <a:r>
              <a:rPr lang="en-US" dirty="0" smtClean="0"/>
              <a:t>: includes theft of service; including distributed denial of service attacks</a:t>
            </a:r>
          </a:p>
          <a:p>
            <a:r>
              <a:rPr lang="en-US" b="1" dirty="0" smtClean="0"/>
              <a:t>Misuse</a:t>
            </a:r>
            <a:r>
              <a:rPr lang="en-US" dirty="0" smtClean="0"/>
              <a:t>: can occur either by means of malicious logic or unauthorized system access.</a:t>
            </a: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Scope of System Security</a:t>
            </a:r>
            <a:endParaRPr lang="en-US" dirty="0"/>
          </a:p>
        </p:txBody>
      </p:sp>
      <p:sp>
        <p:nvSpPr>
          <p:cNvPr id="4" name="Slide Number Placeholder 3"/>
          <p:cNvSpPr>
            <a:spLocks noGrp="1"/>
          </p:cNvSpPr>
          <p:nvPr>
            <p:ph type="sldNum" sz="quarter" idx="12"/>
          </p:nvPr>
        </p:nvSpPr>
        <p:spPr/>
        <p:txBody>
          <a:bodyPr/>
          <a:lstStyle/>
          <a:p>
            <a:fld id="{C1ACC546-CFBA-41C6-B7A9-A885285CE5B0}" type="slidenum">
              <a:rPr lang="en-US" smtClean="0"/>
              <a:pPr/>
              <a:t>9</a:t>
            </a:fld>
            <a:endParaRPr lang="en-US" dirty="0"/>
          </a:p>
        </p:txBody>
      </p:sp>
      <p:pic>
        <p:nvPicPr>
          <p:cNvPr id="1213442" name="Picture 2"/>
          <p:cNvPicPr>
            <a:picLocks noChangeAspect="1" noChangeArrowheads="1"/>
          </p:cNvPicPr>
          <p:nvPr/>
        </p:nvPicPr>
        <p:blipFill>
          <a:blip r:embed="rId2" cstate="print"/>
          <a:srcRect/>
          <a:stretch>
            <a:fillRect/>
          </a:stretch>
        </p:blipFill>
        <p:spPr bwMode="auto">
          <a:xfrm>
            <a:off x="1163637" y="1600200"/>
            <a:ext cx="7599363" cy="4724400"/>
          </a:xfrm>
          <a:prstGeom prst="rect">
            <a:avLst/>
          </a:prstGeom>
          <a:noFill/>
          <a:ln w="12700" cap="sq" cmpd="sng">
            <a:noFill/>
            <a:prstDash val="solid"/>
            <a:miter lim="800000"/>
            <a:headEnd type="none" w="sm" len="sm"/>
            <a:tailEnd type="none" w="sm" len="sm"/>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6.0&quot;&gt;&lt;object type=&quot;1&quot; unique_id=&quot;10001&quot;&gt;&lt;object type=&quot;8&quot; unique_id=&quot;15834&quot;&gt;&lt;/object&gt;&lt;object type=&quot;2&quot; unique_id=&quot;15835&quot;&gt;&lt;object type=&quot;3&quot; unique_id=&quot;15836&quot;&gt;&lt;property id=&quot;20148&quot; value=&quot;5&quot;/&gt;&lt;property id=&quot;20300&quot; value=&quot;Slide 1 - &amp;quot;Chapter 18:&amp;#x0D;&amp;#x0A;Computer and Network &amp;#x0D;&amp;#x0A;Security Threats&amp;quot;&quot;/&gt;&lt;property id=&quot;20307&quot; value=&quot;256&quot;/&gt;&lt;/object&gt;&lt;object type=&quot;3&quot; unique_id=&quot;15838&quot;&gt;&lt;property id=&quot;20148&quot; value=&quot;5&quot;/&gt;&lt;property id=&quot;20300&quot; value=&quot;Slide 4 - &amp;quot;The Security Requirements Triad&amp;quot;&quot;/&gt;&lt;property id=&quot;20307&quot; value=&quot;285&quot;/&gt;&lt;/object&gt;&lt;object type=&quot;3&quot; unique_id=&quot;15839&quot;&gt;&lt;property id=&quot;20148&quot; value=&quot;5&quot;/&gt;&lt;property id=&quot;20300&quot; value=&quot;Slide 11 - &amp;quot;Security Threats&amp;quot;&quot;/&gt;&lt;property id=&quot;20307&quot; value=&quot;258&quot;/&gt;&lt;/object&gt;&lt;object type=&quot;3&quot; unique_id=&quot;16138&quot;&gt;&lt;property id=&quot;20148&quot; value=&quot;5&quot;/&gt;&lt;property id=&quot;20300&quot; value=&quot;Slide 2 - &amp;quot;Computer Security Defined&amp;quot;&quot;/&gt;&lt;property id=&quot;20307&quot; value=&quot;300&quot;/&gt;&lt;/object&gt;&lt;object type=&quot;3&quot; unique_id=&quot;16256&quot;&gt;&lt;property id=&quot;20148&quot; value=&quot;5&quot;/&gt;&lt;property id=&quot;20300&quot; value=&quot;Slide 3 - &amp;quot;3 Key Security Objectives&amp;quot;&quot;/&gt;&lt;property id=&quot;20307&quot; value=&quot;301&quot;/&gt;&lt;/object&gt;&lt;object type=&quot;3&quot; unique_id=&quot;16417&quot;&gt;&lt;property id=&quot;20148&quot; value=&quot;5&quot;/&gt;&lt;property id=&quot;20300&quot; value=&quot;Slide 5 - &amp;quot;Unauthorized Disclosure&amp;quot;&quot;/&gt;&lt;property id=&quot;20307&quot; value=&quot;302&quot;/&gt;&lt;/object&gt;&lt;object type=&quot;3&quot; unique_id=&quot;16418&quot;&gt;&lt;property id=&quot;20148&quot; value=&quot;5&quot;/&gt;&lt;property id=&quot;20300&quot; value=&quot;Slide 6 - &amp;quot;Deception Threats&amp;quot;&quot;/&gt;&lt;property id=&quot;20307&quot; value=&quot;303&quot;/&gt;&lt;/object&gt;&lt;object type=&quot;3&quot; unique_id=&quot;16584&quot;&gt;&lt;property id=&quot;20148&quot; value=&quot;5&quot;/&gt;&lt;property id=&quot;20300&quot; value=&quot;Slide 7 - &amp;quot;Disruption Threats&amp;quot;&quot;/&gt;&lt;property id=&quot;20307&quot; value=&quot;304&quot;/&gt;&lt;/object&gt;&lt;object type=&quot;3&quot; unique_id=&quot;16795&quot;&gt;&lt;property id=&quot;20148&quot; value=&quot;5&quot;/&gt;&lt;property id=&quot;20300&quot; value=&quot;Slide 8 - &amp;quot;Usurpation Threats&amp;quot;&quot;/&gt;&lt;property id=&quot;20307&quot; value=&quot;305&quot;/&gt;&lt;/object&gt;&lt;object type=&quot;3&quot; unique_id=&quot;16796&quot;&gt;&lt;property id=&quot;20148&quot; value=&quot;5&quot;/&gt;&lt;property id=&quot;20300&quot; value=&quot;Slide 9 - &amp;quot;Scope of System Security&amp;quot;&quot;/&gt;&lt;property id=&quot;20307&quot; value=&quot;306&quot;/&gt;&lt;/object&gt;&lt;object type=&quot;3&quot; unique_id=&quot;16797&quot;&gt;&lt;property id=&quot;20148&quot; value=&quot;5&quot;/&gt;&lt;property id=&quot;20300&quot; value=&quot;Slide 10 - &amp;quot;Threats and Assets&amp;quot;&quot;/&gt;&lt;property id=&quot;20307&quot; value=&quot;307&quot;/&gt;&lt;/object&gt;&lt;object type=&quot;3&quot; unique_id=&quot;16978&quot;&gt;&lt;property id=&quot;20148&quot; value=&quot;5&quot;/&gt;&lt;property id=&quot;20300&quot; value=&quot;Slide 12 - &amp;quot;Intruders&amp;quot;&quot;/&gt;&lt;property id=&quot;20307&quot; value=&quot;308&quot;/&gt;&lt;/object&gt;&lt;object type=&quot;3&quot; unique_id=&quot;16979&quot;&gt;&lt;property id=&quot;20148&quot; value=&quot;5&quot;/&gt;&lt;property id=&quot;20300&quot; value=&quot;Slide 19 - &amp;quot;Virus Phases&amp;quot;&quot;/&gt;&lt;property id=&quot;20307&quot; value=&quot;309&quot;/&gt;&lt;/object&gt;&lt;object type=&quot;3&quot; unique_id=&quot;17403&quot;&gt;&lt;property id=&quot;20148&quot; value=&quot;5&quot;/&gt;&lt;property id=&quot;20300&quot; value=&quot;Slide 13 - &amp;quot;Intrusion Examples&amp;quot;&quot;/&gt;&lt;property id=&quot;20307&quot; value=&quot;310&quot;/&gt;&lt;/object&gt;&lt;object type=&quot;3&quot; unique_id=&quot;17404&quot;&gt;&lt;property id=&quot;20148&quot; value=&quot;5&quot;/&gt;&lt;property id=&quot;20300&quot; value=&quot;Slide 14 - &amp;quot;Intruder Behavior Patterns&amp;quot;&quot;/&gt;&lt;property id=&quot;20307&quot; value=&quot;311&quot;/&gt;&lt;/object&gt;&lt;object type=&quot;3&quot; unique_id=&quot;17405&quot;&gt;&lt;property id=&quot;20148&quot; value=&quot;5&quot;/&gt;&lt;property id=&quot;20300&quot; value=&quot;Slide 15 - &amp;quot;Malicious Software&amp;quot;&quot;/&gt;&lt;property id=&quot;20307&quot; value=&quot;312&quot;/&gt;&lt;/object&gt;&lt;object type=&quot;3&quot; unique_id=&quot;17406&quot;&gt;&lt;property id=&quot;20148&quot; value=&quot;5&quot;/&gt;&lt;property id=&quot;20300&quot; value=&quot;Slide 16 - &amp;quot;Malicious Programs&amp;quot;&quot;/&gt;&lt;property id=&quot;20307&quot; value=&quot;313&quot;/&gt;&lt;/object&gt;&lt;object type=&quot;3&quot; unique_id=&quot;17407&quot;&gt;&lt;property id=&quot;20148&quot; value=&quot;5&quot;/&gt;&lt;property id=&quot;20300&quot; value=&quot;Slide 17 - &amp;quot;Malicious Programs&amp;quot;&quot;/&gt;&lt;property id=&quot;20307&quot; value=&quot;314&quot;/&gt;&lt;/object&gt;&lt;object type=&quot;3&quot; unique_id=&quot;17408&quot;&gt;&lt;property id=&quot;20148&quot; value=&quot;5&quot;/&gt;&lt;property id=&quot;20300&quot; value=&quot;Slide 18 - &amp;quot;Malicious Programs&amp;quot;&quot;/&gt;&lt;property id=&quot;20307&quot; value=&quot;315&quot;/&gt;&lt;/object&gt;&lt;object type=&quot;3&quot; unique_id=&quot;17409&quot;&gt;&lt;property id=&quot;20148&quot; value=&quot;5&quot;/&gt;&lt;property id=&quot;20300&quot; value=&quot;Slide 20 - &amp;quot;Virus Classifications&amp;quot;&quot;/&gt;&lt;property id=&quot;20307&quot; value=&quot;316&quot;/&gt;&lt;/object&gt;&lt;object type=&quot;3&quot; unique_id=&quot;17410&quot;&gt;&lt;property id=&quot;20148&quot; value=&quot;5&quot;/&gt;&lt;property id=&quot;20300&quot; value=&quot;Slide 21 - &amp;quot;Worms&amp;quot;&quot;/&gt;&lt;property id=&quot;20307&quot; value=&quot;317&quot;/&gt;&lt;/object&gt;&lt;object type=&quot;3&quot; unique_id=&quot;17650&quot;&gt;&lt;property id=&quot;20148&quot; value=&quot;5&quot;/&gt;&lt;property id=&quot;20300&quot; value=&quot;Slide 22 - &amp;quot;Worm Propagation Model&amp;quot;&quot;/&gt;&lt;property id=&quot;20307&quot; value=&quot;318&quot;/&gt;&lt;/object&gt;&lt;object type=&quot;3&quot; unique_id=&quot;17651&quot;&gt;&lt;property id=&quot;20148&quot; value=&quot;5&quot;/&gt;&lt;property id=&quot;20300&quot; value=&quot;Slide 23 - &amp;quot;State of Worm Technology&amp;quot;&quot;/&gt;&lt;property id=&quot;20307&quot; value=&quot;319&quot;/&gt;&lt;/object&gt;&lt;object type=&quot;3&quot; unique_id=&quot;17652&quot;&gt;&lt;property id=&quot;20148&quot; value=&quot;5&quot;/&gt;&lt;property id=&quot;20300&quot; value=&quot;Slide 24 - &amp;quot;Bots&amp;quot;&quot;/&gt;&lt;property id=&quot;20307&quot; value=&quot;320&quot;/&gt;&lt;/object&gt;&lt;object type=&quot;3&quot; unique_id=&quot;17653&quot;&gt;&lt;property id=&quot;20148&quot; value=&quot;5&quot;/&gt;&lt;property id=&quot;20300&quot; value=&quot;Slide 25 - &amp;quot;Uses of Bots&amp;quot;&quot;/&gt;&lt;property id=&quot;20307&quot; value=&quot;321&quot;/&gt;&lt;/object&gt;&lt;object type=&quot;3&quot; unique_id=&quot;17654&quot;&gt;&lt;property id=&quot;20148&quot; value=&quot;5&quot;/&gt;&lt;property id=&quot;20300&quot; value=&quot;Slide 26 - &amp;quot;Constructing a Network Attack&amp;quot;&quot;/&gt;&lt;property id=&quot;20307&quot; value=&quot;322&quot;/&gt;&lt;/object&gt;&lt;object type=&quot;3&quot; unique_id=&quot;17655&quot;&gt;&lt;property id=&quot;20148&quot; value=&quot;5&quot;/&gt;&lt;property id=&quot;20300&quot; value=&quot;Slide 27 - &amp;quot;Scanning Strategies&amp;quot;&quot;/&gt;&lt;property id=&quot;20307&quot; value=&quot;323&quot;/&gt;&lt;/object&gt;&lt;/object&gt;&lt;/object&gt;&lt;/database&gt;"/>
</p:tagLst>
</file>

<file path=ppt/theme/theme1.xml><?xml version="1.0" encoding="utf-8"?>
<a:theme xmlns:a="http://schemas.openxmlformats.org/drawingml/2006/main" name="BDC5e Chapter 10">
  <a:themeElements>
    <a:clrScheme name="BDC5e Chapter 10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BDC5e Chapter 1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92"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92" charset="0"/>
          </a:defRPr>
        </a:defPPr>
      </a:lstStyle>
    </a:lnDef>
  </a:objectDefaults>
  <a:extraClrSchemeLst>
    <a:extraClrScheme>
      <a:clrScheme name="BDC5e Chapter 10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BDC5e Chapter 10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BDC5e Chapter 10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HD:Users:ell:Documents:Writing:BDC5e:PPTs:BDC5e Chapter 10.ppt</Template>
  <TotalTime>2669</TotalTime>
  <Words>1085</Words>
  <Application>Microsoft PowerPoint</Application>
  <PresentationFormat>On-screen Show (4:3)</PresentationFormat>
  <Paragraphs>156</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BDC5e Chapter 10</vt:lpstr>
      <vt:lpstr>Chapter 18: Computer and Network  Security Threats</vt:lpstr>
      <vt:lpstr>Computer Security Defined</vt:lpstr>
      <vt:lpstr>3 Key Security Objectives</vt:lpstr>
      <vt:lpstr>The Security Requirements Triad</vt:lpstr>
      <vt:lpstr>Unauthorized Disclosure</vt:lpstr>
      <vt:lpstr>Deception Threats</vt:lpstr>
      <vt:lpstr>Disruption Threats</vt:lpstr>
      <vt:lpstr>Usurpation Threats</vt:lpstr>
      <vt:lpstr>Scope of System Security</vt:lpstr>
      <vt:lpstr>Threats and Assets</vt:lpstr>
      <vt:lpstr>Security Threats</vt:lpstr>
      <vt:lpstr>Intruders</vt:lpstr>
      <vt:lpstr>Intrusion Examples</vt:lpstr>
      <vt:lpstr>Intruder Behavior Patterns</vt:lpstr>
      <vt:lpstr>Malicious Software</vt:lpstr>
      <vt:lpstr>Malicious Programs</vt:lpstr>
      <vt:lpstr>Malicious Programs</vt:lpstr>
      <vt:lpstr>Malicious Programs</vt:lpstr>
      <vt:lpstr>Virus Phases</vt:lpstr>
      <vt:lpstr>Virus Classifications</vt:lpstr>
      <vt:lpstr>Worms</vt:lpstr>
      <vt:lpstr>Worm Propagation Model</vt:lpstr>
      <vt:lpstr>State of Worm Technology</vt:lpstr>
      <vt:lpstr>Bots</vt:lpstr>
      <vt:lpstr>Uses of Bots</vt:lpstr>
      <vt:lpstr>Constructing a Network Attack</vt:lpstr>
      <vt:lpstr>Scanning Strategies</vt:lpstr>
    </vt:vector>
  </TitlesOfParts>
  <Company>Quinnipiac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Data Communications 6e</dc:title>
  <dc:subject>Chapter 18: Computer and Network Security Threats</dc:subject>
  <dc:creator>Richard McCarthy</dc:creator>
  <cp:lastModifiedBy>Richard McCarthy</cp:lastModifiedBy>
  <cp:revision>279</cp:revision>
  <dcterms:created xsi:type="dcterms:W3CDTF">2000-04-30T16:51:33Z</dcterms:created>
  <dcterms:modified xsi:type="dcterms:W3CDTF">2009-01-11T20:55:16Z</dcterms:modified>
</cp:coreProperties>
</file>