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</p:sldMasterIdLst>
  <p:notesMasterIdLst>
    <p:notesMasterId r:id="rId35"/>
  </p:notesMasterIdLst>
  <p:sldIdLst>
    <p:sldId id="256" r:id="rId2"/>
    <p:sldId id="293" r:id="rId3"/>
    <p:sldId id="265" r:id="rId4"/>
    <p:sldId id="258" r:id="rId5"/>
    <p:sldId id="262" r:id="rId6"/>
    <p:sldId id="263" r:id="rId7"/>
    <p:sldId id="264" r:id="rId8"/>
    <p:sldId id="294" r:id="rId9"/>
    <p:sldId id="295" r:id="rId10"/>
    <p:sldId id="296" r:id="rId11"/>
    <p:sldId id="297" r:id="rId12"/>
    <p:sldId id="266" r:id="rId13"/>
    <p:sldId id="284" r:id="rId14"/>
    <p:sldId id="268" r:id="rId15"/>
    <p:sldId id="285" r:id="rId16"/>
    <p:sldId id="274" r:id="rId17"/>
    <p:sldId id="298" r:id="rId18"/>
    <p:sldId id="286" r:id="rId19"/>
    <p:sldId id="275" r:id="rId20"/>
    <p:sldId id="287" r:id="rId21"/>
    <p:sldId id="288" r:id="rId22"/>
    <p:sldId id="299" r:id="rId23"/>
    <p:sldId id="276" r:id="rId24"/>
    <p:sldId id="277" r:id="rId25"/>
    <p:sldId id="300" r:id="rId26"/>
    <p:sldId id="289" r:id="rId27"/>
    <p:sldId id="291" r:id="rId28"/>
    <p:sldId id="290" r:id="rId29"/>
    <p:sldId id="292" r:id="rId30"/>
    <p:sldId id="278" r:id="rId31"/>
    <p:sldId id="301" r:id="rId32"/>
    <p:sldId id="279" r:id="rId33"/>
    <p:sldId id="280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9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9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9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9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-9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-9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-9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-9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-9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744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60" charset="0"/>
              </a:defRPr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0" charset="0"/>
              </a:defRPr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60" charset="0"/>
              </a:defRPr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60" charset="0"/>
              </a:defRPr>
            </a:lvl1pPr>
          </a:lstStyle>
          <a:p>
            <a:fld id="{68748535-16D8-4BF6-B392-62EA60B96D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9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9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9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9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9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6E311C-6ECD-4B5D-A43A-E790B5D7F5C1}" type="slidenum">
              <a:rPr lang="en-US"/>
              <a:pPr/>
              <a:t>1</a:t>
            </a:fld>
            <a:endParaRPr lang="en-US"/>
          </a:p>
        </p:txBody>
      </p:sp>
      <p:sp>
        <p:nvSpPr>
          <p:cNvPr id="804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6A7EA-6D54-4A38-952C-658364ABD5C0}" type="slidenum">
              <a:rPr lang="en-US"/>
              <a:pPr/>
              <a:t>15</a:t>
            </a:fld>
            <a:endParaRPr lang="en-US"/>
          </a:p>
        </p:txBody>
      </p:sp>
      <p:sp>
        <p:nvSpPr>
          <p:cNvPr id="1100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5E84DA-F06C-4EF7-A068-5C1AE3E886A5}" type="slidenum">
              <a:rPr lang="en-US"/>
              <a:pPr/>
              <a:t>16</a:t>
            </a:fld>
            <a:endParaRPr lang="en-US"/>
          </a:p>
        </p:txBody>
      </p:sp>
      <p:sp>
        <p:nvSpPr>
          <p:cNvPr id="1101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8392E8-910C-4BE2-AD35-D0CD27D7389C}" type="slidenum">
              <a:rPr lang="en-US"/>
              <a:pPr/>
              <a:t>18</a:t>
            </a:fld>
            <a:endParaRPr lang="en-US"/>
          </a:p>
        </p:txBody>
      </p:sp>
      <p:sp>
        <p:nvSpPr>
          <p:cNvPr id="11028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CB47E1-F63C-43FE-BE67-6AF2D50B1142}" type="slidenum">
              <a:rPr lang="en-US"/>
              <a:pPr/>
              <a:t>19</a:t>
            </a:fld>
            <a:endParaRPr lang="en-US"/>
          </a:p>
        </p:txBody>
      </p:sp>
      <p:sp>
        <p:nvSpPr>
          <p:cNvPr id="1103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7082BD-FB34-4223-8087-EBCD4672E1B9}" type="slidenum">
              <a:rPr lang="en-US"/>
              <a:pPr/>
              <a:t>20</a:t>
            </a:fld>
            <a:endParaRPr lang="en-US"/>
          </a:p>
        </p:txBody>
      </p:sp>
      <p:sp>
        <p:nvSpPr>
          <p:cNvPr id="1104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356DF-115C-46D7-B124-4B33DF0ADBE8}" type="slidenum">
              <a:rPr lang="en-US"/>
              <a:pPr/>
              <a:t>21</a:t>
            </a:fld>
            <a:endParaRPr lang="en-US"/>
          </a:p>
        </p:txBody>
      </p:sp>
      <p:sp>
        <p:nvSpPr>
          <p:cNvPr id="11059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29BF4D-268B-46F8-83BE-8742ACE84BF4}" type="slidenum">
              <a:rPr lang="en-US"/>
              <a:pPr/>
              <a:t>23</a:t>
            </a:fld>
            <a:endParaRPr lang="en-US"/>
          </a:p>
        </p:txBody>
      </p:sp>
      <p:sp>
        <p:nvSpPr>
          <p:cNvPr id="11069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F0A52-70E7-413E-B51A-2894C0331AC7}" type="slidenum">
              <a:rPr lang="en-US"/>
              <a:pPr/>
              <a:t>24</a:t>
            </a:fld>
            <a:endParaRPr lang="en-US"/>
          </a:p>
        </p:txBody>
      </p:sp>
      <p:sp>
        <p:nvSpPr>
          <p:cNvPr id="1107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F8832-0D84-4686-BDCF-288E15BD30DD}" type="slidenum">
              <a:rPr lang="en-US"/>
              <a:pPr/>
              <a:t>26</a:t>
            </a:fld>
            <a:endParaRPr lang="en-US"/>
          </a:p>
        </p:txBody>
      </p:sp>
      <p:sp>
        <p:nvSpPr>
          <p:cNvPr id="1108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5244B7-0B3E-44CB-8690-91C8B9B59144}" type="slidenum">
              <a:rPr lang="en-US"/>
              <a:pPr/>
              <a:t>27</a:t>
            </a:fld>
            <a:endParaRPr lang="en-US"/>
          </a:p>
        </p:txBody>
      </p:sp>
      <p:sp>
        <p:nvSpPr>
          <p:cNvPr id="11100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D78CA1-33DB-4064-A7FB-45425B5C6BE4}" type="slidenum">
              <a:rPr lang="en-US"/>
              <a:pPr/>
              <a:t>3</a:t>
            </a:fld>
            <a:endParaRPr lang="en-US"/>
          </a:p>
        </p:txBody>
      </p:sp>
      <p:sp>
        <p:nvSpPr>
          <p:cNvPr id="1053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D1A9A-224F-4223-BAC4-A4EE5DF5C700}" type="slidenum">
              <a:rPr lang="en-US"/>
              <a:pPr/>
              <a:t>28</a:t>
            </a:fld>
            <a:endParaRPr lang="en-US"/>
          </a:p>
        </p:txBody>
      </p:sp>
      <p:sp>
        <p:nvSpPr>
          <p:cNvPr id="1111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68B2B-353C-418B-968B-958C0C8EAE3E}" type="slidenum">
              <a:rPr lang="en-US"/>
              <a:pPr/>
              <a:t>29</a:t>
            </a:fld>
            <a:endParaRPr lang="en-US"/>
          </a:p>
        </p:txBody>
      </p:sp>
      <p:sp>
        <p:nvSpPr>
          <p:cNvPr id="11120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993A5-4B3D-4D27-BEFB-8F3C70230FBD}" type="slidenum">
              <a:rPr lang="en-US"/>
              <a:pPr/>
              <a:t>30</a:t>
            </a:fld>
            <a:endParaRPr lang="en-US"/>
          </a:p>
        </p:txBody>
      </p:sp>
      <p:sp>
        <p:nvSpPr>
          <p:cNvPr id="11130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63456-0B30-4BD5-9F39-B151D6D9A5AB}" type="slidenum">
              <a:rPr lang="en-US"/>
              <a:pPr/>
              <a:t>32</a:t>
            </a:fld>
            <a:endParaRPr lang="en-US"/>
          </a:p>
        </p:txBody>
      </p:sp>
      <p:sp>
        <p:nvSpPr>
          <p:cNvPr id="1114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BEFB5-AC8A-4872-9E7B-6C2F571A1FBB}" type="slidenum">
              <a:rPr lang="en-US"/>
              <a:pPr/>
              <a:t>33</a:t>
            </a:fld>
            <a:endParaRPr lang="en-US"/>
          </a:p>
        </p:txBody>
      </p:sp>
      <p:sp>
        <p:nvSpPr>
          <p:cNvPr id="1115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1340D-CE91-4C1C-B412-77227CF49381}" type="slidenum">
              <a:rPr lang="en-US"/>
              <a:pPr/>
              <a:t>4</a:t>
            </a:fld>
            <a:endParaRPr lang="en-US"/>
          </a:p>
        </p:txBody>
      </p:sp>
      <p:sp>
        <p:nvSpPr>
          <p:cNvPr id="1054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435D0-F3E4-4026-9D50-FC684C7BE2D9}" type="slidenum">
              <a:rPr lang="en-US"/>
              <a:pPr/>
              <a:t>5</a:t>
            </a:fld>
            <a:endParaRPr lang="en-US"/>
          </a:p>
        </p:txBody>
      </p:sp>
      <p:sp>
        <p:nvSpPr>
          <p:cNvPr id="10567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C4E67-D812-40E5-AA11-CF7FA1F8752F}" type="slidenum">
              <a:rPr lang="en-US"/>
              <a:pPr/>
              <a:t>6</a:t>
            </a:fld>
            <a:endParaRPr lang="en-US"/>
          </a:p>
        </p:txBody>
      </p:sp>
      <p:sp>
        <p:nvSpPr>
          <p:cNvPr id="1057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84ED0B-C04F-4A57-B2D5-38EFEEDF49D8}" type="slidenum">
              <a:rPr lang="en-US"/>
              <a:pPr/>
              <a:t>7</a:t>
            </a:fld>
            <a:endParaRPr lang="en-US"/>
          </a:p>
        </p:txBody>
      </p:sp>
      <p:sp>
        <p:nvSpPr>
          <p:cNvPr id="1058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D0991-7701-45CA-8049-D26084F1492C}" type="slidenum">
              <a:rPr lang="en-US"/>
              <a:pPr/>
              <a:t>12</a:t>
            </a:fld>
            <a:endParaRPr lang="en-US"/>
          </a:p>
        </p:txBody>
      </p:sp>
      <p:sp>
        <p:nvSpPr>
          <p:cNvPr id="1059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3EC52-BD06-42A7-B3E7-51A7A500C162}" type="slidenum">
              <a:rPr lang="en-US"/>
              <a:pPr/>
              <a:t>13</a:t>
            </a:fld>
            <a:endParaRPr lang="en-US"/>
          </a:p>
        </p:txBody>
      </p:sp>
      <p:sp>
        <p:nvSpPr>
          <p:cNvPr id="1098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B47DF-16B9-457C-A11F-6080E9F6BAB7}" type="slidenum">
              <a:rPr lang="en-US"/>
              <a:pPr/>
              <a:t>14</a:t>
            </a:fld>
            <a:endParaRPr lang="en-US"/>
          </a:p>
        </p:txBody>
      </p:sp>
      <p:sp>
        <p:nvSpPr>
          <p:cNvPr id="1099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 descr="Canvas"/>
          <p:cNvSpPr>
            <a:spLocks noChangeArrowheads="1"/>
          </p:cNvSpPr>
          <p:nvPr/>
        </p:nvSpPr>
        <p:spPr bwMode="white">
          <a:xfrm>
            <a:off x="528638" y="201613"/>
            <a:ext cx="8397875" cy="64674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pic>
        <p:nvPicPr>
          <p:cNvPr id="664579" name="Picture 3" descr="minisp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0" y="50800"/>
            <a:ext cx="1181100" cy="4286250"/>
          </a:xfrm>
          <a:prstGeom prst="rect">
            <a:avLst/>
          </a:prstGeom>
          <a:noFill/>
        </p:spPr>
      </p:pic>
      <p:sp>
        <p:nvSpPr>
          <p:cNvPr id="664580" name="Rectangle 4" descr="Canvas"/>
          <p:cNvSpPr>
            <a:spLocks noChangeArrowheads="1"/>
          </p:cNvSpPr>
          <p:nvPr/>
        </p:nvSpPr>
        <p:spPr bwMode="white">
          <a:xfrm>
            <a:off x="596900" y="4130675"/>
            <a:ext cx="1041400" cy="457200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pic>
        <p:nvPicPr>
          <p:cNvPr id="664581" name="Picture 5" descr="minispir"/>
          <p:cNvPicPr>
            <a:picLocks noChangeAspect="1" noChangeArrowheads="1"/>
          </p:cNvPicPr>
          <p:nvPr/>
        </p:nvPicPr>
        <p:blipFill>
          <a:blip r:embed="rId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66458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458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625600" y="3886200"/>
            <a:ext cx="6400800" cy="17716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458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10842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4586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51663" y="6096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DD4C90-8839-4D77-B55D-54650576CA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EE626-90A7-4F66-BD54-5FB3936A63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5626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A7399-4C77-4704-AE2B-E6F46AD15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E255C-0103-4DD4-B033-B57E06510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87AD2-AE00-464F-93D7-106CE221C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2246C-763F-44FE-B0ED-FA1B123CD3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26E4C-A700-49C7-842D-E07D006DE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3BEF8-2B34-4389-9FF2-668C70FF9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DCABF-5B64-4FF0-AE22-24D811654C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67A7F-F8E9-4FD0-8B14-86FD7DC489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FADF5-489F-453E-BCC7-4E9E1D6AB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906D58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ChangeArrowheads="1"/>
          </p:cNvSpPr>
          <p:nvPr/>
        </p:nvSpPr>
        <p:spPr bwMode="ltGray">
          <a:xfrm>
            <a:off x="609600" y="228600"/>
            <a:ext cx="8239125" cy="6391275"/>
          </a:xfrm>
          <a:prstGeom prst="rect">
            <a:avLst/>
          </a:prstGeom>
          <a:solidFill>
            <a:srgbClr val="EDE7E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663555" name="Line 3"/>
          <p:cNvSpPr>
            <a:spLocks noChangeShapeType="1"/>
          </p:cNvSpPr>
          <p:nvPr/>
        </p:nvSpPr>
        <p:spPr bwMode="ltGray">
          <a:xfrm>
            <a:off x="1016000" y="1600200"/>
            <a:ext cx="767080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63556" name="Picture 4" descr="minispir"/>
          <p:cNvPicPr>
            <a:picLocks noChangeAspect="1" noChangeArrowheads="1"/>
          </p:cNvPicPr>
          <p:nvPr/>
        </p:nvPicPr>
        <p:blipFill>
          <a:blip r:embed="rId13"/>
          <a:srcRect b="5333"/>
          <a:stretch>
            <a:fillRect/>
          </a:stretch>
        </p:blipFill>
        <p:spPr bwMode="ltGray">
          <a:xfrm>
            <a:off x="0" y="50800"/>
            <a:ext cx="1181100" cy="4057650"/>
          </a:xfrm>
          <a:prstGeom prst="rect">
            <a:avLst/>
          </a:prstGeom>
          <a:noFill/>
        </p:spPr>
      </p:pic>
      <p:pic>
        <p:nvPicPr>
          <p:cNvPr id="663557" name="Picture 5" descr="minispir"/>
          <p:cNvPicPr>
            <a:picLocks noChangeAspect="1" noChangeArrowheads="1"/>
          </p:cNvPicPr>
          <p:nvPr/>
        </p:nvPicPr>
        <p:blipFill>
          <a:blip r:embed="rId13"/>
          <a:srcRect t="39999"/>
          <a:stretch>
            <a:fillRect/>
          </a:stretch>
        </p:blipFill>
        <p:spPr bwMode="ltGray">
          <a:xfrm>
            <a:off x="0" y="4222750"/>
            <a:ext cx="1181100" cy="2571750"/>
          </a:xfrm>
          <a:prstGeom prst="rect">
            <a:avLst/>
          </a:prstGeom>
          <a:noFill/>
        </p:spPr>
      </p:pic>
      <p:sp>
        <p:nvSpPr>
          <p:cNvPr id="66355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355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752600"/>
            <a:ext cx="762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356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44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66356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1813" y="61071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7BF1FC1-B973-4FC0-86FE-C661CF9938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/>
              <a:t>Chapter 17:</a:t>
            </a:r>
            <a:br>
              <a:rPr kumimoji="1" lang="en-US"/>
            </a:br>
            <a:r>
              <a:rPr kumimoji="1" lang="en-US"/>
              <a:t>Data Link Control</a:t>
            </a:r>
            <a:br>
              <a:rPr kumimoji="1" lang="en-US"/>
            </a:br>
            <a:r>
              <a:rPr kumimoji="1" lang="en-US"/>
              <a:t>and Multiplexing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dirty="0"/>
              <a:t>Business Data Communications, </a:t>
            </a:r>
            <a:r>
              <a:rPr kumimoji="1" lang="en-US" dirty="0" smtClean="0"/>
              <a:t>6e</a:t>
            </a:r>
            <a:endParaRPr kumimoji="1"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HDLC Data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transmitted in I frames; starting with sequence number 0.</a:t>
            </a:r>
          </a:p>
          <a:p>
            <a:r>
              <a:rPr lang="en-US" dirty="0" smtClean="0"/>
              <a:t>N(S) and N(R) fields are sequence numbers that support flow control and error control.</a:t>
            </a:r>
          </a:p>
          <a:p>
            <a:r>
              <a:rPr lang="en-US" dirty="0" smtClean="0"/>
              <a:t>S frames are also used for flow control and error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255C-0103-4DD4-B033-B57E06510A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HDLC Disconnect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HDLC issues a disconnect by sending a Disconnect (DISC) frame.</a:t>
            </a:r>
          </a:p>
          <a:p>
            <a:r>
              <a:rPr lang="en-US" dirty="0" smtClean="0"/>
              <a:t>The other side acknowledges the disconnect by replying with a UA.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255C-0103-4DD4-B033-B57E06510A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C0F59-4F17-410B-8839-89AE60981D74}" type="slidenum">
              <a:rPr lang="en-US"/>
              <a:pPr/>
              <a:t>12</a:t>
            </a:fld>
            <a:endParaRPr lang="en-US"/>
          </a:p>
        </p:txBody>
      </p:sp>
      <p:sp>
        <p:nvSpPr>
          <p:cNvPr id="105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HDLC Examples</a:t>
            </a:r>
          </a:p>
        </p:txBody>
      </p:sp>
      <p:pic>
        <p:nvPicPr>
          <p:cNvPr id="1051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905000"/>
            <a:ext cx="4794250" cy="3962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10516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2488" y="1905000"/>
            <a:ext cx="2841625" cy="3962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844D5-6B89-45C6-A706-7CD93568D21D}" type="slidenum">
              <a:rPr lang="en-US"/>
              <a:pPr/>
              <a:t>13</a:t>
            </a:fld>
            <a:endParaRPr lang="en-US"/>
          </a:p>
        </p:txBody>
      </p:sp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/>
              <a:t>Multiplexing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Shared use of communication capacity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 pitchFamily="-60" charset="0"/>
              </a:rPr>
              <a:t>Commonly used in long-haul communications, on high-capacity fiber, coaxial, or microwave links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 pitchFamily="-60" charset="0"/>
              </a:rPr>
              <a:t>Multiplexer combines data from </a:t>
            </a:r>
            <a:r>
              <a:rPr lang="en-US" sz="2800" i="1">
                <a:latin typeface="Times" pitchFamily="-60" charset="0"/>
              </a:rPr>
              <a:t>n</a:t>
            </a:r>
            <a:r>
              <a:rPr lang="en-US" sz="2800">
                <a:latin typeface="Times" pitchFamily="-60" charset="0"/>
              </a:rPr>
              <a:t> input lines and transmits over a higher-capacity data link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" pitchFamily="-60" charset="0"/>
              </a:rPr>
              <a:t>Demultiplexer accepts multiplexed data stream, separates the data according to channel, and delivers them to the appropriate output lines.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C639-F5B2-4FC5-9C4F-EB0B49A75E5D}" type="slidenum">
              <a:rPr lang="en-US"/>
              <a:pPr/>
              <a:t>14</a:t>
            </a:fld>
            <a:endParaRPr lang="en-US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Multiplexing</a:t>
            </a:r>
            <a:endParaRPr lang="en-US" dirty="0"/>
          </a:p>
        </p:txBody>
      </p:sp>
      <p:pic>
        <p:nvPicPr>
          <p:cNvPr id="10629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0"/>
            <a:ext cx="7543800" cy="2743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780C8-C591-46DF-A758-D1A109500961}" type="slidenum">
              <a:rPr lang="en-US"/>
              <a:pPr/>
              <a:t>15</a:t>
            </a:fld>
            <a:endParaRPr lang="en-US"/>
          </a:p>
        </p:txBody>
      </p:sp>
      <p:sp>
        <p:nvSpPr>
          <p:cNvPr id="108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Motivations for Multiplexing</a:t>
            </a:r>
          </a:p>
        </p:txBody>
      </p:sp>
      <p:sp>
        <p:nvSpPr>
          <p:cNvPr id="108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Times" pitchFamily="-60" charset="0"/>
              </a:rPr>
              <a:t>The higher the data rate, the more cost-effective the transmission facility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itchFamily="-60" charset="0"/>
              </a:rPr>
              <a:t>cost per kbps declines with an increase in the data rate of the transmission facility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itchFamily="-60" charset="0"/>
              </a:rPr>
              <a:t>cost of transmission and receiving equipment, per kbps, declines with increasing data rate.</a:t>
            </a:r>
          </a:p>
          <a:p>
            <a:pPr>
              <a:lnSpc>
                <a:spcPct val="90000"/>
              </a:lnSpc>
            </a:pPr>
            <a:r>
              <a:rPr lang="en-US">
                <a:latin typeface="Times" pitchFamily="-60" charset="0"/>
              </a:rPr>
              <a:t>Most individual data communicating devices require relatively modest data rate support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D8A3A-B028-4C30-BAE5-4019855BCB6C}" type="slidenum">
              <a:rPr lang="en-US"/>
              <a:pPr/>
              <a:t>16</a:t>
            </a:fld>
            <a:endParaRPr lang="en-US"/>
          </a:p>
        </p:txBody>
      </p:sp>
      <p:sp>
        <p:nvSpPr>
          <p:cNvPr id="10690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9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Division Multiplexing (FDM)</a:t>
            </a:r>
          </a:p>
        </p:txBody>
      </p:sp>
      <p:sp>
        <p:nvSpPr>
          <p:cNvPr id="10690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Requires analog signaling &amp; transmission</a:t>
            </a:r>
          </a:p>
          <a:p>
            <a:pPr>
              <a:lnSpc>
                <a:spcPct val="90000"/>
              </a:lnSpc>
            </a:pPr>
            <a:r>
              <a:rPr lang="en-US"/>
              <a:t>Total bandwidth = sum of input bandwidths + guardbands</a:t>
            </a:r>
          </a:p>
          <a:p>
            <a:pPr>
              <a:lnSpc>
                <a:spcPct val="90000"/>
              </a:lnSpc>
            </a:pPr>
            <a:r>
              <a:rPr lang="en-US"/>
              <a:t>Modulates signals so that each occupies a different frequency band</a:t>
            </a:r>
          </a:p>
          <a:p>
            <a:pPr>
              <a:lnSpc>
                <a:spcPct val="90000"/>
              </a:lnSpc>
            </a:pPr>
            <a:r>
              <a:rPr lang="en-US"/>
              <a:t>Standard for radio broadcasting, analog telephone network, and television (broadcast, cable, &amp; satellite)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FDM and TDM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255C-0103-4DD4-B033-B57E06510A32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18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52600"/>
            <a:ext cx="4114800" cy="47244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C951C-CDBF-47F5-BC7B-587E2CA59399}" type="slidenum">
              <a:rPr lang="en-US"/>
              <a:pPr/>
              <a:t>18</a:t>
            </a:fld>
            <a:endParaRPr lang="en-US"/>
          </a:p>
        </p:txBody>
      </p:sp>
      <p:sp>
        <p:nvSpPr>
          <p:cNvPr id="1084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Wavelength Division Multiplexing</a:t>
            </a:r>
          </a:p>
        </p:txBody>
      </p:sp>
      <p:sp>
        <p:nvSpPr>
          <p:cNvPr id="10844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Form of FDM used when multiple beams of light at different frequencies are transmitted on the same optical </a:t>
            </a:r>
            <a:r>
              <a:rPr lang="en-US" sz="2800" dirty="0" smtClean="0"/>
              <a:t>fiber.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Uses the same architecture as FDM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>
                <a:latin typeface="Times" pitchFamily="-60" charset="0"/>
              </a:rPr>
              <a:t>Most WDM systems operate in the 1550-nm range. In early systems, 200 MHz was allocated to each channel, but today most WDM systems use 50-GHz spacing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latin typeface="Times" pitchFamily="-60" charset="0"/>
              </a:rPr>
              <a:t>dense wavelength division multiplexing</a:t>
            </a:r>
            <a:r>
              <a:rPr lang="en-US" sz="2800" dirty="0">
                <a:latin typeface="Times" pitchFamily="-60" charset="0"/>
              </a:rPr>
              <a:t> (DWDM) connotes the use of more channels, more closely spaced (≤200Ghz), than ordinary WDM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03EF3-AFA4-47E5-A8BF-8A1D232242EA}" type="slidenum">
              <a:rPr lang="en-US"/>
              <a:pPr/>
              <a:t>19</a:t>
            </a:fld>
            <a:endParaRPr lang="en-US"/>
          </a:p>
        </p:txBody>
      </p:sp>
      <p:sp>
        <p:nvSpPr>
          <p:cNvPr id="1070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FDM Example: ADSL</a:t>
            </a:r>
          </a:p>
        </p:txBody>
      </p:sp>
      <p:sp>
        <p:nvSpPr>
          <p:cNvPr id="1070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ADSL uses frequency-division modulation (FDM) to exploit the 1-MHz capacity of twisted pair. </a:t>
            </a:r>
          </a:p>
          <a:p>
            <a:r>
              <a:rPr lang="en-US" i="1"/>
              <a:t>Asymmetric</a:t>
            </a:r>
            <a:r>
              <a:rPr lang="en-US"/>
              <a:t> because ADSL provides more capacity downstream (from the carrier’s central office to the customer’s site) than upstream (from customer to carrier).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Control Module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66800" y="1752600"/>
            <a:ext cx="7467600" cy="1981200"/>
          </a:xfrm>
        </p:spPr>
        <p:txBody>
          <a:bodyPr/>
          <a:lstStyle/>
          <a:p>
            <a:r>
              <a:rPr lang="en-US" dirty="0" smtClean="0"/>
              <a:t>Data Link control protocol regulates the flow of data </a:t>
            </a:r>
          </a:p>
          <a:p>
            <a:r>
              <a:rPr lang="en-US" dirty="0" smtClean="0"/>
              <a:t>Frame is supplemented with control bits to allow reliable data delivery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255C-0103-4DD4-B033-B57E06510A3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116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10001"/>
            <a:ext cx="7620000" cy="22860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711A5-F16E-47A4-A061-06A725A2C12D}" type="slidenum">
              <a:rPr lang="en-US"/>
              <a:pPr/>
              <a:t>20</a:t>
            </a:fld>
            <a:endParaRPr lang="en-US"/>
          </a:p>
        </p:txBody>
      </p:sp>
      <p:sp>
        <p:nvSpPr>
          <p:cNvPr id="108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 Elements of ADSL Strategy</a:t>
            </a:r>
          </a:p>
        </p:txBody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Reserve lowest 25 kHz for voice, known as POTS </a:t>
            </a:r>
          </a:p>
          <a:p>
            <a:pPr>
              <a:lnSpc>
                <a:spcPct val="90000"/>
              </a:lnSpc>
            </a:pPr>
            <a:r>
              <a:rPr lang="en-US"/>
              <a:t>Use echo cancellation or FDM to allocate a small upstream band and a larger downstream band</a:t>
            </a:r>
          </a:p>
          <a:p>
            <a:pPr>
              <a:lnSpc>
                <a:spcPct val="90000"/>
              </a:lnSpc>
            </a:pPr>
            <a:r>
              <a:rPr lang="en-US"/>
              <a:t>Use FDM within the upstream and downstream bands, using “discrete multitone”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09CC-671C-403B-869D-871EE66ED8CC}" type="slidenum">
              <a:rPr lang="en-US"/>
              <a:pPr/>
              <a:t>21</a:t>
            </a:fld>
            <a:endParaRPr lang="en-US"/>
          </a:p>
        </p:txBody>
      </p:sp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Echo Cancellation</a:t>
            </a:r>
          </a:p>
        </p:txBody>
      </p:sp>
      <p:sp>
        <p:nvSpPr>
          <p:cNvPr id="10874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Times" pitchFamily="-60" charset="0"/>
              </a:rPr>
              <a:t>Entire frequency band for the upstream channel overlaps the lower portion of the downstream channel</a:t>
            </a:r>
          </a:p>
          <a:p>
            <a:r>
              <a:rPr lang="en-US" sz="2800">
                <a:latin typeface="Times" pitchFamily="-60" charset="0"/>
              </a:rPr>
              <a:t>Advantages</a:t>
            </a:r>
          </a:p>
          <a:p>
            <a:pPr lvl="1"/>
            <a:r>
              <a:rPr lang="en-US" sz="2400">
                <a:latin typeface="Times" pitchFamily="-60" charset="0"/>
              </a:rPr>
              <a:t>The higher the frequency, the greater the attenuation. </a:t>
            </a:r>
          </a:p>
          <a:p>
            <a:pPr lvl="1"/>
            <a:r>
              <a:rPr lang="en-US" sz="2400">
                <a:latin typeface="Times" pitchFamily="-60" charset="0"/>
              </a:rPr>
              <a:t>More flexible for changing upstream capacity</a:t>
            </a:r>
          </a:p>
          <a:p>
            <a:r>
              <a:rPr lang="en-US" sz="2800">
                <a:latin typeface="Times" pitchFamily="-60" charset="0"/>
              </a:rPr>
              <a:t>Disdvantages</a:t>
            </a:r>
          </a:p>
          <a:p>
            <a:pPr lvl="1"/>
            <a:r>
              <a:rPr lang="en-US" sz="2400">
                <a:latin typeface="Times" pitchFamily="-60" charset="0"/>
              </a:rPr>
              <a:t>Need for echo cancellation logic on both ends of line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ADSL Channel Configuration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255C-0103-4DD4-B033-B57E06510A32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1192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5562600" cy="48006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88B66-451A-4EFA-A5AC-EB54BCB0FE6B}" type="slidenum">
              <a:rPr lang="en-US"/>
              <a:pPr/>
              <a:t>23</a:t>
            </a:fld>
            <a:endParaRPr lang="en-US"/>
          </a:p>
        </p:txBody>
      </p:sp>
      <p:sp>
        <p:nvSpPr>
          <p:cNvPr id="107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 Multitone (DMT)</a:t>
            </a:r>
          </a:p>
        </p:txBody>
      </p:sp>
      <p:sp>
        <p:nvSpPr>
          <p:cNvPr id="107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Uses multiple carrier signals at different frequencies, sending some of the bits on each channel. </a:t>
            </a:r>
          </a:p>
          <a:p>
            <a:pPr>
              <a:lnSpc>
                <a:spcPct val="90000"/>
              </a:lnSpc>
            </a:pPr>
            <a:r>
              <a:rPr lang="en-US" sz="2800"/>
              <a:t>Transmission band (upstream or downstream) is divided into a number of 4-kHz subchannels. </a:t>
            </a:r>
          </a:p>
          <a:p>
            <a:pPr>
              <a:lnSpc>
                <a:spcPct val="90000"/>
              </a:lnSpc>
            </a:pPr>
            <a:r>
              <a:rPr lang="en-US" sz="2800"/>
              <a:t>Modem sends out test signals on each subchannel to determine the signal to noise ratio; it then assigns more bits to better quality channels and fewer bits to poorer quality channels.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75696-30ED-4F73-9BCC-AF26228F43BB}" type="slidenum">
              <a:rPr lang="en-US"/>
              <a:pPr/>
              <a:t>24</a:t>
            </a:fld>
            <a:endParaRPr lang="en-US"/>
          </a:p>
        </p:txBody>
      </p:sp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Synchronous Time-Division Multiplexing (TDM)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Used in digital transmission</a:t>
            </a:r>
          </a:p>
          <a:p>
            <a:r>
              <a:rPr lang="en-US" sz="2400" dirty="0"/>
              <a:t>Requires data rate of the medium to exceed data rate of signals to be transmitted</a:t>
            </a:r>
          </a:p>
          <a:p>
            <a:r>
              <a:rPr lang="en-US" sz="2400" dirty="0"/>
              <a:t>Signals “take turns” over medium</a:t>
            </a:r>
          </a:p>
          <a:p>
            <a:r>
              <a:rPr lang="en-US" sz="2400" dirty="0"/>
              <a:t>Slices of data are organized into </a:t>
            </a:r>
            <a:r>
              <a:rPr lang="en-US" sz="2400" dirty="0" smtClean="0"/>
              <a:t>frames</a:t>
            </a:r>
          </a:p>
          <a:p>
            <a:r>
              <a:rPr lang="en-US" sz="2400" dirty="0" smtClean="0"/>
              <a:t>Time slots are pre-assigned to sources and are fixed</a:t>
            </a:r>
          </a:p>
          <a:p>
            <a:r>
              <a:rPr lang="en-US" sz="2400" dirty="0" smtClean="0"/>
              <a:t>Time slots are transmitted regardless of data</a:t>
            </a:r>
          </a:p>
          <a:p>
            <a:r>
              <a:rPr lang="en-US" sz="2400" dirty="0" smtClean="0"/>
              <a:t>Used </a:t>
            </a:r>
            <a:r>
              <a:rPr lang="en-US" sz="2400" dirty="0"/>
              <a:t>in the modern digital telephone system</a:t>
            </a:r>
          </a:p>
          <a:p>
            <a:pPr lvl="1"/>
            <a:r>
              <a:rPr lang="en-US" sz="2000" dirty="0"/>
              <a:t>US, Canada, Japan: DS-0, DS-1 (T-1), DS-3 (T-3), ...</a:t>
            </a:r>
          </a:p>
          <a:p>
            <a:pPr lvl="1"/>
            <a:r>
              <a:rPr lang="en-US" sz="2000" dirty="0"/>
              <a:t>Europe, elsewhere: E-1, E3, …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Synchronous TDM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255C-0103-4DD4-B033-B57E06510A3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20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467600" cy="4849813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C37A-2B81-4C4C-A135-2CDA7CC0606E}" type="slidenum">
              <a:rPr lang="en-US"/>
              <a:pPr/>
              <a:t>26</a:t>
            </a:fld>
            <a:endParaRPr lang="en-US"/>
          </a:p>
        </p:txBody>
      </p:sp>
      <p:sp>
        <p:nvSpPr>
          <p:cNvPr id="1088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Carrier Systems</a:t>
            </a:r>
          </a:p>
        </p:txBody>
      </p:sp>
      <p:sp>
        <p:nvSpPr>
          <p:cNvPr id="10885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Long-distance carrier system designed to transmit voice signals over high-capacity transmission links (e.g. optical fiber, coaxial cable, and microwave)</a:t>
            </a:r>
          </a:p>
          <a:p>
            <a:r>
              <a:rPr lang="en-US">
                <a:latin typeface="Times" pitchFamily="-60" charset="0"/>
              </a:rPr>
              <a:t>Evolution of these networks to digital involved adoption of synchronous TDM transmission structures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316AB-6CBC-43B5-8582-AC47DDD936AB}" type="slidenum">
              <a:rPr lang="en-US"/>
              <a:pPr/>
              <a:t>27</a:t>
            </a:fld>
            <a:endParaRPr lang="en-US"/>
          </a:p>
        </p:txBody>
      </p:sp>
      <p:sp>
        <p:nvSpPr>
          <p:cNvPr id="1093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DS-1 Transmission Format</a:t>
            </a:r>
          </a:p>
        </p:txBody>
      </p:sp>
      <p:sp>
        <p:nvSpPr>
          <p:cNvPr id="1093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Multiplexes 24 channels</a:t>
            </a:r>
          </a:p>
          <a:p>
            <a:pPr>
              <a:lnSpc>
                <a:spcPct val="90000"/>
              </a:lnSpc>
            </a:pPr>
            <a:r>
              <a:rPr lang="en-US" sz="2800"/>
              <a:t>Voice transmission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" pitchFamily="-60" charset="0"/>
              </a:rPr>
              <a:t>Frame contains 8 bits per channel plus a framing bit for 24 </a:t>
            </a:r>
            <a:r>
              <a:rPr lang="en-US" sz="2400">
                <a:latin typeface="Symbol" pitchFamily="-60" charset="2"/>
                <a:sym typeface="Symbol" pitchFamily="-60" charset="2"/>
              </a:rPr>
              <a:t></a:t>
            </a:r>
            <a:r>
              <a:rPr lang="en-US" sz="2400">
                <a:latin typeface="Times" pitchFamily="-60" charset="0"/>
              </a:rPr>
              <a:t> 8 + 1 = 193 bits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" pitchFamily="-60" charset="0"/>
              </a:rPr>
              <a:t>Signal digitized with PCM at 8000 samples/second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Data </a:t>
            </a:r>
            <a:r>
              <a:rPr lang="en-US" sz="2400">
                <a:latin typeface="Times" pitchFamily="-60" charset="0"/>
              </a:rPr>
              <a:t>rate of 8000 </a:t>
            </a:r>
            <a:r>
              <a:rPr lang="en-US" sz="2400">
                <a:latin typeface="Symbol" pitchFamily="-60" charset="2"/>
                <a:sym typeface="Symbol" pitchFamily="-60" charset="2"/>
              </a:rPr>
              <a:t></a:t>
            </a:r>
            <a:r>
              <a:rPr lang="en-US" sz="2400">
                <a:latin typeface="Times" pitchFamily="-60" charset="0"/>
              </a:rPr>
              <a:t> 193 = 1.544 Mbps</a:t>
            </a:r>
          </a:p>
          <a:p>
            <a:pPr>
              <a:lnSpc>
                <a:spcPct val="90000"/>
              </a:lnSpc>
            </a:pPr>
            <a:r>
              <a:rPr lang="en-US" sz="2800"/>
              <a:t>Data transmission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" pitchFamily="-60" charset="0"/>
              </a:rPr>
              <a:t>23 channels of data are provided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" pitchFamily="-60" charset="0"/>
              </a:rPr>
              <a:t>Last channel position reserved for special sync byte</a:t>
            </a:r>
            <a:endParaRPr lang="en-US" sz="2400"/>
          </a:p>
          <a:p>
            <a:pPr>
              <a:lnSpc>
                <a:spcPct val="90000"/>
              </a:lnSpc>
            </a:pPr>
            <a:r>
              <a:rPr lang="en-US" sz="2800"/>
              <a:t>Mixed voice and data uses all 24 channels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C3F3D-1A6F-4A1C-8964-19FA06D56E4E}" type="slidenum">
              <a:rPr lang="en-US"/>
              <a:pPr/>
              <a:t>28</a:t>
            </a:fld>
            <a:endParaRPr lang="en-US"/>
          </a:p>
        </p:txBody>
      </p:sp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DS-1 </a:t>
            </a:r>
            <a:r>
              <a:rPr lang="en-US" dirty="0" smtClean="0"/>
              <a:t>Transmission Format</a:t>
            </a:r>
            <a:endParaRPr lang="en-US" dirty="0"/>
          </a:p>
        </p:txBody>
      </p:sp>
      <p:pic>
        <p:nvPicPr>
          <p:cNvPr id="10905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7696200" cy="4645025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79FDC-6777-4D88-9767-37ED9BB76C4B}" type="slidenum">
              <a:rPr lang="en-US"/>
              <a:pPr/>
              <a:t>29</a:t>
            </a:fld>
            <a:endParaRPr lang="en-US"/>
          </a:p>
        </p:txBody>
      </p:sp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T-1 Facilities</a:t>
            </a:r>
          </a:p>
        </p:txBody>
      </p:sp>
      <p:sp>
        <p:nvSpPr>
          <p:cNvPr id="109568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Transmission facilities supporting DS-1</a:t>
            </a:r>
          </a:p>
          <a:p>
            <a:pPr>
              <a:lnSpc>
                <a:spcPct val="90000"/>
              </a:lnSpc>
            </a:pPr>
            <a:r>
              <a:rPr lang="en-US"/>
              <a:t>Often </a:t>
            </a:r>
            <a:r>
              <a:rPr lang="en-US">
                <a:latin typeface="Times" pitchFamily="-60" charset="0"/>
              </a:rPr>
              <a:t>used for leased dedicated transmission between customer premises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itchFamily="-60" charset="0"/>
              </a:rPr>
              <a:t>Private voice networks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itchFamily="-60" charset="0"/>
              </a:rPr>
              <a:t>Private data network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itchFamily="-60" charset="0"/>
              </a:rPr>
              <a:t>Video teleconferencing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itchFamily="-60" charset="0"/>
              </a:rPr>
              <a:t>High-speed digital facsimile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Times" pitchFamily="-60" charset="0"/>
              </a:rPr>
              <a:t>Internet access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A1201-7B34-4ADD-87A3-02490CB495C2}" type="slidenum">
              <a:rPr lang="en-US"/>
              <a:pPr/>
              <a:t>3</a:t>
            </a:fld>
            <a:endParaRPr lang="en-US"/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Control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Necessary when data is being sent faster than it can be processed by </a:t>
            </a:r>
            <a:r>
              <a:rPr lang="en-US" dirty="0" smtClean="0">
                <a:solidFill>
                  <a:schemeClr val="tx2"/>
                </a:solidFill>
              </a:rPr>
              <a:t>receiver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Prevents buffers from overflowing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Computer to printer is typical setting</a:t>
            </a:r>
          </a:p>
          <a:p>
            <a:r>
              <a:rPr lang="en-US" dirty="0">
                <a:solidFill>
                  <a:schemeClr val="tx2"/>
                </a:solidFill>
              </a:rPr>
              <a:t>Can also be from computer to computer, when a processing program is limited in capacity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301A3-1E11-4C04-A598-53FA36037C06}" type="slidenum">
              <a:rPr lang="en-US"/>
              <a:pPr/>
              <a:t>30</a:t>
            </a:fld>
            <a:endParaRPr lang="en-US"/>
          </a:p>
        </p:txBody>
      </p:sp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SONET/SDH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SONET (Synchronous Optical Network) is an optical transmission interface proposed by BellCore and standardized by ANSI. </a:t>
            </a:r>
          </a:p>
          <a:p>
            <a:r>
              <a:rPr lang="en-US" sz="2800"/>
              <a:t>Synchronous Digital Hierarchy (SDH), a compatible version, has been published by ITU-T</a:t>
            </a:r>
          </a:p>
          <a:p>
            <a:r>
              <a:rPr lang="en-US" sz="2800"/>
              <a:t>Specifications for taking advantage of the high-speed digital transmission capability of optical fiber.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SONET/SDH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hierarchy of standardized digital data rates</a:t>
            </a:r>
          </a:p>
          <a:p>
            <a:r>
              <a:rPr lang="en-US" dirty="0" smtClean="0"/>
              <a:t>The lowest level is 51.84 Mbps</a:t>
            </a:r>
          </a:p>
          <a:p>
            <a:r>
              <a:rPr lang="en-US" dirty="0" smtClean="0"/>
              <a:t>Basic building block is the STS-1 frame; which can be viewed as a matrix of 9 rows of 90 octets; the first 3 columns are overhead octets, the remainder is payload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255C-0103-4DD4-B033-B57E06510A3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AE859-A093-43C3-A7A0-034A53AA40BC}" type="slidenum">
              <a:rPr lang="en-US"/>
              <a:pPr/>
              <a:t>32</a:t>
            </a:fld>
            <a:endParaRPr lang="en-US"/>
          </a:p>
        </p:txBody>
      </p:sp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SONET/SDH Signal Hierarchy</a:t>
            </a:r>
          </a:p>
        </p:txBody>
      </p:sp>
      <p:pic>
        <p:nvPicPr>
          <p:cNvPr id="1074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828800"/>
            <a:ext cx="7196138" cy="419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4AB68-AA9A-4187-84C6-8870CEC7CDF7}" type="slidenum">
              <a:rPr lang="en-US"/>
              <a:pPr/>
              <a:t>33</a:t>
            </a:fld>
            <a:endParaRPr lang="en-US"/>
          </a:p>
        </p:txBody>
      </p:sp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SONET/SDH Frame Formats</a:t>
            </a:r>
            <a:endParaRPr lang="en-US" dirty="0"/>
          </a:p>
        </p:txBody>
      </p:sp>
      <p:pic>
        <p:nvPicPr>
          <p:cNvPr id="10752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8800"/>
            <a:ext cx="7848600" cy="4275138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C62B9-8D01-4451-853A-184EF6C44290}" type="slidenum">
              <a:rPr lang="en-US"/>
              <a:pPr/>
              <a:t>4</a:t>
            </a:fld>
            <a:endParaRPr lang="en-US"/>
          </a:p>
        </p:txBody>
      </p:sp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Two types of errors</a:t>
            </a:r>
          </a:p>
          <a:p>
            <a:pPr lvl="1">
              <a:lnSpc>
                <a:spcPct val="90000"/>
              </a:lnSpc>
            </a:pPr>
            <a:r>
              <a:rPr lang="en-US"/>
              <a:t>Lost frame</a:t>
            </a:r>
          </a:p>
          <a:p>
            <a:pPr lvl="1">
              <a:lnSpc>
                <a:spcPct val="90000"/>
              </a:lnSpc>
            </a:pPr>
            <a:r>
              <a:rPr lang="en-US"/>
              <a:t>Damaged frame</a:t>
            </a:r>
          </a:p>
          <a:p>
            <a:pPr>
              <a:lnSpc>
                <a:spcPct val="90000"/>
              </a:lnSpc>
            </a:pPr>
            <a:r>
              <a:rPr lang="en-US"/>
              <a:t>Automatic Repeat reQuest (ARQ)</a:t>
            </a:r>
          </a:p>
          <a:p>
            <a:pPr lvl="1">
              <a:lnSpc>
                <a:spcPct val="90000"/>
              </a:lnSpc>
            </a:pPr>
            <a:r>
              <a:rPr lang="en-US"/>
              <a:t>Error detection</a:t>
            </a:r>
          </a:p>
          <a:p>
            <a:pPr lvl="1">
              <a:lnSpc>
                <a:spcPct val="90000"/>
              </a:lnSpc>
            </a:pPr>
            <a:r>
              <a:rPr lang="en-US"/>
              <a:t>Positive acknowledgment</a:t>
            </a:r>
          </a:p>
          <a:p>
            <a:pPr lvl="1">
              <a:lnSpc>
                <a:spcPct val="90000"/>
              </a:lnSpc>
            </a:pPr>
            <a:r>
              <a:rPr lang="en-US"/>
              <a:t>Retransmission after time-out</a:t>
            </a:r>
          </a:p>
          <a:p>
            <a:pPr lvl="1">
              <a:lnSpc>
                <a:spcPct val="90000"/>
              </a:lnSpc>
            </a:pPr>
            <a:r>
              <a:rPr lang="en-US"/>
              <a:t>Negative acknowledgment and retransmission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D8A0B-AAF6-45CA-A6E8-48265273541F}" type="slidenum">
              <a:rPr lang="en-US"/>
              <a:pPr/>
              <a:t>5</a:t>
            </a:fld>
            <a:endParaRPr lang="en-US"/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High-Level Data Link Control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On transmitting side, HDLC receives data from an application, and delivers it to the receiver on the other side of the link</a:t>
            </a:r>
          </a:p>
          <a:p>
            <a:pPr>
              <a:lnSpc>
                <a:spcPct val="90000"/>
              </a:lnSpc>
            </a:pPr>
            <a:r>
              <a:rPr lang="en-US"/>
              <a:t>On the receiving side, HDLC accepts the data and delivers it to the higher level application layer</a:t>
            </a:r>
          </a:p>
          <a:p>
            <a:pPr>
              <a:lnSpc>
                <a:spcPct val="90000"/>
              </a:lnSpc>
            </a:pPr>
            <a:r>
              <a:rPr lang="en-US"/>
              <a:t>Both modules exchange control information, encoded into a frame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E1A3-234A-435C-9CAE-2D98FB72B8CA}" type="slidenum">
              <a:rPr lang="en-US"/>
              <a:pPr/>
              <a:t>6</a:t>
            </a:fld>
            <a:endParaRPr lang="en-US"/>
          </a:p>
        </p:txBody>
      </p:sp>
      <p:sp>
        <p:nvSpPr>
          <p:cNvPr id="104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HDLC Frame Structure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752600"/>
            <a:ext cx="3740150" cy="4114800"/>
          </a:xfrm>
        </p:spPr>
        <p:txBody>
          <a:bodyPr/>
          <a:lstStyle/>
          <a:p>
            <a:r>
              <a:rPr lang="en-US" sz="2000" dirty="0"/>
              <a:t>Flag: </a:t>
            </a:r>
            <a:r>
              <a:rPr lang="en-US" sz="2000" dirty="0" smtClean="0"/>
              <a:t>Used for synchronization. 01111110</a:t>
            </a:r>
            <a:r>
              <a:rPr lang="en-US" sz="2000" dirty="0"/>
              <a:t>, at start and end</a:t>
            </a:r>
          </a:p>
          <a:p>
            <a:r>
              <a:rPr lang="en-US" sz="2000" dirty="0"/>
              <a:t>Address: secondary station (for </a:t>
            </a:r>
            <a:r>
              <a:rPr lang="en-US" sz="2000" dirty="0" err="1"/>
              <a:t>multidrop</a:t>
            </a:r>
            <a:r>
              <a:rPr lang="en-US" sz="2000" dirty="0"/>
              <a:t> configurations)</a:t>
            </a:r>
          </a:p>
          <a:p>
            <a:r>
              <a:rPr lang="en-US" sz="2000" dirty="0"/>
              <a:t>Information: the data to be transmitted</a:t>
            </a:r>
          </a:p>
          <a:p>
            <a:r>
              <a:rPr lang="en-US" sz="2000" dirty="0"/>
              <a:t>Frame check sequence: 16- or 32-bit CRC</a:t>
            </a:r>
          </a:p>
        </p:txBody>
      </p:sp>
      <p:sp>
        <p:nvSpPr>
          <p:cNvPr id="1045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46650" y="1752600"/>
            <a:ext cx="3740150" cy="4114800"/>
          </a:xfrm>
        </p:spPr>
        <p:txBody>
          <a:bodyPr/>
          <a:lstStyle/>
          <a:p>
            <a:r>
              <a:rPr lang="en-US" dirty="0"/>
              <a:t>Control: purpose or function of frame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nformation frames: contain user data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upervisory frames: flow/error control (ACK/ARQ)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/>
              <a:t>nnumbered frames: variety of control </a:t>
            </a:r>
            <a:r>
              <a:rPr lang="en-US" dirty="0" smtClean="0"/>
              <a:t>functions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BC9B0-91D3-4356-BF74-6105EAA1E214}" type="slidenum">
              <a:rPr lang="en-US"/>
              <a:pPr/>
              <a:t>7</a:t>
            </a:fld>
            <a:endParaRPr lang="en-US"/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HDLC Operation</a:t>
            </a:r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Initialization</a:t>
            </a:r>
            <a:r>
              <a:rPr lang="en-US" dirty="0"/>
              <a:t>: S-frames specify mode and sequence numbers, U-frames acknowledge</a:t>
            </a:r>
          </a:p>
          <a:p>
            <a:r>
              <a:rPr lang="en-US" b="1" dirty="0"/>
              <a:t>Data Transfer</a:t>
            </a:r>
            <a:r>
              <a:rPr lang="en-US" dirty="0"/>
              <a:t>: I-frames exchange user data, S-frames acknowledge and provide flow/error control</a:t>
            </a:r>
          </a:p>
          <a:p>
            <a:r>
              <a:rPr lang="en-US" b="1" dirty="0"/>
              <a:t>Disconnect</a:t>
            </a:r>
            <a:r>
              <a:rPr lang="en-US" dirty="0"/>
              <a:t>: U-frames initiate and acknowledge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HDLC Frame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E255C-0103-4DD4-B033-B57E06510A3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1171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76400"/>
            <a:ext cx="6400800" cy="48006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HDLC Initialization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Signals the other side that initialization is requested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Specifies which of three modes is requested (primary or peer connection)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Specifies whether 3 or 7-bit sequence numbers are used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3BEF8-2B34-4389-9FF2-668C70FF969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6.0&quot;&gt;&lt;object type=&quot;1&quot; unique_id=&quot;10001&quot;&gt;&lt;object type=&quot;8&quot; unique_id=&quot;14919&quot;&gt;&lt;/object&gt;&lt;object type=&quot;2&quot; unique_id=&quot;14920&quot;&gt;&lt;object type=&quot;3&quot; unique_id=&quot;14921&quot;&gt;&lt;property id=&quot;20148&quot; value=&quot;5&quot;/&gt;&lt;property id=&quot;20300&quot; value=&quot;Slide 1 - &amp;quot;Chapter 17:&amp;#x0D;&amp;#x0A;Data Link Control&amp;#x0D;&amp;#x0A;and Multiplexing&amp;quot;&quot;/&gt;&lt;property id=&quot;20307&quot; value=&quot;256&quot;/&gt;&lt;/object&gt;&lt;object type=&quot;3&quot; unique_id=&quot;14922&quot;&gt;&lt;property id=&quot;20148&quot; value=&quot;5&quot;/&gt;&lt;property id=&quot;20300&quot; value=&quot;Slide 3 - &amp;quot;Flow Control&amp;quot;&quot;/&gt;&lt;property id=&quot;20307&quot; value=&quot;265&quot;/&gt;&lt;/object&gt;&lt;object type=&quot;3&quot; unique_id=&quot;14923&quot;&gt;&lt;property id=&quot;20148&quot; value=&quot;5&quot;/&gt;&lt;property id=&quot;20300&quot; value=&quot;Slide 4 - &amp;quot;Error Control&amp;quot;&quot;/&gt;&lt;property id=&quot;20307&quot; value=&quot;258&quot;/&gt;&lt;/object&gt;&lt;object type=&quot;3&quot; unique_id=&quot;14925&quot;&gt;&lt;property id=&quot;20148&quot; value=&quot;5&quot;/&gt;&lt;property id=&quot;20300&quot; value=&quot;Slide 5 - &amp;quot;High-Level Data Link Control&amp;quot;&quot;/&gt;&lt;property id=&quot;20307&quot; value=&quot;262&quot;/&gt;&lt;/object&gt;&lt;object type=&quot;3&quot; unique_id=&quot;14926&quot;&gt;&lt;property id=&quot;20148&quot; value=&quot;5&quot;/&gt;&lt;property id=&quot;20300&quot; value=&quot;Slide 6 - &amp;quot;HDLC Frame Structure&amp;quot;&quot;/&gt;&lt;property id=&quot;20307&quot; value=&quot;263&quot;/&gt;&lt;/object&gt;&lt;object type=&quot;3&quot; unique_id=&quot;14927&quot;&gt;&lt;property id=&quot;20148&quot; value=&quot;5&quot;/&gt;&lt;property id=&quot;20300&quot; value=&quot;Slide 7 - &amp;quot;HDLC Operation&amp;quot;&quot;/&gt;&lt;property id=&quot;20307&quot; value=&quot;264&quot;/&gt;&lt;/object&gt;&lt;object type=&quot;3&quot; unique_id=&quot;14928&quot;&gt;&lt;property id=&quot;20148&quot; value=&quot;5&quot;/&gt;&lt;property id=&quot;20300&quot; value=&quot;Slide 12 - &amp;quot;HDLC Examples&amp;quot;&quot;/&gt;&lt;property id=&quot;20307&quot; value=&quot;266&quot;/&gt;&lt;/object&gt;&lt;object type=&quot;3&quot; unique_id=&quot;14929&quot;&gt;&lt;property id=&quot;20148&quot; value=&quot;5&quot;/&gt;&lt;property id=&quot;20300&quot; value=&quot;Slide 13 - &amp;quot;Multiplexing&amp;quot;&quot;/&gt;&lt;property id=&quot;20307&quot; value=&quot;284&quot;/&gt;&lt;/object&gt;&lt;object type=&quot;3&quot; unique_id=&quot;14930&quot;&gt;&lt;property id=&quot;20148&quot; value=&quot;5&quot;/&gt;&lt;property id=&quot;20300&quot; value=&quot;Slide 14 - &amp;quot;Multiplexing&amp;quot;&quot;/&gt;&lt;property id=&quot;20307&quot; value=&quot;268&quot;/&gt;&lt;/object&gt;&lt;object type=&quot;3&quot; unique_id=&quot;14931&quot;&gt;&lt;property id=&quot;20148&quot; value=&quot;5&quot;/&gt;&lt;property id=&quot;20300&quot; value=&quot;Slide 15 - &amp;quot;Motivations for Multiplexing&amp;quot;&quot;/&gt;&lt;property id=&quot;20307&quot; value=&quot;285&quot;/&gt;&lt;/object&gt;&lt;object type=&quot;3&quot; unique_id=&quot;14932&quot;&gt;&lt;property id=&quot;20148&quot; value=&quot;5&quot;/&gt;&lt;property id=&quot;20300&quot; value=&quot;Slide 16 - &amp;quot;Frequency Division Multiplexing (FDM)&amp;quot;&quot;/&gt;&lt;property id=&quot;20307&quot; value=&quot;274&quot;/&gt;&lt;/object&gt;&lt;object type=&quot;3&quot; unique_id=&quot;14933&quot;&gt;&lt;property id=&quot;20148&quot; value=&quot;5&quot;/&gt;&lt;property id=&quot;20300&quot; value=&quot;Slide 18 - &amp;quot;Wavelength Division Multiplexing&amp;quot;&quot;/&gt;&lt;property id=&quot;20307&quot; value=&quot;286&quot;/&gt;&lt;/object&gt;&lt;object type=&quot;3&quot; unique_id=&quot;14934&quot;&gt;&lt;property id=&quot;20148&quot; value=&quot;5&quot;/&gt;&lt;property id=&quot;20300&quot; value=&quot;Slide 19 - &amp;quot;FDM Example: ADSL&amp;quot;&quot;/&gt;&lt;property id=&quot;20307&quot; value=&quot;275&quot;/&gt;&lt;/object&gt;&lt;object type=&quot;3&quot; unique_id=&quot;14935&quot;&gt;&lt;property id=&quot;20148&quot; value=&quot;5&quot;/&gt;&lt;property id=&quot;20300&quot; value=&quot;Slide 20 - &amp;quot;3 Elements of ADSL Strategy&amp;quot;&quot;/&gt;&lt;property id=&quot;20307&quot; value=&quot;287&quot;/&gt;&lt;/object&gt;&lt;object type=&quot;3&quot; unique_id=&quot;14936&quot;&gt;&lt;property id=&quot;20148&quot; value=&quot;5&quot;/&gt;&lt;property id=&quot;20300&quot; value=&quot;Slide 21 - &amp;quot;Echo Cancellation&amp;quot;&quot;/&gt;&lt;property id=&quot;20307&quot; value=&quot;288&quot;/&gt;&lt;/object&gt;&lt;object type=&quot;3&quot; unique_id=&quot;14937&quot;&gt;&lt;property id=&quot;20148&quot; value=&quot;5&quot;/&gt;&lt;property id=&quot;20300&quot; value=&quot;Slide 23 - &amp;quot;Discrete Multitone (DMT)&amp;quot;&quot;/&gt;&lt;property id=&quot;20307&quot; value=&quot;276&quot;/&gt;&lt;/object&gt;&lt;object type=&quot;3&quot; unique_id=&quot;14938&quot;&gt;&lt;property id=&quot;20148&quot; value=&quot;5&quot;/&gt;&lt;property id=&quot;20300&quot; value=&quot;Slide 24 - &amp;quot;Synchronous Time-Division Multiplexing (TDM)&amp;quot;&quot;/&gt;&lt;property id=&quot;20307&quot; value=&quot;277&quot;/&gt;&lt;/object&gt;&lt;object type=&quot;3&quot; unique_id=&quot;14939&quot;&gt;&lt;property id=&quot;20148&quot; value=&quot;5&quot;/&gt;&lt;property id=&quot;20300&quot; value=&quot;Slide 26 - &amp;quot;Digital Carrier Systems&amp;quot;&quot;/&gt;&lt;property id=&quot;20307&quot; value=&quot;289&quot;/&gt;&lt;/object&gt;&lt;object type=&quot;3&quot; unique_id=&quot;14940&quot;&gt;&lt;property id=&quot;20148&quot; value=&quot;5&quot;/&gt;&lt;property id=&quot;20300&quot; value=&quot;Slide 27 - &amp;quot;DS-1 Transmission Format&amp;quot;&quot;/&gt;&lt;property id=&quot;20307&quot; value=&quot;291&quot;/&gt;&lt;/object&gt;&lt;object type=&quot;3&quot; unique_id=&quot;14941&quot;&gt;&lt;property id=&quot;20148&quot; value=&quot;5&quot;/&gt;&lt;property id=&quot;20300&quot; value=&quot;Slide 28 - &amp;quot;DS-1 Transmission Format&amp;quot;&quot;/&gt;&lt;property id=&quot;20307&quot; value=&quot;290&quot;/&gt;&lt;/object&gt;&lt;object type=&quot;3&quot; unique_id=&quot;14942&quot;&gt;&lt;property id=&quot;20148&quot; value=&quot;5&quot;/&gt;&lt;property id=&quot;20300&quot; value=&quot;Slide 29 - &amp;quot;T-1 Facilities&amp;quot;&quot;/&gt;&lt;property id=&quot;20307&quot; value=&quot;292&quot;/&gt;&lt;/object&gt;&lt;object type=&quot;3&quot; unique_id=&quot;14943&quot;&gt;&lt;property id=&quot;20148&quot; value=&quot;5&quot;/&gt;&lt;property id=&quot;20300&quot; value=&quot;Slide 30 - &amp;quot;SONET/SDH&amp;quot;&quot;/&gt;&lt;property id=&quot;20307&quot; value=&quot;278&quot;/&gt;&lt;/object&gt;&lt;object type=&quot;3&quot; unique_id=&quot;14944&quot;&gt;&lt;property id=&quot;20148&quot; value=&quot;5&quot;/&gt;&lt;property id=&quot;20300&quot; value=&quot;Slide 32 - &amp;quot;SONET/SDH Signal Hierarchy&amp;quot;&quot;/&gt;&lt;property id=&quot;20307&quot; value=&quot;279&quot;/&gt;&lt;/object&gt;&lt;object type=&quot;3&quot; unique_id=&quot;14945&quot;&gt;&lt;property id=&quot;20148&quot; value=&quot;5&quot;/&gt;&lt;property id=&quot;20300&quot; value=&quot;Slide 33 - &amp;quot;SONET/SDH Frame Formats&amp;quot;&quot;/&gt;&lt;property id=&quot;20307&quot; value=&quot;280&quot;/&gt;&lt;/object&gt;&lt;object type=&quot;3&quot; unique_id=&quot;15189&quot;&gt;&lt;property id=&quot;20148&quot; value=&quot;5&quot;/&gt;&lt;property id=&quot;20300&quot; value=&quot;Slide 2 - &amp;quot;Data Link Control Module&amp;quot;&quot;/&gt;&lt;property id=&quot;20307&quot; value=&quot;293&quot;/&gt;&lt;/object&gt;&lt;object type=&quot;3&quot; unique_id=&quot;15406&quot;&gt;&lt;property id=&quot;20148&quot; value=&quot;5&quot;/&gt;&lt;property id=&quot;20300&quot; value=&quot;Slide 8 - &amp;quot;HDLC Frame Structure&amp;quot;&quot;/&gt;&lt;property id=&quot;20307&quot; value=&quot;294&quot;/&gt;&lt;/object&gt;&lt;object type=&quot;3&quot; unique_id=&quot;15407&quot;&gt;&lt;property id=&quot;20148&quot; value=&quot;5&quot;/&gt;&lt;property id=&quot;20300&quot; value=&quot;Slide 9 - &amp;quot;HDLC Initialization&amp;quot;&quot;/&gt;&lt;property id=&quot;20307&quot; value=&quot;295&quot;/&gt;&lt;/object&gt;&lt;object type=&quot;3&quot; unique_id=&quot;15408&quot;&gt;&lt;property id=&quot;20148&quot; value=&quot;5&quot;/&gt;&lt;property id=&quot;20300&quot; value=&quot;Slide 10 - &amp;quot;HDLC Data Transfer&amp;quot;&quot;/&gt;&lt;property id=&quot;20307&quot; value=&quot;296&quot;/&gt;&lt;/object&gt;&lt;object type=&quot;3&quot; unique_id=&quot;15409&quot;&gt;&lt;property id=&quot;20148&quot; value=&quot;5&quot;/&gt;&lt;property id=&quot;20300&quot; value=&quot;Slide 11 - &amp;quot;HDLC Disconnect&amp;quot;&quot;/&gt;&lt;property id=&quot;20307&quot; value=&quot;297&quot;/&gt;&lt;/object&gt;&lt;object type=&quot;3&quot; unique_id=&quot;15565&quot;&gt;&lt;property id=&quot;20148&quot; value=&quot;5&quot;/&gt;&lt;property id=&quot;20300&quot; value=&quot;Slide 17 - &amp;quot;FDM and TDM&amp;quot;&quot;/&gt;&lt;property id=&quot;20307&quot; value=&quot;298&quot;/&gt;&lt;/object&gt;&lt;object type=&quot;3&quot; unique_id=&quot;15694&quot;&gt;&lt;property id=&quot;20148&quot; value=&quot;5&quot;/&gt;&lt;property id=&quot;20300&quot; value=&quot;Slide 22 - &amp;quot;ADSL Channel Configuration&amp;quot;&quot;/&gt;&lt;property id=&quot;20307&quot; value=&quot;299&quot;/&gt;&lt;/object&gt;&lt;object type=&quot;3&quot; unique_id=&quot;15695&quot;&gt;&lt;property id=&quot;20148&quot; value=&quot;5&quot;/&gt;&lt;property id=&quot;20300&quot; value=&quot;Slide 25 - &amp;quot;Synchronous TDM Example&amp;quot;&quot;/&gt;&lt;property id=&quot;20307&quot; value=&quot;300&quot;/&gt;&lt;/object&gt;&lt;object type=&quot;3&quot; unique_id=&quot;15798&quot;&gt;&lt;property id=&quot;20148&quot; value=&quot;5&quot;/&gt;&lt;property id=&quot;20300&quot; value=&quot;Slide 31 - &amp;quot;SONET/SDH Features&amp;quot;&quot;/&gt;&lt;property id=&quot;20307&quot; value=&quot;301&quot;/&gt;&lt;/object&gt;&lt;/object&gt;&lt;/object&gt;&lt;/database&gt;"/>
</p:tagLst>
</file>

<file path=ppt/theme/theme1.xml><?xml version="1.0" encoding="utf-8"?>
<a:theme xmlns:a="http://schemas.openxmlformats.org/drawingml/2006/main" name="BDC5e Chapter 10">
  <a:themeElements>
    <a:clrScheme name="BDC5e Chapter 10 1">
      <a:dk1>
        <a:srgbClr val="000000"/>
      </a:dk1>
      <a:lt1>
        <a:srgbClr val="FEFDE3"/>
      </a:lt1>
      <a:dk2>
        <a:srgbClr val="221304"/>
      </a:dk2>
      <a:lt2>
        <a:srgbClr val="CBBD83"/>
      </a:lt2>
      <a:accent1>
        <a:srgbClr val="A1BD69"/>
      </a:accent1>
      <a:accent2>
        <a:srgbClr val="3694B6"/>
      </a:accent2>
      <a:accent3>
        <a:srgbClr val="FEFEEF"/>
      </a:accent3>
      <a:accent4>
        <a:srgbClr val="000000"/>
      </a:accent4>
      <a:accent5>
        <a:srgbClr val="CDDBB9"/>
      </a:accent5>
      <a:accent6>
        <a:srgbClr val="3086A5"/>
      </a:accent6>
      <a:hlink>
        <a:srgbClr val="660066"/>
      </a:hlink>
      <a:folHlink>
        <a:srgbClr val="666699"/>
      </a:folHlink>
    </a:clrScheme>
    <a:fontScheme name="BDC5e Chapter 1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-92" charset="0"/>
          </a:defRPr>
        </a:defPPr>
      </a:lstStyle>
    </a:lnDef>
  </a:objectDefaults>
  <a:extraClrSchemeLst>
    <a:extraClrScheme>
      <a:clrScheme name="BDC5e Chapter 10 1">
        <a:dk1>
          <a:srgbClr val="000000"/>
        </a:dk1>
        <a:lt1>
          <a:srgbClr val="FEFDE3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EFEE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DC5e Chapter 10 2">
        <a:dk1>
          <a:srgbClr val="000000"/>
        </a:dk1>
        <a:lt1>
          <a:srgbClr val="FFFFFF"/>
        </a:lt1>
        <a:dk2>
          <a:srgbClr val="221304"/>
        </a:dk2>
        <a:lt2>
          <a:srgbClr val="CBBD83"/>
        </a:lt2>
        <a:accent1>
          <a:srgbClr val="A1BD69"/>
        </a:accent1>
        <a:accent2>
          <a:srgbClr val="3694B6"/>
        </a:accent2>
        <a:accent3>
          <a:srgbClr val="FFFFFF"/>
        </a:accent3>
        <a:accent4>
          <a:srgbClr val="000000"/>
        </a:accent4>
        <a:accent5>
          <a:srgbClr val="CDDBB9"/>
        </a:accent5>
        <a:accent6>
          <a:srgbClr val="3086A5"/>
        </a:accent6>
        <a:hlink>
          <a:srgbClr val="6600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DC5e Chapter 10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HD:Users:ell:Documents:Writing:BDC5e:PPTs:BDC5e Chapter 10.ppt</Template>
  <TotalTime>2230</TotalTime>
  <Words>1214</Words>
  <Application>Microsoft PowerPoint</Application>
  <PresentationFormat>On-screen Show (4:3)</PresentationFormat>
  <Paragraphs>189</Paragraphs>
  <Slides>33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Times New Roman</vt:lpstr>
      <vt:lpstr>Times</vt:lpstr>
      <vt:lpstr>Symbol</vt:lpstr>
      <vt:lpstr>BDC5e Chapter 10</vt:lpstr>
      <vt:lpstr>Chapter 17: Data Link Control and Multiplexing</vt:lpstr>
      <vt:lpstr>Data Link Control Module</vt:lpstr>
      <vt:lpstr>Flow Control</vt:lpstr>
      <vt:lpstr>Error Control</vt:lpstr>
      <vt:lpstr>High-Level Data Link Control</vt:lpstr>
      <vt:lpstr>HDLC Frame Structure</vt:lpstr>
      <vt:lpstr>HDLC Operation</vt:lpstr>
      <vt:lpstr>HDLC Frame Structure</vt:lpstr>
      <vt:lpstr>HDLC Initialization</vt:lpstr>
      <vt:lpstr>HDLC Data Transfer</vt:lpstr>
      <vt:lpstr>HDLC Disconnect</vt:lpstr>
      <vt:lpstr>HDLC Examples</vt:lpstr>
      <vt:lpstr>Multiplexing</vt:lpstr>
      <vt:lpstr>Multiplexing</vt:lpstr>
      <vt:lpstr>Motivations for Multiplexing</vt:lpstr>
      <vt:lpstr>Frequency Division Multiplexing (FDM)</vt:lpstr>
      <vt:lpstr>FDM and TDM</vt:lpstr>
      <vt:lpstr>Wavelength Division Multiplexing</vt:lpstr>
      <vt:lpstr>FDM Example: ADSL</vt:lpstr>
      <vt:lpstr>3 Elements of ADSL Strategy</vt:lpstr>
      <vt:lpstr>Echo Cancellation</vt:lpstr>
      <vt:lpstr>ADSL Channel Configuration</vt:lpstr>
      <vt:lpstr>Discrete Multitone (DMT)</vt:lpstr>
      <vt:lpstr>Synchronous Time-Division Multiplexing (TDM)</vt:lpstr>
      <vt:lpstr>Synchronous TDM Example</vt:lpstr>
      <vt:lpstr>Digital Carrier Systems</vt:lpstr>
      <vt:lpstr>DS-1 Transmission Format</vt:lpstr>
      <vt:lpstr>DS-1 Transmission Format</vt:lpstr>
      <vt:lpstr>T-1 Facilities</vt:lpstr>
      <vt:lpstr>SONET/SDH</vt:lpstr>
      <vt:lpstr>SONET/SDH Features</vt:lpstr>
      <vt:lpstr>SONET/SDH Signal Hierarchy</vt:lpstr>
      <vt:lpstr>SONET/SDH Frame Formats</vt:lpstr>
    </vt:vector>
  </TitlesOfParts>
  <Company>Quinnipiac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Data Communications 6e</dc:title>
  <dc:subject>Chapter 17: Data Link Control and Multiplexing</dc:subject>
  <dc:creator>Richard McCarthy</dc:creator>
  <cp:lastModifiedBy>Richard McCarthy</cp:lastModifiedBy>
  <cp:revision>257</cp:revision>
  <dcterms:created xsi:type="dcterms:W3CDTF">2000-04-30T16:51:33Z</dcterms:created>
  <dcterms:modified xsi:type="dcterms:W3CDTF">2009-01-11T03:16:05Z</dcterms:modified>
</cp:coreProperties>
</file>