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1"/>
  </p:sldMasterIdLst>
  <p:notesMasterIdLst>
    <p:notesMasterId r:id="rId37"/>
  </p:notesMasterIdLst>
  <p:sldIdLst>
    <p:sldId id="256" r:id="rId2"/>
    <p:sldId id="257" r:id="rId3"/>
    <p:sldId id="283" r:id="rId4"/>
    <p:sldId id="258" r:id="rId5"/>
    <p:sldId id="259" r:id="rId6"/>
    <p:sldId id="284" r:id="rId7"/>
    <p:sldId id="285" r:id="rId8"/>
    <p:sldId id="260" r:id="rId9"/>
    <p:sldId id="262" r:id="rId10"/>
    <p:sldId id="263" r:id="rId11"/>
    <p:sldId id="272" r:id="rId12"/>
    <p:sldId id="273" r:id="rId13"/>
    <p:sldId id="286" r:id="rId14"/>
    <p:sldId id="274" r:id="rId15"/>
    <p:sldId id="275" r:id="rId16"/>
    <p:sldId id="276" r:id="rId17"/>
    <p:sldId id="277" r:id="rId18"/>
    <p:sldId id="287" r:id="rId19"/>
    <p:sldId id="278" r:id="rId20"/>
    <p:sldId id="264" r:id="rId21"/>
    <p:sldId id="288" r:id="rId22"/>
    <p:sldId id="265" r:id="rId23"/>
    <p:sldId id="266" r:id="rId24"/>
    <p:sldId id="267" r:id="rId25"/>
    <p:sldId id="279" r:id="rId26"/>
    <p:sldId id="280" r:id="rId27"/>
    <p:sldId id="268" r:id="rId28"/>
    <p:sldId id="281" r:id="rId29"/>
    <p:sldId id="282" r:id="rId30"/>
    <p:sldId id="289" r:id="rId31"/>
    <p:sldId id="290" r:id="rId32"/>
    <p:sldId id="291" r:id="rId33"/>
    <p:sldId id="293" r:id="rId34"/>
    <p:sldId id="295" r:id="rId35"/>
    <p:sldId id="296" r:id="rId36"/>
  </p:sldIdLst>
  <p:sldSz cx="9144000" cy="6858000" type="screen4x3"/>
  <p:notesSz cx="6858000" cy="9144000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4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4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4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4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4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-4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-4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-4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-4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2787"/>
    <p:restoredTop sz="91005" autoAdjust="0"/>
  </p:normalViewPr>
  <p:slideViewPr>
    <p:cSldViewPr>
      <p:cViewPr varScale="1">
        <p:scale>
          <a:sx n="67" d="100"/>
          <a:sy n="67" d="100"/>
        </p:scale>
        <p:origin x="-12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744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44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44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44" charset="0"/>
              </a:defRPr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44" charset="0"/>
              </a:defRPr>
            </a:lvl1pPr>
          </a:lstStyle>
          <a:p>
            <a:fld id="{EEABBA03-1B90-469E-8E48-0A7424FC03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4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4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4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4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4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BA387E-8494-4195-999F-B1CDE0193BC6}" type="slidenum">
              <a:rPr lang="en-US"/>
              <a:pPr/>
              <a:t>1</a:t>
            </a:fld>
            <a:endParaRPr lang="en-US"/>
          </a:p>
        </p:txBody>
      </p:sp>
      <p:sp>
        <p:nvSpPr>
          <p:cNvPr id="80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pic>
        <p:nvPicPr>
          <p:cNvPr id="664579" name="Picture 3" descr="minispi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664580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pic>
        <p:nvPicPr>
          <p:cNvPr id="664581" name="Picture 5" descr="minispir"/>
          <p:cNvPicPr>
            <a:picLocks noChangeAspect="1" noChangeArrowheads="1"/>
          </p:cNvPicPr>
          <p:nvPr/>
        </p:nvPicPr>
        <p:blipFill>
          <a:blip r:embed="rId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6645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45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458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458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E1DF8B4-8A9D-4A97-8AFF-5EE6027DDF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1062B-099B-47A6-809A-85D822AC27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D0DEE-5D6A-42A8-8BCB-00E4E1A934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F1B2F-3950-48D6-99E2-81E0FF9777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DCB00-8265-4B6A-9059-A8CA447FA8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Business Data Communications, 5e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56789-3C7F-4140-88E7-6FF59575DD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CF7C4-B7DD-485D-90CE-7AA99E26BC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EFCF3-A506-40B2-8D4B-CF1D375F1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52813" y="6107113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Business Data Communications, 5e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4FC27-A7C2-4EB6-BCEA-9AE7C8AABC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A63E2-062C-4DDD-A7C3-874CE72BDC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79768-BFB8-42E9-B7A6-AB05ABF933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663555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63556" name="Picture 4" descr="minispir"/>
          <p:cNvPicPr>
            <a:picLocks noChangeAspect="1" noChangeArrowheads="1"/>
          </p:cNvPicPr>
          <p:nvPr/>
        </p:nvPicPr>
        <p:blipFill>
          <a:blip r:embed="rId13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</p:spPr>
      </p:pic>
      <p:pic>
        <p:nvPicPr>
          <p:cNvPr id="663557" name="Picture 5" descr="minispir"/>
          <p:cNvPicPr>
            <a:picLocks noChangeAspect="1" noChangeArrowheads="1"/>
          </p:cNvPicPr>
          <p:nvPr/>
        </p:nvPicPr>
        <p:blipFill>
          <a:blip r:embed="rId1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6635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635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35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6635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6FB0D21-E8AA-43E9-9925-634BC326E1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4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4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4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4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4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4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4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4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/>
              <a:t>Chapter 13:</a:t>
            </a:r>
            <a:br>
              <a:rPr kumimoji="1" lang="en-US"/>
            </a:br>
            <a:r>
              <a:rPr kumimoji="1" lang="en-US"/>
              <a:t>Frame Relay &amp; ATM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dirty="0"/>
              <a:t>Business Data Communications, </a:t>
            </a:r>
            <a:r>
              <a:rPr kumimoji="1" lang="en-US" dirty="0" smtClean="0"/>
              <a:t>6e</a:t>
            </a:r>
            <a:endParaRPr kumimoji="1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70CFE-9623-4F3B-AE21-131923FD2569}" type="slidenum">
              <a:rPr lang="en-US"/>
              <a:pPr/>
              <a:t>10</a:t>
            </a:fld>
            <a:endParaRPr lang="en-US"/>
          </a:p>
        </p:txBody>
      </p:sp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Frame Relay Architecture</a:t>
            </a:r>
          </a:p>
        </p:txBody>
      </p:sp>
      <p:pic>
        <p:nvPicPr>
          <p:cNvPr id="8468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1863725"/>
            <a:ext cx="7620000" cy="3890963"/>
          </a:xfrm>
          <a:noFill/>
          <a:ln w="6350" cap="sq">
            <a:solidFill>
              <a:schemeClr val="tx1"/>
            </a:solidFill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4B28-D82C-4C6D-B7B3-5D63C05D3117}" type="slidenum">
              <a:rPr lang="en-US"/>
              <a:pPr/>
              <a:t>11</a:t>
            </a:fld>
            <a:endParaRPr lang="en-US"/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Frame Relay Control Plane</a:t>
            </a:r>
          </a:p>
        </p:txBody>
      </p:sp>
      <p:sp>
        <p:nvSpPr>
          <p:cNvPr id="86119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Similar to common channel signaling, in that a separate logical channel is used for control information. </a:t>
            </a:r>
          </a:p>
          <a:p>
            <a:r>
              <a:rPr lang="en-US" sz="2800"/>
              <a:t>At the data link layer, LAPD (Q.921) provides a reliable data link control service, with error control and flow control, between user (TE) and network (NT). </a:t>
            </a:r>
          </a:p>
          <a:p>
            <a:r>
              <a:rPr lang="en-US" sz="2800"/>
              <a:t>This data link service is used for the exchange of Q.933 control signaling messages.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CC79-EF04-4D48-8B58-CA6EB7939D3B}" type="slidenum">
              <a:rPr lang="en-US"/>
              <a:pPr/>
              <a:t>12</a:t>
            </a:fld>
            <a:endParaRPr lang="en-US"/>
          </a:p>
        </p:txBody>
      </p:sp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Relay User Plane</a:t>
            </a:r>
          </a:p>
        </p:txBody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" pitchFamily="-44" charset="0"/>
              </a:rPr>
              <a:t>User-plane protocol is LAPF (Link Access Procedure for Frame Mode Bearer Services), defined in Q.922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" pitchFamily="-44" charset="0"/>
              </a:rPr>
              <a:t>Core functions of LAPF are used for frame relay: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" pitchFamily="-44" charset="0"/>
              </a:rPr>
              <a:t>Frame delimiting, alignment, and transparency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" pitchFamily="-44" charset="0"/>
              </a:rPr>
              <a:t>Frame multiplexing/</a:t>
            </a:r>
            <a:r>
              <a:rPr lang="en-US" sz="2400" dirty="0" err="1">
                <a:latin typeface="Times" pitchFamily="-44" charset="0"/>
              </a:rPr>
              <a:t>demultiplexing</a:t>
            </a:r>
            <a:r>
              <a:rPr lang="en-US" sz="2400" dirty="0">
                <a:latin typeface="Times" pitchFamily="-44" charset="0"/>
              </a:rPr>
              <a:t> using address field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" pitchFamily="-44" charset="0"/>
              </a:rPr>
              <a:t>Inspection of frame contents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" pitchFamily="-44" charset="0"/>
              </a:rPr>
              <a:t>Inspection of the frame to ensure that it is neither too long nor too short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" pitchFamily="-44" charset="0"/>
              </a:rPr>
              <a:t>Detection of transmission errors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" pitchFamily="-44" charset="0"/>
              </a:rPr>
              <a:t>Congestion control functions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381000"/>
            <a:ext cx="7848600" cy="1143000"/>
          </a:xfrm>
        </p:spPr>
        <p:txBody>
          <a:bodyPr/>
          <a:lstStyle/>
          <a:p>
            <a:r>
              <a:rPr lang="en-US" dirty="0" smtClean="0"/>
              <a:t>Frame Relay Virtual Connections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785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52600"/>
            <a:ext cx="7086600" cy="464820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28688-6E64-431B-8B6A-A6A4EDB4DF68}" type="slidenum">
              <a:rPr lang="en-US"/>
              <a:pPr/>
              <a:t>14</a:t>
            </a:fld>
            <a:endParaRPr lang="en-US"/>
          </a:p>
        </p:txBody>
      </p:sp>
      <p:sp>
        <p:nvSpPr>
          <p:cNvPr id="86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LAPF-Core Formats</a:t>
            </a:r>
          </a:p>
        </p:txBody>
      </p:sp>
      <p:pic>
        <p:nvPicPr>
          <p:cNvPr id="86426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68513" y="1752600"/>
            <a:ext cx="5616575" cy="4114800"/>
          </a:xfrm>
          <a:noFill/>
          <a:ln w="6350" cap="sq">
            <a:solidFill>
              <a:schemeClr val="tx1"/>
            </a:solidFill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010C-EC69-4C44-B1E8-8DA7120E622A}" type="slidenum">
              <a:rPr lang="en-US"/>
              <a:pPr/>
              <a:t>15</a:t>
            </a:fld>
            <a:endParaRPr lang="en-US"/>
          </a:p>
        </p:txBody>
      </p:sp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User Data Transfer</a:t>
            </a:r>
          </a:p>
        </p:txBody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Times" pitchFamily="-44" charset="0"/>
              </a:rPr>
              <a:t>No control field; connection mgt must be carried out on a separate channel, and there is no flow or error control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" pitchFamily="-44" charset="0"/>
              </a:rPr>
              <a:t>Flag and frame check sequence (FCS) fields function as in HDLC. 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" pitchFamily="-44" charset="0"/>
              </a:rPr>
              <a:t>Information field carries higher-layer data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" pitchFamily="-44" charset="0"/>
              </a:rPr>
              <a:t>Address field length determined by the address field extension (EA) bits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EC4B-A8F1-4051-A155-830373E0E4D9}" type="slidenum">
              <a:rPr lang="en-US"/>
              <a:pPr/>
              <a:t>16</a:t>
            </a:fld>
            <a:endParaRPr lang="en-US"/>
          </a:p>
        </p:txBody>
      </p:sp>
      <p:sp>
        <p:nvSpPr>
          <p:cNvPr id="86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pitchFamily="-44" charset="0"/>
              </a:rPr>
              <a:t>Frame Relay Call Control</a:t>
            </a:r>
          </a:p>
        </p:txBody>
      </p:sp>
      <p:sp>
        <p:nvSpPr>
          <p:cNvPr id="86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" pitchFamily="-44" charset="0"/>
              </a:rPr>
              <a:t>Establish a logical connection between two endpoints, and assign a unique DLCI to the connection</a:t>
            </a:r>
          </a:p>
          <a:p>
            <a:r>
              <a:rPr lang="en-US">
                <a:latin typeface="Times" pitchFamily="-44" charset="0"/>
              </a:rPr>
              <a:t>Exchange information in data frames. Each frame includes a DLCI field to identify the connection</a:t>
            </a:r>
          </a:p>
          <a:p>
            <a:r>
              <a:rPr lang="en-US">
                <a:latin typeface="Times" pitchFamily="-44" charset="0"/>
              </a:rPr>
              <a:t>Release the logical connection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DF2C-D85A-48F6-A5D6-5983A0933CEF}" type="slidenum">
              <a:rPr lang="en-US"/>
              <a:pPr/>
              <a:t>17</a:t>
            </a:fld>
            <a:endParaRPr lang="en-US"/>
          </a:p>
        </p:txBody>
      </p:sp>
      <p:sp>
        <p:nvSpPr>
          <p:cNvPr id="86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pitchFamily="-44" charset="0"/>
              </a:rPr>
              <a:t>Frame Relay Congestion Control</a:t>
            </a:r>
          </a:p>
        </p:txBody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" pitchFamily="-44" charset="0"/>
              </a:rPr>
              <a:t>Two strategies supported in frame relay</a:t>
            </a:r>
          </a:p>
          <a:p>
            <a:pPr lvl="1"/>
            <a:r>
              <a:rPr lang="en-US">
                <a:latin typeface="Times" pitchFamily="-44" charset="0"/>
              </a:rPr>
              <a:t>Congestion avoidance procedures are used at the onset of congestion to minimize the effect on the network</a:t>
            </a:r>
          </a:p>
          <a:p>
            <a:pPr lvl="1"/>
            <a:r>
              <a:rPr lang="en-US">
                <a:latin typeface="Times" pitchFamily="-44" charset="0"/>
              </a:rPr>
              <a:t>Congestion recovery procedures are used to prevent network collapse in the face of severe congestion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Notification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20000" cy="4495800"/>
          </a:xfrm>
        </p:spPr>
        <p:txBody>
          <a:bodyPr/>
          <a:lstStyle/>
          <a:p>
            <a:r>
              <a:rPr lang="en-US" b="1" dirty="0" smtClean="0"/>
              <a:t>Backward Explicit Congestion Notification (BECN): </a:t>
            </a:r>
            <a:r>
              <a:rPr lang="en-US" dirty="0" smtClean="0"/>
              <a:t>Indicates that the frame that the user transmits on this logical connection </a:t>
            </a:r>
            <a:r>
              <a:rPr lang="en-US" i="1" u="sng" dirty="0" smtClean="0"/>
              <a:t>may</a:t>
            </a:r>
            <a:r>
              <a:rPr lang="en-US" dirty="0" smtClean="0"/>
              <a:t> encounter congested resources.</a:t>
            </a:r>
          </a:p>
          <a:p>
            <a:r>
              <a:rPr lang="en-US" b="1" dirty="0" smtClean="0"/>
              <a:t>Forward </a:t>
            </a:r>
            <a:r>
              <a:rPr lang="en-US" b="1" dirty="0" smtClean="0"/>
              <a:t>Explicit Congestion Notification </a:t>
            </a:r>
            <a:r>
              <a:rPr lang="en-US" b="1" dirty="0" smtClean="0"/>
              <a:t>(FECN</a:t>
            </a:r>
            <a:r>
              <a:rPr lang="en-US" b="1" dirty="0" smtClean="0"/>
              <a:t>): </a:t>
            </a:r>
            <a:r>
              <a:rPr lang="en-US" dirty="0" smtClean="0"/>
              <a:t>Indicates that the frame </a:t>
            </a:r>
            <a:r>
              <a:rPr lang="en-US" i="1" u="sng" dirty="0" smtClean="0"/>
              <a:t>has</a:t>
            </a:r>
            <a:r>
              <a:rPr lang="en-US" dirty="0" smtClean="0"/>
              <a:t> encountered </a:t>
            </a:r>
            <a:r>
              <a:rPr lang="en-US" dirty="0" smtClean="0"/>
              <a:t>congested resources.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547D-DA79-433E-BF1E-294B8F557557}" type="slidenum">
              <a:rPr lang="en-US"/>
              <a:pPr/>
              <a:t>19</a:t>
            </a:fld>
            <a:endParaRPr lang="en-US"/>
          </a:p>
        </p:txBody>
      </p:sp>
      <p:sp>
        <p:nvSpPr>
          <p:cNvPr id="86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 of the CIR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52600"/>
            <a:ext cx="752095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342-F4D2-4DD6-AE4E-2279B039B5A8}" type="slidenum">
              <a:rPr lang="en-US"/>
              <a:pPr/>
              <a:t>2</a:t>
            </a:fld>
            <a:endParaRPr lang="en-US"/>
          </a:p>
        </p:txBody>
      </p:sp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WAN Alternatives</a:t>
            </a:r>
          </a:p>
        </p:txBody>
      </p:sp>
      <p:pic>
        <p:nvPicPr>
          <p:cNvPr id="84071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65288" y="1752600"/>
            <a:ext cx="6421437" cy="4114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D6D0D-6C74-4E5D-99A7-B2669BC266FC}" type="slidenum">
              <a:rPr lang="en-US"/>
              <a:pPr/>
              <a:t>20</a:t>
            </a:fld>
            <a:endParaRPr lang="en-US"/>
          </a:p>
        </p:txBody>
      </p:sp>
      <p:sp>
        <p:nvSpPr>
          <p:cNvPr id="84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Asynchronous Transfer Mode (ATM)</a:t>
            </a:r>
          </a:p>
        </p:txBody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Also known as cell relay</a:t>
            </a:r>
          </a:p>
          <a:p>
            <a:r>
              <a:rPr lang="en-US" altLang="en-US" sz="2800"/>
              <a:t>Faster than X.25, more streamlined than frame relay</a:t>
            </a:r>
          </a:p>
          <a:p>
            <a:r>
              <a:rPr lang="en-US" altLang="en-US" sz="2800"/>
              <a:t>Supports data rates several orders of magnitude greater than frame relay</a:t>
            </a:r>
          </a:p>
          <a:p>
            <a:r>
              <a:rPr lang="en-US" altLang="en-US" sz="2800"/>
              <a:t>Data on logical connection is organized into fixed-size packets, called cells. </a:t>
            </a:r>
          </a:p>
          <a:p>
            <a:r>
              <a:rPr lang="en-US" altLang="en-US" sz="2800"/>
              <a:t>No link-by-link error control or flow control.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ATM Connection Relationships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362200"/>
            <a:ext cx="7467600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4A669-0B6F-491E-8E28-1EEF27632CD9}" type="slidenum">
              <a:rPr lang="en-US"/>
              <a:pPr/>
              <a:t>22</a:t>
            </a:fld>
            <a:endParaRPr lang="en-US"/>
          </a:p>
        </p:txBody>
      </p:sp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Virtual Channels &amp; Virtual Paths</a:t>
            </a:r>
          </a:p>
        </p:txBody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Logical connections in ATM are virtual channels</a:t>
            </a:r>
          </a:p>
          <a:p>
            <a:pPr lvl="1"/>
            <a:r>
              <a:rPr lang="en-US" altLang="en-US" sz="2400" dirty="0"/>
              <a:t>analogous to a virtual circuit in X.25 or a frame relay logical connection</a:t>
            </a:r>
          </a:p>
          <a:p>
            <a:pPr lvl="1"/>
            <a:r>
              <a:rPr lang="en-US" altLang="en-US" sz="2400" dirty="0"/>
              <a:t>used for connections between two end users, user-network exchange (control signaling), and network-network exchange (network management and routing</a:t>
            </a:r>
            <a:r>
              <a:rPr lang="en-US" altLang="en-US" sz="2400" dirty="0" smtClean="0"/>
              <a:t>)</a:t>
            </a:r>
          </a:p>
          <a:p>
            <a:pPr lvl="1"/>
            <a:r>
              <a:rPr lang="en-US" altLang="en-US" sz="2400" dirty="0" smtClean="0"/>
              <a:t>Variable rate, full duplex flow is exchanged</a:t>
            </a:r>
            <a:endParaRPr lang="en-US" altLang="en-US" sz="2400" dirty="0"/>
          </a:p>
          <a:p>
            <a:r>
              <a:rPr lang="en-US" altLang="en-US" sz="2800" dirty="0"/>
              <a:t>A virtual path is a bundle of virtual channels that have the same endpoints.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DADE-607F-4ACB-AC6A-DE80A950C105}" type="slidenum">
              <a:rPr lang="en-US"/>
              <a:pPr/>
              <a:t>23</a:t>
            </a:fld>
            <a:endParaRPr lang="en-US"/>
          </a:p>
        </p:txBody>
      </p:sp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Advantages of Virtual Paths</a:t>
            </a:r>
          </a:p>
        </p:txBody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 Simplified network architecture</a:t>
            </a:r>
          </a:p>
          <a:p>
            <a:r>
              <a:rPr lang="en-US" altLang="en-US"/>
              <a:t>Increased network performance and reliability</a:t>
            </a:r>
          </a:p>
          <a:p>
            <a:r>
              <a:rPr lang="en-US" altLang="en-US"/>
              <a:t>Reduced processing and short connection setup time</a:t>
            </a:r>
          </a:p>
          <a:p>
            <a:r>
              <a:rPr lang="en-US" altLang="en-US"/>
              <a:t>Enhanced network services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D0CA-68C5-4C0B-AE94-3AEE3B704C14}" type="slidenum">
              <a:rPr lang="en-US"/>
              <a:pPr/>
              <a:t>24</a:t>
            </a:fld>
            <a:endParaRPr lang="en-US"/>
          </a:p>
        </p:txBody>
      </p:sp>
      <p:sp>
        <p:nvSpPr>
          <p:cNvPr id="85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Virtual-Path/Virtual-Channel Characteristics </a:t>
            </a:r>
          </a:p>
        </p:txBody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Quality of service</a:t>
            </a:r>
          </a:p>
          <a:p>
            <a:r>
              <a:rPr lang="en-US" altLang="en-US"/>
              <a:t>Switched and semi-permanent virtual-channel connections</a:t>
            </a:r>
          </a:p>
          <a:p>
            <a:r>
              <a:rPr lang="en-US" altLang="en-US"/>
              <a:t>Cell sequence integrity</a:t>
            </a:r>
          </a:p>
          <a:p>
            <a:r>
              <a:rPr lang="en-US" altLang="en-US"/>
              <a:t>Traffic parameter negotiation and usage monitoring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9476-12C0-42BE-8BB1-1BB2469415BC}" type="slidenum">
              <a:rPr lang="en-US"/>
              <a:pPr/>
              <a:t>25</a:t>
            </a:fld>
            <a:endParaRPr lang="en-US"/>
          </a:p>
        </p:txBody>
      </p:sp>
      <p:sp>
        <p:nvSpPr>
          <p:cNvPr id="87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ATM Control Signaling:</a:t>
            </a:r>
            <a:br>
              <a:rPr lang="en-US" altLang="en-US"/>
            </a:br>
            <a:r>
              <a:rPr lang="en-US" altLang="en-US"/>
              <a:t>Virtual Paths</a:t>
            </a:r>
          </a:p>
        </p:txBody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latin typeface="Times" pitchFamily="-44" charset="0"/>
              </a:rPr>
              <a:t>Semipermanent virtual channels</a:t>
            </a:r>
            <a:r>
              <a:rPr lang="en-US" sz="2800">
                <a:latin typeface="Times" pitchFamily="-44" charset="0"/>
              </a:rPr>
              <a:t> may be used for user-to-user exchange; no control signaling is required.</a:t>
            </a:r>
          </a:p>
          <a:p>
            <a:pPr>
              <a:lnSpc>
                <a:spcPct val="90000"/>
              </a:lnSpc>
            </a:pPr>
            <a:r>
              <a:rPr lang="en-US" sz="2800" b="1">
                <a:latin typeface="Times" pitchFamily="-44" charset="0"/>
              </a:rPr>
              <a:t>Meta-signaling </a:t>
            </a:r>
            <a:r>
              <a:rPr lang="en-US" sz="2800">
                <a:latin typeface="Times" pitchFamily="-44" charset="0"/>
              </a:rPr>
              <a:t>channel, a permanent low-data-rate channel used for a virtual channel that can be used for call control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" pitchFamily="-44" charset="0"/>
              </a:rPr>
              <a:t>user-to-network signaling virtual channel can than be used to set up virtual channels to carry user data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" pitchFamily="-44" charset="0"/>
              </a:rPr>
              <a:t>can also be used to set up a user-to-user signaling virtual channel within a preestablished virtual path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260EC-81D1-4D4B-AE86-D038C7C749EF}" type="slidenum">
              <a:rPr lang="en-US"/>
              <a:pPr/>
              <a:t>26</a:t>
            </a:fld>
            <a:endParaRPr lang="en-US"/>
          </a:p>
        </p:txBody>
      </p:sp>
      <p:sp>
        <p:nvSpPr>
          <p:cNvPr id="872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ATM Control Signaling:</a:t>
            </a:r>
            <a:br>
              <a:rPr lang="en-US"/>
            </a:br>
            <a:r>
              <a:rPr lang="en-US"/>
              <a:t>Virtual Paths</a:t>
            </a:r>
          </a:p>
        </p:txBody>
      </p:sp>
      <p:sp>
        <p:nvSpPr>
          <p:cNvPr id="8724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virtual path can be established on a </a:t>
            </a:r>
            <a:r>
              <a:rPr lang="en-US" sz="2800" dirty="0" err="1"/>
              <a:t>semipermanent</a:t>
            </a:r>
            <a:r>
              <a:rPr lang="en-US" sz="2800" dirty="0"/>
              <a:t> basis by prior agreement. No control signaling is required.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Establishment/release may be customer controlled. Customer uses a signaling virtual channel to request the virtual path from the network.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Establishment/release may be network controlled. Network establishes a virtual path (may be network-to-network, user-to-network, or user-to-user)</a:t>
            </a:r>
          </a:p>
          <a:p>
            <a:pPr>
              <a:lnSpc>
                <a:spcPct val="90000"/>
              </a:lnSpc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61-2F63-4361-84EB-AC195D6E1797}" type="slidenum">
              <a:rPr lang="en-US"/>
              <a:pPr/>
              <a:t>27</a:t>
            </a:fld>
            <a:endParaRPr lang="en-US"/>
          </a:p>
        </p:txBody>
      </p:sp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ATM Cell Format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76400"/>
            <a:ext cx="5918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A9D2-6F73-4025-AFB5-FBD9B2260716}" type="slidenum">
              <a:rPr lang="en-US"/>
              <a:pPr/>
              <a:t>28</a:t>
            </a:fld>
            <a:endParaRPr lang="en-US"/>
          </a:p>
        </p:txBody>
      </p:sp>
      <p:sp>
        <p:nvSpPr>
          <p:cNvPr id="873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ATM Cell Fields</a:t>
            </a:r>
          </a:p>
        </p:txBody>
      </p:sp>
      <p:sp>
        <p:nvSpPr>
          <p:cNvPr id="8734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/>
              <a:t>Generic Flow Control </a:t>
            </a:r>
            <a:r>
              <a:rPr lang="en-US" sz="2000" dirty="0"/>
              <a:t>(GFC) is used for control of cell flow only at the local user-network interface, to alleviate short-term overload conditions in the network.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Virtual Path Identifier </a:t>
            </a:r>
            <a:r>
              <a:rPr lang="en-US" sz="2000" dirty="0"/>
              <a:t>(VPI) field constitutes a routing field for the network. 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Virtual Channel Identifier </a:t>
            </a:r>
            <a:r>
              <a:rPr lang="en-US" sz="2000" dirty="0"/>
              <a:t>(VCI) field is used for routing to and from the end user. 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Payload Type </a:t>
            </a:r>
            <a:r>
              <a:rPr lang="en-US" sz="2000" dirty="0"/>
              <a:t>(PT) field indicates the type of information in the information field. 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Cell loss priority </a:t>
            </a:r>
            <a:r>
              <a:rPr lang="en-US" sz="2000" dirty="0"/>
              <a:t>(CLP) bit is used to provide guidance to the network in the event of congestion. 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Header Error Control </a:t>
            </a:r>
            <a:r>
              <a:rPr lang="en-US" sz="2000" dirty="0"/>
              <a:t>(HEC) field is used to correct and detect errors in the header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B082-B171-4B42-AA57-CCE8EEE4BB8F}" type="slidenum">
              <a:rPr lang="en-US"/>
              <a:pPr/>
              <a:t>29</a:t>
            </a:fld>
            <a:endParaRPr lang="en-US"/>
          </a:p>
        </p:txBody>
      </p:sp>
      <p:sp>
        <p:nvSpPr>
          <p:cNvPr id="876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ATM Service Categories</a:t>
            </a:r>
          </a:p>
        </p:txBody>
      </p:sp>
      <p:sp>
        <p:nvSpPr>
          <p:cNvPr id="8765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Real-Time Service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Constant bit rate (CBR)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Real-time variable bit rate (</a:t>
            </a:r>
            <a:r>
              <a:rPr lang="en-US" dirty="0" err="1"/>
              <a:t>rt</a:t>
            </a:r>
            <a:r>
              <a:rPr lang="en-US" dirty="0"/>
              <a:t>-VBR)</a:t>
            </a:r>
          </a:p>
          <a:p>
            <a:pPr>
              <a:lnSpc>
                <a:spcPct val="90000"/>
              </a:lnSpc>
            </a:pPr>
            <a:r>
              <a:rPr lang="en-US" b="1" dirty="0"/>
              <a:t>Non-Real-Time Service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Non-real-time variable bit rate (</a:t>
            </a:r>
            <a:r>
              <a:rPr lang="en-US" dirty="0" err="1"/>
              <a:t>nrt</a:t>
            </a:r>
            <a:r>
              <a:rPr lang="en-US" dirty="0"/>
              <a:t>-VBR)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Available bit rate (ABR)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Unspecified bit rate (UBR)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Guaranteed frame rate (GFR)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 Alternatives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43000" y="1727200"/>
          <a:ext cx="7620000" cy="442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Service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Usage</a:t>
                      </a:r>
                      <a:r>
                        <a:rPr lang="en-US" baseline="0" dirty="0" smtClean="0"/>
                        <a:t>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Distance 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Leased  line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Fixed price</a:t>
                      </a:r>
                      <a:r>
                        <a:rPr lang="en-US" sz="1600" baseline="0" dirty="0" smtClean="0"/>
                        <a:t> per month for a specific capacity (T-1 or T-3) and no additional fee for usage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More for greater distance.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ISDN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Fixed price per month for service plus a usage charge based on amount of connect time.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Long-distance charges apply.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Frame relay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Fixed price per month for a port connection and a flat rate for a permanent virtual circuit (PVC) based on</a:t>
                      </a:r>
                      <a:r>
                        <a:rPr lang="en-US" sz="1600" baseline="0" dirty="0" smtClean="0"/>
                        <a:t> the capacity of the link.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Distance sensitive.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ATM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Pricing</a:t>
                      </a:r>
                      <a:r>
                        <a:rPr lang="en-US" sz="1600" baseline="0" dirty="0" smtClean="0"/>
                        <a:t> policies vary.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Not Distance sensitive.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Time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Constant Bit Rate (CBR)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simplest service to define</a:t>
            </a:r>
            <a:br>
              <a:rPr lang="en-US" dirty="0" smtClean="0"/>
            </a:br>
            <a:r>
              <a:rPr lang="en-US" dirty="0" smtClean="0"/>
              <a:t>- used by applications that require a fixed,     	continuously available data rate</a:t>
            </a:r>
            <a:br>
              <a:rPr lang="en-US" dirty="0" smtClean="0"/>
            </a:br>
            <a:r>
              <a:rPr lang="en-US" dirty="0" smtClean="0"/>
              <a:t>- commonly used for uncompressed audio 	and video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Time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Real-Time Variable Bit Rate (</a:t>
            </a:r>
            <a:r>
              <a:rPr lang="en-US" b="1" dirty="0" err="1" smtClean="0"/>
              <a:t>rt</a:t>
            </a:r>
            <a:r>
              <a:rPr lang="en-US" b="1" dirty="0" smtClean="0"/>
              <a:t>-VBR)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intended for time sensitive applications</a:t>
            </a:r>
            <a:br>
              <a:rPr lang="en-US" dirty="0" smtClean="0"/>
            </a:br>
            <a:r>
              <a:rPr lang="en-US" dirty="0" smtClean="0"/>
              <a:t>- transmits at a rate that varies with time</a:t>
            </a:r>
            <a:br>
              <a:rPr lang="en-US" dirty="0" smtClean="0"/>
            </a:br>
            <a:r>
              <a:rPr lang="en-US" dirty="0" smtClean="0"/>
              <a:t>- can be </a:t>
            </a:r>
            <a:r>
              <a:rPr lang="en-US" dirty="0" err="1" smtClean="0"/>
              <a:t>bursty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Non-Real Time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Non-Real Time Variable Bit Rate </a:t>
            </a:r>
            <a:r>
              <a:rPr lang="en-US" dirty="0" smtClean="0"/>
              <a:t>(</a:t>
            </a:r>
            <a:r>
              <a:rPr lang="en-US" dirty="0" err="1" smtClean="0"/>
              <a:t>nrt</a:t>
            </a:r>
            <a:r>
              <a:rPr lang="en-US" dirty="0" smtClean="0"/>
              <a:t>-VBR)</a:t>
            </a:r>
            <a:br>
              <a:rPr lang="en-US" dirty="0" smtClean="0"/>
            </a:br>
            <a:r>
              <a:rPr lang="en-US" dirty="0" smtClean="0"/>
              <a:t>-end system specifies a peak cell rate, sustainable cell rate and how </a:t>
            </a:r>
            <a:r>
              <a:rPr lang="en-US" dirty="0" err="1" smtClean="0"/>
              <a:t>bursty</a:t>
            </a:r>
            <a:r>
              <a:rPr lang="en-US" dirty="0" smtClean="0"/>
              <a:t> the cells may be</a:t>
            </a:r>
            <a:br>
              <a:rPr lang="en-US" dirty="0" smtClean="0"/>
            </a:br>
            <a:r>
              <a:rPr lang="en-US" dirty="0" smtClean="0"/>
              <a:t>- network allocates resources to provide low delay and minimal cell loss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Non-Real Time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Unspecified Bit Rate </a:t>
            </a:r>
            <a:r>
              <a:rPr lang="en-US" dirty="0" smtClean="0"/>
              <a:t>(UBR)</a:t>
            </a:r>
            <a:br>
              <a:rPr lang="en-US" dirty="0" smtClean="0"/>
            </a:br>
            <a:r>
              <a:rPr lang="en-US" dirty="0" smtClean="0"/>
              <a:t>-suitable for TCP based traffic </a:t>
            </a:r>
            <a:br>
              <a:rPr lang="en-US" dirty="0" smtClean="0"/>
            </a:br>
            <a:r>
              <a:rPr lang="en-US" dirty="0" smtClean="0"/>
              <a:t>-cells are forwarded on a FIFO basis</a:t>
            </a:r>
            <a:br>
              <a:rPr lang="en-US" dirty="0" smtClean="0"/>
            </a:br>
            <a:r>
              <a:rPr lang="en-US" dirty="0" smtClean="0"/>
              <a:t>-delays and variable losses are possible</a:t>
            </a:r>
            <a:br>
              <a:rPr lang="en-US" dirty="0" smtClean="0"/>
            </a:br>
            <a:r>
              <a:rPr lang="en-US" dirty="0" smtClean="0"/>
              <a:t>-used for text/image/data transfer, messaging, distribution, retrieval and remote terminal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Non-Real Time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Available Bit Rate </a:t>
            </a:r>
            <a:r>
              <a:rPr lang="en-US" dirty="0" smtClean="0"/>
              <a:t>(ABR)</a:t>
            </a:r>
            <a:br>
              <a:rPr lang="en-US" dirty="0" smtClean="0"/>
            </a:br>
            <a:r>
              <a:rPr lang="en-US" dirty="0" smtClean="0"/>
              <a:t>-specifies a peak and minimum cell rate </a:t>
            </a:r>
            <a:br>
              <a:rPr lang="en-US" dirty="0" smtClean="0"/>
            </a:br>
            <a:r>
              <a:rPr lang="en-US" dirty="0" smtClean="0"/>
              <a:t>-network resources are allocated to at least the minimum level</a:t>
            </a:r>
            <a:br>
              <a:rPr lang="en-US" dirty="0" smtClean="0"/>
            </a:br>
            <a:r>
              <a:rPr lang="en-US" dirty="0" smtClean="0"/>
              <a:t>-used for LAN interconnections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Non-Real Time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Guaranteed Frame Rate </a:t>
            </a:r>
            <a:r>
              <a:rPr lang="en-US" dirty="0" smtClean="0"/>
              <a:t>(GFR)</a:t>
            </a:r>
            <a:br>
              <a:rPr lang="en-US" dirty="0" smtClean="0"/>
            </a:br>
            <a:r>
              <a:rPr lang="en-US" dirty="0" smtClean="0"/>
              <a:t>-designed to support IP backbone </a:t>
            </a:r>
            <a:r>
              <a:rPr lang="en-US" dirty="0" err="1" smtClean="0"/>
              <a:t>subnetworks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-seeks to optimize frame-based traffic from a LAN through a router onto an </a:t>
            </a:r>
            <a:r>
              <a:rPr lang="en-US" smtClean="0"/>
              <a:t>ATM backbone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96F-7221-4DA6-80BE-6B41746731AC}" type="slidenum">
              <a:rPr lang="en-US"/>
              <a:pPr/>
              <a:t>4</a:t>
            </a:fld>
            <a:endParaRPr lang="en-US"/>
          </a:p>
        </p:txBody>
      </p:sp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Integrated Network Access</a:t>
            </a:r>
            <a:br>
              <a:rPr lang="en-US" altLang="en-US"/>
            </a:br>
            <a:r>
              <a:rPr lang="en-US" altLang="en-US"/>
              <a:t>Using Dedicated Channels</a:t>
            </a:r>
          </a:p>
        </p:txBody>
      </p:sp>
      <p:pic>
        <p:nvPicPr>
          <p:cNvPr id="84173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66813" y="1752600"/>
            <a:ext cx="7419975" cy="4114800"/>
          </a:xfrm>
          <a:noFill/>
          <a:ln w="6350" cap="sq">
            <a:solidFill>
              <a:schemeClr val="tx1"/>
            </a:solidFill>
            <a:headEnd type="none" w="sm" len="sm"/>
            <a:tailEnd type="none" w="sm" len="sm"/>
          </a:ln>
        </p:spPr>
      </p:pic>
      <p:sp>
        <p:nvSpPr>
          <p:cNvPr id="841734" name="Rectangle 6"/>
          <p:cNvSpPr>
            <a:spLocks noChangeArrowheads="1"/>
          </p:cNvSpPr>
          <p:nvPr/>
        </p:nvSpPr>
        <p:spPr bwMode="auto">
          <a:xfrm>
            <a:off x="5949950" y="6191250"/>
            <a:ext cx="1841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D45C-3288-495D-B86F-1EBDEAE66446}" type="slidenum">
              <a:rPr lang="en-US"/>
              <a:pPr/>
              <a:t>5</a:t>
            </a:fld>
            <a:endParaRPr lang="en-US"/>
          </a:p>
        </p:txBody>
      </p:sp>
      <p:sp>
        <p:nvSpPr>
          <p:cNvPr id="84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Integrated Network Access</a:t>
            </a:r>
            <a:br>
              <a:rPr lang="en-US" altLang="en-US"/>
            </a:br>
            <a:r>
              <a:rPr lang="en-US" altLang="en-US"/>
              <a:t>Using Public Switched WAN</a:t>
            </a:r>
          </a:p>
        </p:txBody>
      </p:sp>
      <p:pic>
        <p:nvPicPr>
          <p:cNvPr id="84275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65238" y="1752600"/>
            <a:ext cx="7221537" cy="4114800"/>
          </a:xfrm>
          <a:noFill/>
          <a:ln w="6350" cap="sq">
            <a:solidFill>
              <a:schemeClr val="tx1"/>
            </a:solidFill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X.25 Key Features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control packets carried on the same channel and same virtual circuit as data packets.</a:t>
            </a:r>
          </a:p>
          <a:p>
            <a:r>
              <a:rPr lang="en-US" dirty="0" smtClean="0"/>
              <a:t>Multiplexing of virtual circuits takes place at layer 3.</a:t>
            </a:r>
          </a:p>
          <a:p>
            <a:r>
              <a:rPr lang="en-US" dirty="0" smtClean="0"/>
              <a:t>Both layer 2 &amp; 3 include flow and error control mechanisms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Relay Key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smtClean="0"/>
              <a:t>Designed to be more efficient than packet switching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Designed to eliminate excessive X.25 overhead</a:t>
            </a:r>
          </a:p>
          <a:p>
            <a:r>
              <a:rPr lang="en-US" sz="2800" dirty="0" smtClean="0"/>
              <a:t>Call control </a:t>
            </a:r>
            <a:r>
              <a:rPr lang="en-US" sz="2800" dirty="0" err="1" smtClean="0"/>
              <a:t>signalingis</a:t>
            </a:r>
            <a:r>
              <a:rPr lang="en-US" sz="2800" dirty="0" smtClean="0"/>
              <a:t> on a separate logical connection from user data.</a:t>
            </a:r>
          </a:p>
          <a:p>
            <a:r>
              <a:rPr lang="en-US" sz="2800" dirty="0" smtClean="0"/>
              <a:t>Multiplexing and switching of logical connections takes place at layer 2.</a:t>
            </a:r>
          </a:p>
          <a:p>
            <a:r>
              <a:rPr lang="en-US" sz="2800" dirty="0" smtClean="0"/>
              <a:t>No hop-by-hop flow control and error control.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1B2F-3950-48D6-99E2-81E0FF9777D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A959-22C7-4611-87BC-A300B4A0F073}" type="slidenum">
              <a:rPr lang="en-US"/>
              <a:pPr/>
              <a:t>8</a:t>
            </a:fld>
            <a:endParaRPr lang="en-US"/>
          </a:p>
        </p:txBody>
      </p:sp>
      <p:sp>
        <p:nvSpPr>
          <p:cNvPr id="84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Frame Relay Characteristics</a:t>
            </a:r>
          </a:p>
        </p:txBody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Control </a:t>
            </a:r>
            <a:r>
              <a:rPr lang="en-US" altLang="en-US" dirty="0"/>
              <a:t>signaling takes place on a separate logical connection (nodes don’t need state tables for each call)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Multiplexing/switching take place at layer 2, eliminating a layer of processing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No hop-by-hop flow/error control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645-CD83-489B-83B6-A9E6A0F59ECD}" type="slidenum">
              <a:rPr lang="en-US"/>
              <a:pPr/>
              <a:t>9</a:t>
            </a:fld>
            <a:endParaRPr lang="en-US"/>
          </a:p>
        </p:txBody>
      </p:sp>
      <p:sp>
        <p:nvSpPr>
          <p:cNvPr id="8458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Frame Relay vs. X.25</a:t>
            </a:r>
          </a:p>
        </p:txBody>
      </p:sp>
      <p:sp>
        <p:nvSpPr>
          <p:cNvPr id="84583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Reliability</a:t>
            </a:r>
          </a:p>
          <a:p>
            <a:pPr lvl="1"/>
            <a:r>
              <a:rPr lang="en-US" sz="2000"/>
              <a:t>Frame relay loses ability to do link-by-link flow and error control. </a:t>
            </a:r>
          </a:p>
          <a:p>
            <a:pPr lvl="1"/>
            <a:r>
              <a:rPr lang="en-US" sz="2000"/>
              <a:t>X.25 link level protocol provides reliable hop-by-hop link control</a:t>
            </a:r>
          </a:p>
          <a:p>
            <a:pPr lvl="1"/>
            <a:r>
              <a:rPr lang="en-US" sz="2000"/>
              <a:t>With increasing reliability of transmission and switching facilities, this is not a major disadvantage.</a:t>
            </a:r>
          </a:p>
          <a:p>
            <a:r>
              <a:rPr lang="en-US" sz="2400"/>
              <a:t>Streamlining</a:t>
            </a:r>
          </a:p>
          <a:p>
            <a:pPr lvl="1"/>
            <a:r>
              <a:rPr lang="en-US" sz="2000"/>
              <a:t>Frame relay reduces need for protocol functionality at the user-network interface, and reduces internal network processing</a:t>
            </a:r>
          </a:p>
          <a:p>
            <a:pPr lvl="1"/>
            <a:r>
              <a:rPr lang="en-US" sz="2000"/>
              <a:t>Improvement in throughput using frame relay, compared to X.25, of an order of magnitude or more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pter 13:&amp;#x0D;&amp;#x0A;Frame Relay &amp;amp; ATM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AN Alternatives&amp;quot;&quot;/&gt;&lt;property id=&quot;20307&quot; value=&quot;257&quot;/&gt;&lt;/object&gt;&lt;object type=&quot;3&quot; unique_id=&quot;10007&quot;&gt;&lt;property id=&quot;20148&quot; value=&quot;5&quot;/&gt;&lt;property id=&quot;20300&quot; value=&quot;Slide 4 - &amp;quot;Integrated Network Access&amp;#x0D;&amp;#x0A;Using Dedicated Channels&amp;quot;&quot;/&gt;&lt;property id=&quot;20307&quot; value=&quot;258&quot;/&gt;&lt;/object&gt;&lt;object type=&quot;3&quot; unique_id=&quot;10008&quot;&gt;&lt;property id=&quot;20148&quot; value=&quot;5&quot;/&gt;&lt;property id=&quot;20300&quot; value=&quot;Slide 5 - &amp;quot;Integrated Network Access&amp;#x0D;&amp;#x0A;Using Public Switched WAN&amp;quot;&quot;/&gt;&lt;property id=&quot;20307&quot; value=&quot;259&quot;/&gt;&lt;/object&gt;&lt;object type=&quot;3&quot; unique_id=&quot;10009&quot;&gt;&lt;property id=&quot;20148&quot; value=&quot;5&quot;/&gt;&lt;property id=&quot;20300&quot; value=&quot;Slide 8 - &amp;quot;Frame Relay Characteristics&amp;quot;&quot;/&gt;&lt;property id=&quot;20307&quot; value=&quot;260&quot;/&gt;&lt;/object&gt;&lt;object type=&quot;3&quot; unique_id=&quot;10011&quot;&gt;&lt;property id=&quot;20148&quot; value=&quot;5&quot;/&gt;&lt;property id=&quot;20300&quot; value=&quot;Slide 9 - &amp;quot;Frame Relay vs. X.25&amp;quot;&quot;/&gt;&lt;property id=&quot;20307&quot; value=&quot;262&quot;/&gt;&lt;/object&gt;&lt;object type=&quot;3&quot; unique_id=&quot;10012&quot;&gt;&lt;property id=&quot;20148&quot; value=&quot;5&quot;/&gt;&lt;property id=&quot;20300&quot; value=&quot;Slide 10 - &amp;quot;Frame Relay Architecture&amp;quot;&quot;/&gt;&lt;property id=&quot;20307&quot; value=&quot;263&quot;/&gt;&lt;/object&gt;&lt;object type=&quot;3&quot; unique_id=&quot;10013&quot;&gt;&lt;property id=&quot;20148&quot; value=&quot;5&quot;/&gt;&lt;property id=&quot;20300&quot; value=&quot;Slide 11 - &amp;quot;Frame Relay Control Plane&amp;quot;&quot;/&gt;&lt;property id=&quot;20307&quot; value=&quot;272&quot;/&gt;&lt;/object&gt;&lt;object type=&quot;3&quot; unique_id=&quot;10014&quot;&gt;&lt;property id=&quot;20148&quot; value=&quot;5&quot;/&gt;&lt;property id=&quot;20300&quot; value=&quot;Slide 12 - &amp;quot;Frame Relay User Plane&amp;quot;&quot;/&gt;&lt;property id=&quot;20307&quot; value=&quot;273&quot;/&gt;&lt;/object&gt;&lt;object type=&quot;3&quot; unique_id=&quot;10015&quot;&gt;&lt;property id=&quot;20148&quot; value=&quot;5&quot;/&gt;&lt;property id=&quot;20300&quot; value=&quot;Slide 14 - &amp;quot;LAPF-Core Formats&amp;quot;&quot;/&gt;&lt;property id=&quot;20307&quot; value=&quot;274&quot;/&gt;&lt;/object&gt;&lt;object type=&quot;3&quot; unique_id=&quot;10016&quot;&gt;&lt;property id=&quot;20148&quot; value=&quot;5&quot;/&gt;&lt;property id=&quot;20300&quot; value=&quot;Slide 15 - &amp;quot;User Data Transfer&amp;quot;&quot;/&gt;&lt;property id=&quot;20307&quot; value=&quot;275&quot;/&gt;&lt;/object&gt;&lt;object type=&quot;3&quot; unique_id=&quot;10017&quot;&gt;&lt;property id=&quot;20148&quot; value=&quot;5&quot;/&gt;&lt;property id=&quot;20300&quot; value=&quot;Slide 16 - &amp;quot;Frame Relay Call Control&amp;quot;&quot;/&gt;&lt;property id=&quot;20307&quot; value=&quot;276&quot;/&gt;&lt;/object&gt;&lt;object type=&quot;3&quot; unique_id=&quot;10018&quot;&gt;&lt;property id=&quot;20148&quot; value=&quot;5&quot;/&gt;&lt;property id=&quot;20300&quot; value=&quot;Slide 17 - &amp;quot;Frame Relay Congestion Control&amp;quot;&quot;/&gt;&lt;property id=&quot;20307&quot; value=&quot;277&quot;/&gt;&lt;/object&gt;&lt;object type=&quot;3&quot; unique_id=&quot;10019&quot;&gt;&lt;property id=&quot;20148&quot; value=&quot;5&quot;/&gt;&lt;property id=&quot;20300&quot; value=&quot;Slide 19 - &amp;quot;Operation of the CIR&amp;quot;&quot;/&gt;&lt;property id=&quot;20307&quot; value=&quot;278&quot;/&gt;&lt;/object&gt;&lt;object type=&quot;3&quot; unique_id=&quot;10020&quot;&gt;&lt;property id=&quot;20148&quot; value=&quot;5&quot;/&gt;&lt;property id=&quot;20300&quot; value=&quot;Slide 20 - &amp;quot;Asynchronous Transfer Mode (ATM)&amp;quot;&quot;/&gt;&lt;property id=&quot;20307&quot; value=&quot;264&quot;/&gt;&lt;/object&gt;&lt;object type=&quot;3&quot; unique_id=&quot;10021&quot;&gt;&lt;property id=&quot;20148&quot; value=&quot;5&quot;/&gt;&lt;property id=&quot;20300&quot; value=&quot;Slide 22 - &amp;quot;Virtual Channels &amp;amp; Virtual Paths&amp;quot;&quot;/&gt;&lt;property id=&quot;20307&quot; value=&quot;265&quot;/&gt;&lt;/object&gt;&lt;object type=&quot;3&quot; unique_id=&quot;10022&quot;&gt;&lt;property id=&quot;20148&quot; value=&quot;5&quot;/&gt;&lt;property id=&quot;20300&quot; value=&quot;Slide 23 - &amp;quot;Advantages of Virtual Paths&amp;quot;&quot;/&gt;&lt;property id=&quot;20307&quot; value=&quot;266&quot;/&gt;&lt;/object&gt;&lt;object type=&quot;3&quot; unique_id=&quot;10023&quot;&gt;&lt;property id=&quot;20148&quot; value=&quot;5&quot;/&gt;&lt;property id=&quot;20300&quot; value=&quot;Slide 24 - &amp;quot;Virtual-Path/Virtual-Channel Characteristics &amp;quot;&quot;/&gt;&lt;property id=&quot;20307&quot; value=&quot;267&quot;/&gt;&lt;/object&gt;&lt;object type=&quot;3&quot; unique_id=&quot;10024&quot;&gt;&lt;property id=&quot;20148&quot; value=&quot;5&quot;/&gt;&lt;property id=&quot;20300&quot; value=&quot;Slide 25 - &amp;quot;ATM Control Signaling:&amp;#x0D;&amp;#x0A;Virtual Paths&amp;quot;&quot;/&gt;&lt;property id=&quot;20307&quot; value=&quot;279&quot;/&gt;&lt;/object&gt;&lt;object type=&quot;3&quot; unique_id=&quot;10025&quot;&gt;&lt;property id=&quot;20148&quot; value=&quot;5&quot;/&gt;&lt;property id=&quot;20300&quot; value=&quot;Slide 26 - &amp;quot;ATM Control Signaling:&amp;#x0D;&amp;#x0A;Virtual Paths&amp;quot;&quot;/&gt;&lt;property id=&quot;20307&quot; value=&quot;280&quot;/&gt;&lt;/object&gt;&lt;object type=&quot;3&quot; unique_id=&quot;10026&quot;&gt;&lt;property id=&quot;20148&quot; value=&quot;5&quot;/&gt;&lt;property id=&quot;20300&quot; value=&quot;Slide 27 - &amp;quot;ATM Cell Format&amp;quot;&quot;/&gt;&lt;property id=&quot;20307&quot; value=&quot;268&quot;/&gt;&lt;/object&gt;&lt;object type=&quot;3&quot; unique_id=&quot;10027&quot;&gt;&lt;property id=&quot;20148&quot; value=&quot;5&quot;/&gt;&lt;property id=&quot;20300&quot; value=&quot;Slide 28 - &amp;quot;ATM Cell Fields&amp;quot;&quot;/&gt;&lt;property id=&quot;20307&quot; value=&quot;281&quot;/&gt;&lt;/object&gt;&lt;object type=&quot;3&quot; unique_id=&quot;10028&quot;&gt;&lt;property id=&quot;20148&quot; value=&quot;5&quot;/&gt;&lt;property id=&quot;20300&quot; value=&quot;Slide 29 - &amp;quot;ATM Service Categories&amp;quot;&quot;/&gt;&lt;property id=&quot;20307&quot; value=&quot;282&quot;/&gt;&lt;/object&gt;&lt;object type=&quot;3&quot; unique_id=&quot;10245&quot;&gt;&lt;property id=&quot;20148&quot; value=&quot;5&quot;/&gt;&lt;property id=&quot;20300&quot; value=&quot;Slide 3 - &amp;quot;WAN Alternatives&amp;quot;&quot;/&gt;&lt;property id=&quot;20307&quot; value=&quot;283&quot;/&gt;&lt;/object&gt;&lt;object type=&quot;3&quot; unique_id=&quot;10327&quot;&gt;&lt;property id=&quot;20148&quot; value=&quot;5&quot;/&gt;&lt;property id=&quot;20300&quot; value=&quot;Slide 6 - &amp;quot;X.25 Key Features&amp;amp;#x09;&amp;quot;&quot;/&gt;&lt;property id=&quot;20307&quot; value=&quot;284&quot;/&gt;&lt;/object&gt;&lt;object type=&quot;3&quot; unique_id=&quot;10412&quot;&gt;&lt;property id=&quot;20148&quot; value=&quot;5&quot;/&gt;&lt;property id=&quot;20300&quot; value=&quot;Slide 7 - &amp;quot;Frame Relay Key Features&amp;quot;&quot;/&gt;&lt;property id=&quot;20307&quot; value=&quot;285&quot;/&gt;&lt;/object&gt;&lt;object type=&quot;3&quot; unique_id=&quot;10555&quot;&gt;&lt;property id=&quot;20148&quot; value=&quot;5&quot;/&gt;&lt;property id=&quot;20300&quot; value=&quot;Slide 13 - &amp;quot;Frame Relay Virtual Connections&amp;quot;&quot;/&gt;&lt;property id=&quot;20307&quot; value=&quot;286&quot;/&gt;&lt;/object&gt;&lt;object type=&quot;3&quot; unique_id=&quot;10731&quot;&gt;&lt;property id=&quot;20148&quot; value=&quot;5&quot;/&gt;&lt;property id=&quot;20300&quot; value=&quot;Slide 18 - &amp;quot;Congestion Notification Bits&amp;quot;&quot;/&gt;&lt;property id=&quot;20307&quot; value=&quot;287&quot;/&gt;&lt;/object&gt;&lt;object type=&quot;3&quot; unique_id=&quot;10912&quot;&gt;&lt;property id=&quot;20148&quot; value=&quot;5&quot;/&gt;&lt;property id=&quot;20300&quot; value=&quot;Slide 21 - &amp;quot;ATM Connection Relationships&amp;quot;&quot;/&gt;&lt;property id=&quot;20307&quot; value=&quot;288&quot;/&gt;&lt;/object&gt;&lt;object type=&quot;3&quot; unique_id=&quot;11223&quot;&gt;&lt;property id=&quot;20148&quot; value=&quot;5&quot;/&gt;&lt;property id=&quot;20300&quot; value=&quot;Slide 30 - &amp;quot;Real Time Service&amp;quot;&quot;/&gt;&lt;property id=&quot;20307&quot; value=&quot;289&quot;/&gt;&lt;/object&gt;&lt;object type=&quot;3&quot; unique_id=&quot;11224&quot;&gt;&lt;property id=&quot;20148&quot; value=&quot;5&quot;/&gt;&lt;property id=&quot;20300&quot; value=&quot;Slide 31 - &amp;quot;Real Time Service&amp;quot;&quot;/&gt;&lt;property id=&quot;20307&quot; value=&quot;290&quot;/&gt;&lt;/object&gt;&lt;object type=&quot;3&quot; unique_id=&quot;11390&quot;&gt;&lt;property id=&quot;20148&quot; value=&quot;5&quot;/&gt;&lt;property id=&quot;20300&quot; value=&quot;Slide 32 - &amp;quot;Non-Real Time Services&amp;quot;&quot;/&gt;&lt;property id=&quot;20307&quot; value=&quot;291&quot;/&gt;&lt;/object&gt;&lt;object type=&quot;3&quot; unique_id=&quot;11527&quot;&gt;&lt;property id=&quot;20148&quot; value=&quot;5&quot;/&gt;&lt;property id=&quot;20300&quot; value=&quot;Slide 33 - &amp;quot;Non-Real Time Services&amp;quot;&quot;/&gt;&lt;property id=&quot;20307&quot; value=&quot;293&quot;/&gt;&lt;/object&gt;&lt;object type=&quot;3&quot; unique_id=&quot;11703&quot;&gt;&lt;property id=&quot;20148&quot; value=&quot;5&quot;/&gt;&lt;property id=&quot;20300&quot; value=&quot;Slide 34 - &amp;quot;Non-Real Time Services&amp;quot;&quot;/&gt;&lt;property id=&quot;20307&quot; value=&quot;295&quot;/&gt;&lt;/object&gt;&lt;object type=&quot;3&quot; unique_id=&quot;11704&quot;&gt;&lt;property id=&quot;20148&quot; value=&quot;5&quot;/&gt;&lt;property id=&quot;20300&quot; value=&quot;Slide 35 - &amp;quot;Non-Real Time Services&amp;quot;&quot;/&gt;&lt;property id=&quot;20307&quot; value=&quot;296&quot;/&gt;&lt;/object&gt;&lt;/object&gt;&lt;/object&gt;&lt;/database&gt;"/>
</p:tagLst>
</file>

<file path=ppt/theme/theme1.xml><?xml version="1.0" encoding="utf-8"?>
<a:theme xmlns:a="http://schemas.openxmlformats.org/drawingml/2006/main" name="BDC5e Chapter 10">
  <a:themeElements>
    <a:clrScheme name="BDC5e Chapter 10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BDC5e Chapter 10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4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44" charset="0"/>
          </a:defRPr>
        </a:defPPr>
      </a:lstStyle>
    </a:lnDef>
  </a:objectDefaults>
  <a:extraClrSchemeLst>
    <a:extraClrScheme>
      <a:clrScheme name="BDC5e Chapter 10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DC5e Chapter 10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DC5e Chapter 10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HD:Users:ell:Documents:Writing:BDC5e:PPTs:BDC5e Chapter 10.ppt</Template>
  <TotalTime>2224</TotalTime>
  <Words>1224</Words>
  <Application>Microsoft PowerPoint</Application>
  <PresentationFormat>On-screen Show (4:3)</PresentationFormat>
  <Paragraphs>172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BDC5e Chapter 10</vt:lpstr>
      <vt:lpstr>Chapter 13: Frame Relay &amp; ATM</vt:lpstr>
      <vt:lpstr>WAN Alternatives</vt:lpstr>
      <vt:lpstr>WAN Alternatives</vt:lpstr>
      <vt:lpstr>Integrated Network Access Using Dedicated Channels</vt:lpstr>
      <vt:lpstr>Integrated Network Access Using Public Switched WAN</vt:lpstr>
      <vt:lpstr>X.25 Key Features </vt:lpstr>
      <vt:lpstr>Frame Relay Key Features</vt:lpstr>
      <vt:lpstr>Frame Relay Characteristics</vt:lpstr>
      <vt:lpstr>Frame Relay vs. X.25</vt:lpstr>
      <vt:lpstr>Frame Relay Architecture</vt:lpstr>
      <vt:lpstr>Frame Relay Control Plane</vt:lpstr>
      <vt:lpstr>Frame Relay User Plane</vt:lpstr>
      <vt:lpstr>Frame Relay Virtual Connections</vt:lpstr>
      <vt:lpstr>LAPF-Core Formats</vt:lpstr>
      <vt:lpstr>User Data Transfer</vt:lpstr>
      <vt:lpstr>Frame Relay Call Control</vt:lpstr>
      <vt:lpstr>Frame Relay Congestion Control</vt:lpstr>
      <vt:lpstr>Congestion Notification Bits</vt:lpstr>
      <vt:lpstr>Operation of the CIR</vt:lpstr>
      <vt:lpstr>Asynchronous Transfer Mode (ATM)</vt:lpstr>
      <vt:lpstr>ATM Connection Relationships</vt:lpstr>
      <vt:lpstr>Virtual Channels &amp; Virtual Paths</vt:lpstr>
      <vt:lpstr>Advantages of Virtual Paths</vt:lpstr>
      <vt:lpstr>Virtual-Path/Virtual-Channel Characteristics </vt:lpstr>
      <vt:lpstr>ATM Control Signaling: Virtual Paths</vt:lpstr>
      <vt:lpstr>ATM Control Signaling: Virtual Paths</vt:lpstr>
      <vt:lpstr>ATM Cell Format</vt:lpstr>
      <vt:lpstr>ATM Cell Fields</vt:lpstr>
      <vt:lpstr>ATM Service Categories</vt:lpstr>
      <vt:lpstr>Real Time Service</vt:lpstr>
      <vt:lpstr>Real Time Service</vt:lpstr>
      <vt:lpstr>Non-Real Time Services</vt:lpstr>
      <vt:lpstr>Non-Real Time Services</vt:lpstr>
      <vt:lpstr>Non-Real Time Services</vt:lpstr>
      <vt:lpstr>Non-Real Time Services</vt:lpstr>
    </vt:vector>
  </TitlesOfParts>
  <Company>Quinnipiac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Data Communications 6e</dc:title>
  <dc:subject>Chapter 13: Frame Relay &amp; ATM</dc:subject>
  <dc:creator>Richard McCarthy</dc:creator>
  <cp:lastModifiedBy>Richard McCarthy</cp:lastModifiedBy>
  <cp:revision>213</cp:revision>
  <dcterms:created xsi:type="dcterms:W3CDTF">2000-04-30T16:51:33Z</dcterms:created>
  <dcterms:modified xsi:type="dcterms:W3CDTF">2009-01-10T00:51:06Z</dcterms:modified>
</cp:coreProperties>
</file>