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36"/>
  </p:notesMasterIdLst>
  <p:sldIdLst>
    <p:sldId id="256" r:id="rId2"/>
    <p:sldId id="257" r:id="rId3"/>
    <p:sldId id="289" r:id="rId4"/>
    <p:sldId id="273" r:id="rId5"/>
    <p:sldId id="313" r:id="rId6"/>
    <p:sldId id="312" r:id="rId7"/>
    <p:sldId id="292" r:id="rId8"/>
    <p:sldId id="291" r:id="rId9"/>
    <p:sldId id="275" r:id="rId10"/>
    <p:sldId id="274" r:id="rId11"/>
    <p:sldId id="302" r:id="rId12"/>
    <p:sldId id="293" r:id="rId13"/>
    <p:sldId id="294" r:id="rId14"/>
    <p:sldId id="303" r:id="rId15"/>
    <p:sldId id="295" r:id="rId16"/>
    <p:sldId id="296" r:id="rId17"/>
    <p:sldId id="297" r:id="rId18"/>
    <p:sldId id="298" r:id="rId19"/>
    <p:sldId id="299" r:id="rId20"/>
    <p:sldId id="300" r:id="rId21"/>
    <p:sldId id="304" r:id="rId22"/>
    <p:sldId id="301" r:id="rId23"/>
    <p:sldId id="305" r:id="rId24"/>
    <p:sldId id="258" r:id="rId25"/>
    <p:sldId id="306" r:id="rId26"/>
    <p:sldId id="277" r:id="rId27"/>
    <p:sldId id="259" r:id="rId28"/>
    <p:sldId id="314" r:id="rId29"/>
    <p:sldId id="279" r:id="rId30"/>
    <p:sldId id="307" r:id="rId31"/>
    <p:sldId id="308" r:id="rId32"/>
    <p:sldId id="309" r:id="rId33"/>
    <p:sldId id="315" r:id="rId34"/>
    <p:sldId id="278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74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38CB274C-FB9B-4484-A2E6-F7CA2732E8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pic>
        <p:nvPicPr>
          <p:cNvPr id="664579" name="Picture 3" descr="A:\minispi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66458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pic>
        <p:nvPicPr>
          <p:cNvPr id="664581" name="Picture 5" descr="A:\minispir.GIF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66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458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458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CDA5C1-5B80-4665-9725-F7ED0475F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Business Data Communications, 5e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ECB65-5F65-45ED-A8BE-99F660919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Business Data Communications, 5e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288F0-2350-4D6C-8768-0B85D001A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34B2F-D01F-493C-9038-256B6A6CB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E7BFD-F09A-4850-8E6C-B464E3E92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B2F61-608F-434D-9EED-1EA0D97D0F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C950A-3D53-446A-9D6F-86E568738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0738E-EA2E-46BC-B59C-FDB99DDB4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D5C09-73F7-4C08-A0D7-B46F680FD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Business Data Communications, 5e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DE64C-9A64-4072-8618-8248D756D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Business Data Communications, 5e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32F77-64EB-458F-B8DE-335379CD4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66355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3556" name="Picture 4" descr="A:\minispir.GIF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663557" name="Picture 5" descr="A:\minispir.GIF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6635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35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6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4DAA8D7-C9DF-4404-B6DD-D14E71FBC3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dirty="0"/>
              <a:t>Chapter 10:</a:t>
            </a:r>
            <a:br>
              <a:rPr kumimoji="1" lang="en-US" dirty="0"/>
            </a:br>
            <a:r>
              <a:rPr kumimoji="1" lang="en-US" dirty="0"/>
              <a:t> </a:t>
            </a:r>
            <a:r>
              <a:rPr kumimoji="1" lang="en-US" dirty="0" smtClean="0"/>
              <a:t>Ethernet</a:t>
            </a:r>
            <a:endParaRPr kumimoji="1"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dirty="0"/>
              <a:t>Business Data Communications, </a:t>
            </a:r>
            <a:r>
              <a:rPr kumimoji="1" lang="en-US" dirty="0" smtClean="0"/>
              <a:t>6e</a:t>
            </a:r>
            <a:endParaRPr kumimoji="1"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F1EF-10C9-40D0-A812-7B5EEEC23424}" type="slidenum">
              <a:rPr lang="en-US"/>
              <a:pPr/>
              <a:t>10</a:t>
            </a:fld>
            <a:endParaRPr lang="en-US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802.3 10BaseX Media Options</a:t>
            </a:r>
          </a:p>
        </p:txBody>
      </p:sp>
      <p:pic>
        <p:nvPicPr>
          <p:cNvPr id="633860" name="Picture 4" descr="&#10;Picture 10                                                     00000002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14600"/>
            <a:ext cx="7467600" cy="281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B3B3-0A36-45D7-8AE0-1941AF97D19F}" type="slidenum">
              <a:rPr lang="en-US"/>
              <a:pPr/>
              <a:t>11</a:t>
            </a:fld>
            <a:endParaRPr lang="en-US"/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Bridges</a:t>
            </a:r>
          </a:p>
        </p:txBody>
      </p:sp>
      <p:sp>
        <p:nvSpPr>
          <p:cNvPr id="680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Allow connections between LANs and to WANs</a:t>
            </a:r>
          </a:p>
          <a:p>
            <a:r>
              <a:rPr lang="en-US" sz="2800"/>
              <a:t>Used between networks using identical </a:t>
            </a:r>
            <a:br>
              <a:rPr lang="en-US" sz="2800"/>
            </a:br>
            <a:r>
              <a:rPr lang="en-US" sz="2800"/>
              <a:t>physical and link layer protocols</a:t>
            </a:r>
          </a:p>
          <a:p>
            <a:r>
              <a:rPr lang="en-US" sz="2800"/>
              <a:t>Provide a number of advantages</a:t>
            </a:r>
          </a:p>
          <a:p>
            <a:pPr lvl="1"/>
            <a:r>
              <a:rPr lang="en-US" sz="2400"/>
              <a:t>Reliability: Creates self-contained units</a:t>
            </a:r>
          </a:p>
          <a:p>
            <a:pPr lvl="1"/>
            <a:r>
              <a:rPr lang="en-US" sz="2400"/>
              <a:t>Performance: Less contention</a:t>
            </a:r>
          </a:p>
          <a:p>
            <a:pPr lvl="1"/>
            <a:r>
              <a:rPr lang="en-US" sz="2400"/>
              <a:t>Security: Not all data broadcast to all users</a:t>
            </a:r>
          </a:p>
          <a:p>
            <a:pPr lvl="1"/>
            <a:r>
              <a:rPr lang="en-US" sz="2400"/>
              <a:t>Geography: Allows long-distance links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CD63-9988-46DF-842D-99689CD7749C}" type="slidenum">
              <a:rPr lang="en-US"/>
              <a:pPr/>
              <a:t>12</a:t>
            </a:fld>
            <a:endParaRPr 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Bridge Functions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Read all frames from each network</a:t>
            </a:r>
          </a:p>
          <a:p>
            <a:r>
              <a:rPr lang="en-US" sz="2600"/>
              <a:t>Accept frames from sender on one network that are addressed to a receiver on the other network</a:t>
            </a:r>
          </a:p>
          <a:p>
            <a:r>
              <a:rPr lang="en-US" sz="2600"/>
              <a:t>Retransmit frames from sender using MAC protocol for receiver</a:t>
            </a:r>
          </a:p>
          <a:p>
            <a:r>
              <a:rPr lang="en-US" sz="2600"/>
              <a:t>Must have some routing information stored in order to know which frames to pass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6361-CAFB-41D1-90A8-566FF83721BB}" type="slidenum">
              <a:rPr lang="en-US"/>
              <a:pPr/>
              <a:t>13</a:t>
            </a:fld>
            <a:endParaRPr lang="en-US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Bridge Operation</a:t>
            </a:r>
          </a:p>
        </p:txBody>
      </p:sp>
      <p:pic>
        <p:nvPicPr>
          <p:cNvPr id="67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721600" cy="48768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1C88-1E52-4102-9D86-23D3C2B79D94}" type="slidenum">
              <a:rPr lang="en-US"/>
              <a:pPr/>
              <a:t>14</a:t>
            </a:fld>
            <a:endParaRPr lang="en-US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Aspects of Bridge Function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>
                <a:latin typeface="Times"/>
              </a:rPr>
              <a:t>Makes no modification to content or format of frames it receives; simply copies from one LAN and repeats with exactly the same bit pattern as the other LAN. </a:t>
            </a:r>
          </a:p>
          <a:p>
            <a:r>
              <a:rPr lang="en-US" sz="2800">
                <a:latin typeface="Times"/>
              </a:rPr>
              <a:t>Should contain enough buffer space to meet peak demands. </a:t>
            </a:r>
          </a:p>
          <a:p>
            <a:r>
              <a:rPr lang="en-US" sz="2800">
                <a:latin typeface="Times"/>
                <a:cs typeface="Times New Roman" charset="0"/>
              </a:rPr>
              <a:t>Must</a:t>
            </a:r>
            <a:r>
              <a:rPr lang="en-US" sz="2800">
                <a:latin typeface="Times"/>
              </a:rPr>
              <a:t> contain addressing and routing intelligence. </a:t>
            </a:r>
          </a:p>
          <a:p>
            <a:r>
              <a:rPr lang="en-US" sz="2800">
                <a:latin typeface="Times"/>
              </a:rPr>
              <a:t>May connect more than two LANs.</a:t>
            </a:r>
            <a:endParaRPr 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44C-84E9-41AB-9AEE-3EDE6D6A4373}" type="slidenum">
              <a:rPr lang="en-US"/>
              <a:pPr/>
              <a:t>15</a:t>
            </a:fld>
            <a:endParaRPr lang="en-US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Alternative to bus topology</a:t>
            </a:r>
          </a:p>
          <a:p>
            <a:r>
              <a:rPr lang="en-US" sz="2800">
                <a:latin typeface="Times"/>
              </a:rPr>
              <a:t>Each station is connected to the hub by two lines (transmit and receive)</a:t>
            </a:r>
            <a:endParaRPr lang="en-US" sz="2800"/>
          </a:p>
          <a:p>
            <a:r>
              <a:rPr lang="en-US" sz="2800"/>
              <a:t>When a single station transmits, the hub repeats the signal on the outgoing line to each station.</a:t>
            </a:r>
          </a:p>
          <a:p>
            <a:r>
              <a:rPr lang="en-US" sz="2800"/>
              <a:t>Physically a star; logically a bus.</a:t>
            </a:r>
          </a:p>
          <a:p>
            <a:r>
              <a:rPr lang="en-US" sz="2800"/>
              <a:t>Hubs can be cascaded in a hierarchical configuration.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7FB7-54C1-4030-B7FF-A4A6DE9F46D8}" type="slidenum">
              <a:rPr lang="en-US"/>
              <a:pPr/>
              <a:t>16</a:t>
            </a:fld>
            <a:endParaRPr lang="en-US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</a:t>
            </a:r>
            <a:r>
              <a:rPr lang="en-US" dirty="0" smtClean="0"/>
              <a:t>Star </a:t>
            </a:r>
            <a:r>
              <a:rPr lang="en-US" dirty="0"/>
              <a:t>Topology</a:t>
            </a:r>
          </a:p>
        </p:txBody>
      </p:sp>
      <p:pic>
        <p:nvPicPr>
          <p:cNvPr id="674819" name="Picture 3" descr=" Picture 9                                                      00000002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5875338" cy="4195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6FE5-F86A-482F-B231-F555A0FE3D9E}" type="slidenum">
              <a:rPr lang="en-US"/>
              <a:pPr/>
              <a:t>17</a:t>
            </a:fld>
            <a:endParaRPr lang="en-US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 2 Switches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Also called a “switching hub”</a:t>
            </a:r>
          </a:p>
          <a:p>
            <a:pPr>
              <a:lnSpc>
                <a:spcPct val="90000"/>
              </a:lnSpc>
            </a:pPr>
            <a:r>
              <a:rPr lang="en-US" sz="2800"/>
              <a:t>Has replaced hub in popularity, particularly for high-speed LANs</a:t>
            </a:r>
          </a:p>
          <a:p>
            <a:pPr>
              <a:lnSpc>
                <a:spcPct val="90000"/>
              </a:lnSpc>
            </a:pPr>
            <a:r>
              <a:rPr lang="en-US" sz="2800"/>
              <a:t>Provides greater performance than a hub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/>
              </a:rPr>
              <a:t>Incoming frame from a particular station is switched to the appropriate output line to be delivered to the intended destination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/>
              </a:rPr>
              <a:t>At the same time, other unused lines can be used for switching other traffic</a:t>
            </a:r>
            <a:r>
              <a:rPr lang="en-US" sz="28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E987-D42B-4289-ACB5-F9283584E6ED}" type="slidenum">
              <a:rPr lang="en-US"/>
              <a:pPr/>
              <a:t>18</a:t>
            </a:fld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</a:t>
            </a:r>
            <a:r>
              <a:rPr lang="en-US" dirty="0"/>
              <a:t>Hubs and Switches</a:t>
            </a:r>
          </a:p>
        </p:txBody>
      </p:sp>
      <p:pic>
        <p:nvPicPr>
          <p:cNvPr id="6768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172200" cy="47244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AC0-F368-420F-987E-88EA46069F2B}" type="slidenum">
              <a:rPr lang="en-US"/>
              <a:pPr/>
              <a:t>19</a:t>
            </a:fld>
            <a:endParaRPr 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Switched Hubs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modifications needed to workstations when replacing shared-medium hub</a:t>
            </a:r>
          </a:p>
          <a:p>
            <a:r>
              <a:rPr lang="en-US"/>
              <a:t>Each device has a dedicated capacity equivalent to entire LAN</a:t>
            </a:r>
          </a:p>
          <a:p>
            <a:r>
              <a:rPr lang="en-US"/>
              <a:t>Easy to attach additional devices to the network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B880-58F6-4DBB-8835-2962AE624CC6}" type="slidenum">
              <a:rPr lang="en-US"/>
              <a:pPr/>
              <a:t>2</a:t>
            </a:fld>
            <a:endParaRPr lang="en-US"/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High-Speed LAN Design</a:t>
            </a:r>
            <a:endParaRPr lang="en-US" dirty="0"/>
          </a:p>
        </p:txBody>
      </p:sp>
      <p:sp>
        <p:nvSpPr>
          <p:cNvPr id="61440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Fast Ethernet and Gigabit Ethernet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Fibre</a:t>
            </a:r>
            <a:r>
              <a:rPr lang="en-US" dirty="0" smtClean="0"/>
              <a:t> Channel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High-speed Wireless LANs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F22-15EB-4E26-BDA8-6FDCC2471595}" type="slidenum">
              <a:rPr lang="en-US"/>
              <a:pPr/>
              <a:t>20</a:t>
            </a:fld>
            <a:endParaRPr lang="en-US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Switched Hubs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Store and forward switch</a:t>
            </a:r>
          </a:p>
          <a:p>
            <a:pPr lvl="1">
              <a:lnSpc>
                <a:spcPct val="90000"/>
              </a:lnSpc>
            </a:pPr>
            <a:r>
              <a:rPr lang="en-US"/>
              <a:t>Accepts a frame on input line</a:t>
            </a:r>
          </a:p>
          <a:p>
            <a:pPr lvl="1">
              <a:lnSpc>
                <a:spcPct val="90000"/>
              </a:lnSpc>
            </a:pPr>
            <a:r>
              <a:rPr lang="en-US"/>
              <a:t>Buffers it briefly</a:t>
            </a:r>
          </a:p>
          <a:p>
            <a:pPr lvl="1">
              <a:lnSpc>
                <a:spcPct val="90000"/>
              </a:lnSpc>
            </a:pPr>
            <a:r>
              <a:rPr lang="en-US"/>
              <a:t>Routes it to appropriate output line</a:t>
            </a:r>
          </a:p>
          <a:p>
            <a:pPr>
              <a:lnSpc>
                <a:spcPct val="90000"/>
              </a:lnSpc>
            </a:pPr>
            <a:r>
              <a:rPr lang="en-US"/>
              <a:t>Cut-through switch</a:t>
            </a:r>
          </a:p>
          <a:p>
            <a:pPr lvl="1">
              <a:lnSpc>
                <a:spcPct val="90000"/>
              </a:lnSpc>
            </a:pPr>
            <a:r>
              <a:rPr lang="en-US"/>
              <a:t>Begins repeating the frame as soon as it recognizes the destination MAC address</a:t>
            </a:r>
          </a:p>
          <a:p>
            <a:pPr lvl="1">
              <a:lnSpc>
                <a:spcPct val="90000"/>
              </a:lnSpc>
            </a:pPr>
            <a:r>
              <a:rPr lang="en-US"/>
              <a:t>Higher throughput, increased chance of error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4744-86FA-4BC1-90D6-6BB0E1EAB952}" type="slidenum">
              <a:rPr lang="en-US"/>
              <a:pPr/>
              <a:t>21</a:t>
            </a:fld>
            <a:endParaRPr lang="en-US"/>
          </a:p>
        </p:txBody>
      </p:sp>
      <p:sp>
        <p:nvSpPr>
          <p:cNvPr id="68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Differences Between </a:t>
            </a:r>
            <a:br>
              <a:rPr lang="en-US"/>
            </a:br>
            <a:r>
              <a:rPr lang="en-US"/>
              <a:t>Switched Hubs and Bridges</a:t>
            </a:r>
          </a:p>
        </p:txBody>
      </p:sp>
      <p:sp>
        <p:nvSpPr>
          <p:cNvPr id="685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Bridge frame handling is done in software. A layer 2 switch performs the address recognition and frame forwarding functions in hardware.</a:t>
            </a:r>
          </a:p>
          <a:p>
            <a:pPr>
              <a:lnSpc>
                <a:spcPct val="90000"/>
              </a:lnSpc>
            </a:pPr>
            <a:r>
              <a:rPr lang="en-US" sz="2400"/>
              <a:t>Bridges typically only analyze and forward one frame at a time; a layer 2 switch can handle multiple frames at a time.</a:t>
            </a:r>
          </a:p>
          <a:p>
            <a:pPr>
              <a:lnSpc>
                <a:spcPct val="90000"/>
              </a:lnSpc>
            </a:pPr>
            <a:r>
              <a:rPr lang="en-US" sz="2400"/>
              <a:t>Bridges uses store-and-forward operation; layer 2 switches use cut-through instead of store-and-forward operation</a:t>
            </a:r>
          </a:p>
          <a:p>
            <a:pPr>
              <a:lnSpc>
                <a:spcPct val="90000"/>
              </a:lnSpc>
            </a:pPr>
            <a:r>
              <a:rPr lang="en-US" sz="2400"/>
              <a:t>New installations typically include layer 2 switches with bridge functionality rather than bridges.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7A08-3E57-42F7-AA88-69B516AB6604}" type="slidenum">
              <a:rPr lang="en-US"/>
              <a:pPr/>
              <a:t>22</a:t>
            </a:fld>
            <a:endParaRPr lang="en-US"/>
          </a:p>
        </p:txBody>
      </p:sp>
      <p:sp>
        <p:nvSpPr>
          <p:cNvPr id="67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Layer 2 Switches</a:t>
            </a:r>
          </a:p>
        </p:txBody>
      </p:sp>
      <p:sp>
        <p:nvSpPr>
          <p:cNvPr id="67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Broadcast overload </a:t>
            </a:r>
          </a:p>
          <a:p>
            <a:r>
              <a:rPr lang="en-US" sz="2800"/>
              <a:t>Lack of multiple links</a:t>
            </a:r>
          </a:p>
          <a:p>
            <a:r>
              <a:rPr lang="en-US" sz="2800"/>
              <a:t>Can be solved with subnetworks connected by routers</a:t>
            </a:r>
          </a:p>
          <a:p>
            <a:r>
              <a:rPr lang="en-US" sz="2800"/>
              <a:t>However, high-speed LANs layer 2 switches process millions of packets per second whereas a software-based router may only be able to handle well under a million packets per second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CE30-3413-45DF-9B57-14C92FBDF1DC}" type="slidenum">
              <a:rPr lang="en-US"/>
              <a:pPr/>
              <a:t>23</a:t>
            </a:fld>
            <a:endParaRPr 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 3 Switches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Implement the packet-forwarding logic of the router in hardware.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"/>
              </a:rPr>
              <a:t>Packet-by-packet switch operates like a traditional router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Times"/>
              </a:rPr>
              <a:t>Forwarding logic is in hardware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Times"/>
              </a:rPr>
              <a:t>Achieves an order of magnitude increase in performance compared to software-based routers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"/>
              </a:rPr>
              <a:t>Flow-based switch identifies flows of IP packets that have the same source and destination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Times"/>
              </a:rPr>
              <a:t> Once flow is identified, a predefined route can be established to speed up the forwarding process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Times"/>
              </a:rPr>
              <a:t>Again, huge performance increases over a pure software-based router are achieved</a:t>
            </a:r>
            <a:endParaRPr lang="en-US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631-0E1F-480C-8A22-C437CC5CBA33}" type="slidenum">
              <a:rPr lang="en-US"/>
              <a:pPr/>
              <a:t>24</a:t>
            </a:fld>
            <a:endParaRPr lang="en-US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Why Use Ethernet for </a:t>
            </a:r>
            <a:br>
              <a:rPr kumimoji="1" lang="en-US"/>
            </a:br>
            <a:r>
              <a:rPr kumimoji="1" lang="en-US"/>
              <a:t>High-Speed Networks?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2800"/>
              <a:t>Negative</a:t>
            </a:r>
          </a:p>
          <a:p>
            <a:pPr lvl="1">
              <a:lnSpc>
                <a:spcPct val="90000"/>
              </a:lnSpc>
            </a:pPr>
            <a:r>
              <a:rPr kumimoji="1" lang="en-US" sz="2400"/>
              <a:t>CSMA/CD is not an ideal choice for high-speed LAN design due to scaling issues, but there are reasons for retaining Ethernet protocols</a:t>
            </a:r>
          </a:p>
          <a:p>
            <a:pPr>
              <a:lnSpc>
                <a:spcPct val="90000"/>
              </a:lnSpc>
            </a:pPr>
            <a:r>
              <a:rPr kumimoji="1" lang="en-US" sz="2800"/>
              <a:t>Positive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"/>
              </a:rPr>
              <a:t>Use of switched Ethernet hubs in effect eliminates collisions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"/>
              </a:rPr>
              <a:t>CSMA/CD protocol is well understood; vendors have experience building the hardware, firmware, and software </a:t>
            </a:r>
          </a:p>
          <a:p>
            <a:pPr lvl="1">
              <a:lnSpc>
                <a:spcPct val="90000"/>
              </a:lnSpc>
            </a:pPr>
            <a:r>
              <a:rPr kumimoji="1" lang="en-US" sz="2400"/>
              <a:t>Easy for customers to integrate with existing systems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99C8-9FBA-4788-B37F-E51223097405}" type="slidenum">
              <a:rPr lang="en-US"/>
              <a:pPr/>
              <a:t>25</a:t>
            </a:fld>
            <a:endParaRPr 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Fast Ethernet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"/>
              </a:rPr>
              <a:t>Refers to low-cost, Ethernet-compatible LANs operating at 100 Mbps</a:t>
            </a:r>
            <a:endParaRPr kumimoji="1" lang="en-US"/>
          </a:p>
          <a:p>
            <a:r>
              <a:rPr lang="en-US">
                <a:latin typeface="Times"/>
              </a:rPr>
              <a:t>802.3 committee defined a number of alternatives to be used with different transmission media</a:t>
            </a:r>
            <a:endParaRPr kumimoji="1"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E10C-4DA7-4764-BC51-6CEFC5E73D5F}" type="slidenum">
              <a:rPr lang="en-US"/>
              <a:pPr/>
              <a:t>26</a:t>
            </a:fld>
            <a:endParaRPr lang="en-US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802.3 </a:t>
            </a:r>
            <a:r>
              <a:rPr kumimoji="1" lang="en-US" dirty="0" smtClean="0"/>
              <a:t>100 Mbps Physical Layer Medium Alternatives</a:t>
            </a:r>
            <a:endParaRPr kumimoji="1" lang="en-US" dirty="0"/>
          </a:p>
        </p:txBody>
      </p:sp>
      <p:pic>
        <p:nvPicPr>
          <p:cNvPr id="6389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7467600" cy="2286000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D9F-E00F-4DE2-85C8-C25A791581CE}" type="slidenum">
              <a:rPr lang="en-US"/>
              <a:pPr/>
              <a:t>27</a:t>
            </a:fld>
            <a:endParaRPr lang="en-US"/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Gigabit Ethernet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/>
              <a:t>Retains CSMA/CD protocol and Ethernet format, ensuring smooth upgrade path</a:t>
            </a:r>
          </a:p>
          <a:p>
            <a:r>
              <a:rPr kumimoji="1" lang="en-US"/>
              <a:t>Uses optical fiber over short distances</a:t>
            </a:r>
          </a:p>
          <a:p>
            <a:r>
              <a:rPr kumimoji="1" lang="en-US"/>
              <a:t>1-gbps switching hub provides backbone connectivity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Gigabit Ethernet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4B2F-D01F-493C-9038-256B6A6CB4C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9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6400800" cy="47244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49A3-114E-4486-948E-6EEA8C00BA27}" type="slidenum">
              <a:rPr lang="en-US"/>
              <a:pPr/>
              <a:t>29</a:t>
            </a:fld>
            <a:endParaRPr lang="en-US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Gigabit Ethernet Media Options</a:t>
            </a:r>
          </a:p>
        </p:txBody>
      </p:sp>
      <p:pic>
        <p:nvPicPr>
          <p:cNvPr id="64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819900" cy="4105275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0234-7952-432C-823F-020305765EFD}" type="slidenum">
              <a:rPr lang="en-US"/>
              <a:pPr/>
              <a:t>3</a:t>
            </a:fld>
            <a:endParaRPr 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Characteristics of </a:t>
            </a:r>
            <a:br>
              <a:rPr kumimoji="1" lang="en-US"/>
            </a:br>
            <a:r>
              <a:rPr kumimoji="1" lang="en-US"/>
              <a:t>Some High-Speed LANS</a:t>
            </a:r>
          </a:p>
        </p:txBody>
      </p:sp>
      <p:pic>
        <p:nvPicPr>
          <p:cNvPr id="666627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362200"/>
            <a:ext cx="7620000" cy="2666999"/>
          </a:xfrm>
          <a:ln w="6350" cap="sq">
            <a:solidFill>
              <a:schemeClr val="tx1"/>
            </a:solidFill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4234-7149-4A0B-B627-23F7D33793D2}" type="slidenum">
              <a:rPr lang="en-US"/>
              <a:pPr/>
              <a:t>30</a:t>
            </a:fld>
            <a:endParaRPr lang="en-US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10-Gbps Ethernet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kumimoji="1" lang="en-US" altLang="en-US" sz="2800"/>
              <a:t>Driven by increased network traffic</a:t>
            </a:r>
          </a:p>
          <a:p>
            <a:pPr lvl="1"/>
            <a:r>
              <a:rPr lang="en-US" sz="2400">
                <a:latin typeface="Times"/>
              </a:rPr>
              <a:t>Increased number of network connections</a:t>
            </a:r>
          </a:p>
          <a:p>
            <a:pPr lvl="1"/>
            <a:r>
              <a:rPr lang="en-US" sz="2400">
                <a:latin typeface="Times"/>
              </a:rPr>
              <a:t>Increased connection speed of each end-station (e.g., 10 Mbps users moving to 100 Mbps, analog 56k users moving to DSL and cable modems)</a:t>
            </a:r>
          </a:p>
          <a:p>
            <a:pPr lvl="1"/>
            <a:r>
              <a:rPr lang="en-US" sz="2400">
                <a:latin typeface="Times"/>
              </a:rPr>
              <a:t>Increased deployment of bandwidth-intensive applications such as high-quality video</a:t>
            </a:r>
          </a:p>
          <a:p>
            <a:pPr lvl="1"/>
            <a:r>
              <a:rPr lang="en-US" sz="2400">
                <a:latin typeface="Times"/>
              </a:rPr>
              <a:t>Increased Web hosting and application hosting traffic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E143-9D05-4AE2-B1FC-5D8A659C8CBE}" type="slidenum">
              <a:rPr lang="en-US"/>
              <a:pPr/>
              <a:t>31</a:t>
            </a:fld>
            <a:endParaRPr lang="en-US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"/>
              </a:rPr>
              <a:t>10-Gbps Ethernet vs ATM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"/>
              </a:rPr>
              <a:t>No expensive, bandwidth-consuming conversion between Ethernet packets and ATM cells is required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/>
              </a:rPr>
              <a:t>Combination of IP and Ethernet offers quality of service and traffic policing capabilities that approach those provided by ATM</a:t>
            </a:r>
            <a:endParaRPr lang="en-US" sz="2800">
              <a:latin typeface="Times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imes"/>
                <a:cs typeface="Times New Roman" charset="0"/>
              </a:rPr>
              <a:t>A</a:t>
            </a:r>
            <a:r>
              <a:rPr lang="en-US" sz="2800">
                <a:latin typeface="Times"/>
              </a:rPr>
              <a:t> wide variety of standard optical interfaces have been specified for 10-Gbps Ethernet, optimizing its operation and cost for LAN, MAN, or WAN applications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312E-F4EF-4C48-B604-F354F1A680F4}" type="slidenum">
              <a:rPr lang="en-US"/>
              <a:pPr/>
              <a:t>32</a:t>
            </a:fld>
            <a:endParaRPr lang="en-US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Physical Layer Options </a:t>
            </a:r>
            <a:br>
              <a:rPr kumimoji="1" lang="en-US"/>
            </a:br>
            <a:r>
              <a:rPr kumimoji="1" lang="en-US"/>
              <a:t>for 10-Gbps Ethernet</a:t>
            </a:r>
          </a:p>
        </p:txBody>
      </p:sp>
      <p:pic>
        <p:nvPicPr>
          <p:cNvPr id="69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0"/>
            <a:ext cx="7543800" cy="3722688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Gbps</a:t>
            </a:r>
            <a:r>
              <a:rPr lang="en-US" dirty="0" smtClean="0"/>
              <a:t> Ethernet Market Drivers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Center/Internet media providers</a:t>
            </a:r>
          </a:p>
          <a:p>
            <a:r>
              <a:rPr lang="en-US" dirty="0" smtClean="0"/>
              <a:t>Metro-video/service providers</a:t>
            </a:r>
          </a:p>
          <a:p>
            <a:r>
              <a:rPr lang="en-US" dirty="0" err="1" smtClean="0"/>
              <a:t>Enterpise</a:t>
            </a:r>
            <a:r>
              <a:rPr lang="en-US" dirty="0" smtClean="0"/>
              <a:t> </a:t>
            </a:r>
            <a:r>
              <a:rPr lang="en-US" dirty="0" err="1" smtClean="0"/>
              <a:t>Lans</a:t>
            </a:r>
            <a:endParaRPr lang="en-US" dirty="0" smtClean="0"/>
          </a:p>
          <a:p>
            <a:r>
              <a:rPr lang="en-US" dirty="0" smtClean="0"/>
              <a:t>Internet exchanges/ISP (Internet Service Provider) core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738E-EA2E-46BC-B59C-FDB99DDB44B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7518-9C3B-4A89-8384-EE94D133B6D9}" type="slidenum">
              <a:rPr lang="en-US"/>
              <a:pPr/>
              <a:t>34</a:t>
            </a:fld>
            <a:endParaRPr lang="en-US"/>
          </a:p>
        </p:txBody>
      </p:sp>
      <p:sp>
        <p:nvSpPr>
          <p:cNvPr id="640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3200" dirty="0"/>
              <a:t>Example 100-Mbps Ethernet </a:t>
            </a:r>
            <a:r>
              <a:rPr kumimoji="1" lang="en-US" sz="3200" dirty="0" smtClean="0"/>
              <a:t>Configuration for Massive Blade Server Site</a:t>
            </a:r>
            <a:endParaRPr kumimoji="1" lang="en-US" sz="3200" dirty="0"/>
          </a:p>
        </p:txBody>
      </p:sp>
      <p:pic>
        <p:nvPicPr>
          <p:cNvPr id="6400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989763" cy="48768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410D7-0B72-481E-B90D-CF13D2698140}" type="slidenum">
              <a:rPr lang="en-US"/>
              <a:pPr/>
              <a:t>4</a:t>
            </a:fld>
            <a:endParaRPr lang="en-US"/>
          </a:p>
        </p:txBody>
      </p:sp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Ethernet</a:t>
            </a: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Ethernet and CSMA/CD  (IEEE 802.3)</a:t>
            </a:r>
          </a:p>
          <a:p>
            <a:r>
              <a:rPr lang="en-US" sz="2800"/>
              <a:t>Carrier sense multiple access with collision detection</a:t>
            </a:r>
          </a:p>
          <a:p>
            <a:r>
              <a:rPr lang="en-US" sz="2800"/>
              <a:t>Four step procedure</a:t>
            </a:r>
          </a:p>
          <a:p>
            <a:pPr lvl="1"/>
            <a:r>
              <a:rPr lang="en-US" sz="2400"/>
              <a:t>If medium is idle, transmit</a:t>
            </a:r>
          </a:p>
          <a:p>
            <a:pPr lvl="1"/>
            <a:r>
              <a:rPr lang="en-US" sz="2400"/>
              <a:t>If medium is busy, listen until idle and then transmit</a:t>
            </a:r>
          </a:p>
          <a:p>
            <a:pPr lvl="1"/>
            <a:r>
              <a:rPr lang="en-US" sz="2400"/>
              <a:t>If collision is detected, cease transmitting</a:t>
            </a:r>
          </a:p>
          <a:p>
            <a:pPr lvl="1"/>
            <a:r>
              <a:rPr lang="en-US" sz="2400"/>
              <a:t>After a collision, wait a random amount of time before retransmitting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stations attach through a tap</a:t>
            </a:r>
          </a:p>
          <a:p>
            <a:r>
              <a:rPr lang="en-US" dirty="0" smtClean="0"/>
              <a:t>Supports full duplex</a:t>
            </a:r>
          </a:p>
          <a:p>
            <a:r>
              <a:rPr lang="en-US" dirty="0" smtClean="0"/>
              <a:t>A transmission can be received by all stations</a:t>
            </a:r>
          </a:p>
          <a:p>
            <a:r>
              <a:rPr lang="en-US" dirty="0" smtClean="0"/>
              <a:t>Data is transmitted in 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4B2F-D01F-493C-9038-256B6A6CB4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Transmission on a Bus 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4B2F-D01F-493C-9038-256B6A6CB4C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9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5715000" cy="48768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A707-BECA-4097-8042-E5FD4329D9C9}" type="slidenum">
              <a:rPr lang="en-US"/>
              <a:pPr/>
              <a:t>7</a:t>
            </a:fld>
            <a:endParaRPr lang="en-US"/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MAC Frame Format</a:t>
            </a:r>
          </a:p>
        </p:txBody>
      </p:sp>
      <p:sp>
        <p:nvSpPr>
          <p:cNvPr id="67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62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Preamble: 7-octet pattern of 0s &amp;1s used to establish bit synchronization.</a:t>
            </a:r>
          </a:p>
          <a:p>
            <a:pPr>
              <a:lnSpc>
                <a:spcPct val="90000"/>
              </a:lnSpc>
            </a:pPr>
            <a:r>
              <a:rPr lang="en-US" sz="2000"/>
              <a:t>Start Frame Delimiter (SFD): Indicates actual start of frame.</a:t>
            </a:r>
          </a:p>
          <a:p>
            <a:pPr>
              <a:lnSpc>
                <a:spcPct val="90000"/>
              </a:lnSpc>
            </a:pPr>
            <a:r>
              <a:rPr lang="en-US" sz="2000"/>
              <a:t>Destination Address (DA): Specifies the station(s) for which the frame is intended</a:t>
            </a:r>
          </a:p>
          <a:p>
            <a:pPr>
              <a:lnSpc>
                <a:spcPct val="90000"/>
              </a:lnSpc>
            </a:pPr>
            <a:r>
              <a:rPr lang="en-US" sz="2000"/>
              <a:t>Source Address (SA): Specifies the station that sent the frame.</a:t>
            </a:r>
          </a:p>
          <a:p>
            <a:pPr>
              <a:lnSpc>
                <a:spcPct val="90000"/>
              </a:lnSpc>
            </a:pPr>
            <a:r>
              <a:rPr lang="en-US" sz="2000"/>
              <a:t>Length: Length of LLC data field in octets. </a:t>
            </a:r>
          </a:p>
          <a:p>
            <a:pPr>
              <a:lnSpc>
                <a:spcPct val="90000"/>
              </a:lnSpc>
            </a:pPr>
            <a:r>
              <a:rPr lang="en-US" sz="2000"/>
              <a:t>LLC Data: Data unit supplied by LLC.</a:t>
            </a:r>
          </a:p>
          <a:p>
            <a:pPr>
              <a:lnSpc>
                <a:spcPct val="90000"/>
              </a:lnSpc>
            </a:pPr>
            <a:r>
              <a:rPr lang="en-US" sz="2000"/>
              <a:t>Pad: Octets added to ensure that the frame is long enough for proper CD operation.</a:t>
            </a:r>
          </a:p>
          <a:p>
            <a:pPr>
              <a:lnSpc>
                <a:spcPct val="90000"/>
              </a:lnSpc>
            </a:pPr>
            <a:r>
              <a:rPr lang="en-US" sz="2000"/>
              <a:t>Frame Check Sequence (FCS): A 32-bit CRC, based on all fields except preamble, SFD, and FCS.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CB2B-8899-4603-884F-DAA057396756}" type="slidenum">
              <a:rPr lang="en-US"/>
              <a:pPr/>
              <a:t>8</a:t>
            </a:fld>
            <a:endParaRPr lang="en-US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MAC Frame</a:t>
            </a:r>
          </a:p>
        </p:txBody>
      </p:sp>
      <p:pic>
        <p:nvPicPr>
          <p:cNvPr id="668677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057400"/>
            <a:ext cx="7620000" cy="2776537"/>
          </a:xfrm>
          <a:noFill/>
          <a:ln w="6350" cap="sq">
            <a:solidFill>
              <a:schemeClr val="tx1"/>
            </a:solidFill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550E-EC6A-4797-8F7D-09A69A29451E}" type="slidenum">
              <a:rPr lang="en-US"/>
              <a:pPr/>
              <a:t>9</a:t>
            </a:fld>
            <a:endParaRPr lang="en-US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802.3 Medium Notation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1" lang="en-US"/>
              <a:t>Notation format:</a:t>
            </a:r>
            <a:br>
              <a:rPr kumimoji="1" lang="en-US"/>
            </a:br>
            <a:r>
              <a:rPr kumimoji="1" lang="en-US"/>
              <a:t>&lt;data rate in Mbps&gt;&lt;signaling method&gt;&lt;maximum segment length in hundreds of meters&gt;</a:t>
            </a:r>
          </a:p>
          <a:p>
            <a:pPr>
              <a:lnSpc>
                <a:spcPct val="90000"/>
              </a:lnSpc>
            </a:pPr>
            <a:r>
              <a:rPr kumimoji="1" lang="en-US"/>
              <a:t>e.g 10Base5 provides 10Mbps baseband, up to 500 meters</a:t>
            </a:r>
          </a:p>
          <a:p>
            <a:pPr>
              <a:lnSpc>
                <a:spcPct val="90000"/>
              </a:lnSpc>
            </a:pPr>
            <a:r>
              <a:rPr kumimoji="1" lang="en-US"/>
              <a:t>T and F are used in place of segment length for twisted pair and fiber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6.0&quot;&gt;&lt;object type=&quot;1&quot; unique_id=&quot;10001&quot;&gt;&lt;object type=&quot;8&quot; unique_id=&quot;14090&quot;&gt;&lt;/object&gt;&lt;object type=&quot;2&quot; unique_id=&quot;14091&quot;&gt;&lt;object type=&quot;3&quot; unique_id=&quot;14092&quot;&gt;&lt;property id=&quot;20148&quot; value=&quot;5&quot;/&gt;&lt;property id=&quot;20300&quot; value=&quot;Slide 1 - &amp;quot;Chapter 10:&amp;#x0D;&amp;#x0A; Ethernet&amp;quot;&quot;/&gt;&lt;property id=&quot;20307&quot; value=&quot;256&quot;/&gt;&lt;/object&gt;&lt;object type=&quot;3&quot; unique_id=&quot;14093&quot;&gt;&lt;property id=&quot;20148&quot; value=&quot;5&quot;/&gt;&lt;property id=&quot;20300&quot; value=&quot;Slide 2 - &amp;quot;Approaches to High-Speed LAN Design&amp;quot;&quot;/&gt;&lt;property id=&quot;20307&quot; value=&quot;257&quot;/&gt;&lt;/object&gt;&lt;object type=&quot;3&quot; unique_id=&quot;14095&quot;&gt;&lt;property id=&quot;20148&quot; value=&quot;5&quot;/&gt;&lt;property id=&quot;20300&quot; value=&quot;Slide 3 - &amp;quot;Characteristics of &amp;#x0D;&amp;#x0A;Some High-Speed LANS&amp;quot;&quot;/&gt;&lt;property id=&quot;20307&quot; value=&quot;289&quot;/&gt;&lt;/object&gt;&lt;object type=&quot;3&quot; unique_id=&quot;14097&quot;&gt;&lt;property id=&quot;20148&quot; value=&quot;5&quot;/&gt;&lt;property id=&quot;20300&quot; value=&quot;Slide 4 - &amp;quot;Traditional Ethernet&amp;quot;&quot;/&gt;&lt;property id=&quot;20307&quot; value=&quot;273&quot;/&gt;&lt;/object&gt;&lt;object type=&quot;3&quot; unique_id=&quot;14098&quot;&gt;&lt;property id=&quot;20148&quot; value=&quot;5&quot;/&gt;&lt;property id=&quot;20300&quot; value=&quot;Slide 7 - &amp;quot;Ethernet MAC Frame Format&amp;quot;&quot;/&gt;&lt;property id=&quot;20307&quot; value=&quot;292&quot;/&gt;&lt;/object&gt;&lt;object type=&quot;3&quot; unique_id=&quot;14099&quot;&gt;&lt;property id=&quot;20148&quot; value=&quot;5&quot;/&gt;&lt;property id=&quot;20300&quot; value=&quot;Slide 8 - &amp;quot;Ethernet MAC Frame&amp;quot;&quot;/&gt;&lt;property id=&quot;20307&quot; value=&quot;291&quot;/&gt;&lt;/object&gt;&lt;object type=&quot;3&quot; unique_id=&quot;14100&quot;&gt;&lt;property id=&quot;20148&quot; value=&quot;5&quot;/&gt;&lt;property id=&quot;20300&quot; value=&quot;Slide 9 - &amp;quot;802.3 Medium Notation&amp;quot;&quot;/&gt;&lt;property id=&quot;20307&quot; value=&quot;275&quot;/&gt;&lt;/object&gt;&lt;object type=&quot;3&quot; unique_id=&quot;14101&quot;&gt;&lt;property id=&quot;20148&quot; value=&quot;5&quot;/&gt;&lt;property id=&quot;20300&quot; value=&quot;Slide 10 - &amp;quot;802.3 10BaseX Media Options&amp;quot;&quot;/&gt;&lt;property id=&quot;20307&quot; value=&quot;274&quot;/&gt;&lt;/object&gt;&lt;object type=&quot;3&quot; unique_id=&quot;14102&quot;&gt;&lt;property id=&quot;20148&quot; value=&quot;5&quot;/&gt;&lt;property id=&quot;20300&quot; value=&quot;Slide 11 - &amp;quot;Bridges&amp;quot;&quot;/&gt;&lt;property id=&quot;20307&quot; value=&quot;302&quot;/&gt;&lt;/object&gt;&lt;object type=&quot;3&quot; unique_id=&quot;14103&quot;&gt;&lt;property id=&quot;20148&quot; value=&quot;5&quot;/&gt;&lt;property id=&quot;20300&quot; value=&quot;Slide 12 - &amp;quot;Bridge Functions&amp;quot;&quot;/&gt;&lt;property id=&quot;20307&quot; value=&quot;293&quot;/&gt;&lt;/object&gt;&lt;object type=&quot;3&quot; unique_id=&quot;14104&quot;&gt;&lt;property id=&quot;20148&quot; value=&quot;5&quot;/&gt;&lt;property id=&quot;20300&quot; value=&quot;Slide 13 - &amp;quot;Bridge Operation&amp;quot;&quot;/&gt;&lt;property id=&quot;20307&quot; value=&quot;294&quot;/&gt;&lt;/object&gt;&lt;object type=&quot;3&quot; unique_id=&quot;14105&quot;&gt;&lt;property id=&quot;20148&quot; value=&quot;5&quot;/&gt;&lt;property id=&quot;20300&quot; value=&quot;Slide 14 - &amp;quot;Key Aspects of Bridge Function&amp;quot;&quot;/&gt;&lt;property id=&quot;20307&quot; value=&quot;303&quot;/&gt;&lt;/object&gt;&lt;object type=&quot;3&quot; unique_id=&quot;14106&quot;&gt;&lt;property id=&quot;20148&quot; value=&quot;5&quot;/&gt;&lt;property id=&quot;20300&quot; value=&quot;Slide 15 - &amp;quot;Hubs&amp;quot;&quot;/&gt;&lt;property id=&quot;20307&quot; value=&quot;295&quot;/&gt;&lt;/object&gt;&lt;object type=&quot;3&quot; unique_id=&quot;14107&quot;&gt;&lt;property id=&quot;20148&quot; value=&quot;5&quot;/&gt;&lt;property id=&quot;20300&quot; value=&quot;Slide 16 - &amp;quot;Two-Level Star Topology&amp;quot;&quot;/&gt;&lt;property id=&quot;20307&quot; value=&quot;296&quot;/&gt;&lt;/object&gt;&lt;object type=&quot;3&quot; unique_id=&quot;14108&quot;&gt;&lt;property id=&quot;20148&quot; value=&quot;5&quot;/&gt;&lt;property id=&quot;20300&quot; value=&quot;Slide 17 - &amp;quot;Layer 2 Switches&amp;quot;&quot;/&gt;&lt;property id=&quot;20307&quot; value=&quot;297&quot;/&gt;&lt;/object&gt;&lt;object type=&quot;3&quot; unique_id=&quot;14109&quot;&gt;&lt;property id=&quot;20148&quot; value=&quot;5&quot;/&gt;&lt;property id=&quot;20300&quot; value=&quot;Slide 18 - &amp;quot;LAN Hubs and Switches&amp;quot;&quot;/&gt;&lt;property id=&quot;20307&quot; value=&quot;298&quot;/&gt;&lt;/object&gt;&lt;object type=&quot;3&quot; unique_id=&quot;14110&quot;&gt;&lt;property id=&quot;20148&quot; value=&quot;5&quot;/&gt;&lt;property id=&quot;20300&quot; value=&quot;Slide 19 - &amp;quot;Advantages of Switched Hubs&amp;quot;&quot;/&gt;&lt;property id=&quot;20307&quot; value=&quot;299&quot;/&gt;&lt;/object&gt;&lt;object type=&quot;3&quot; unique_id=&quot;14111&quot;&gt;&lt;property id=&quot;20148&quot; value=&quot;5&quot;/&gt;&lt;property id=&quot;20300&quot; value=&quot;Slide 20 - &amp;quot;Types of Switched Hubs&amp;quot;&quot;/&gt;&lt;property id=&quot;20307&quot; value=&quot;300&quot;/&gt;&lt;/object&gt;&lt;object type=&quot;3&quot; unique_id=&quot;14112&quot;&gt;&lt;property id=&quot;20148&quot; value=&quot;5&quot;/&gt;&lt;property id=&quot;20300&quot; value=&quot;Slide 21 - &amp;quot;Differences Between &amp;#x0D;&amp;#x0A;Switched Hubs and Bridges&amp;quot;&quot;/&gt;&lt;property id=&quot;20307&quot; value=&quot;304&quot;/&gt;&lt;/object&gt;&lt;object type=&quot;3&quot; unique_id=&quot;14113&quot;&gt;&lt;property id=&quot;20148&quot; value=&quot;5&quot;/&gt;&lt;property id=&quot;20300&quot; value=&quot;Slide 22 - &amp;quot;Problems With Layer 2 Switches&amp;quot;&quot;/&gt;&lt;property id=&quot;20307&quot; value=&quot;301&quot;/&gt;&lt;/object&gt;&lt;object type=&quot;3&quot; unique_id=&quot;14114&quot;&gt;&lt;property id=&quot;20148&quot; value=&quot;5&quot;/&gt;&lt;property id=&quot;20300&quot; value=&quot;Slide 23 - &amp;quot;Layer 3 Switches&amp;quot;&quot;/&gt;&lt;property id=&quot;20307&quot; value=&quot;305&quot;/&gt;&lt;/object&gt;&lt;object type=&quot;3&quot; unique_id=&quot;14115&quot;&gt;&lt;property id=&quot;20148&quot; value=&quot;5&quot;/&gt;&lt;property id=&quot;20300&quot; value=&quot;Slide 24 - &amp;quot;Why Use Ethernet for &amp;#x0D;&amp;#x0A;High-Speed Networks?&amp;quot;&quot;/&gt;&lt;property id=&quot;20307&quot; value=&quot;258&quot;/&gt;&lt;/object&gt;&lt;object type=&quot;3&quot; unique_id=&quot;14116&quot;&gt;&lt;property id=&quot;20148&quot; value=&quot;5&quot;/&gt;&lt;property id=&quot;20300&quot; value=&quot;Slide 25 - &amp;quot;Fast Ethernet&amp;quot;&quot;/&gt;&lt;property id=&quot;20307&quot; value=&quot;306&quot;/&gt;&lt;/object&gt;&lt;object type=&quot;3&quot; unique_id=&quot;14118&quot;&gt;&lt;property id=&quot;20148&quot; value=&quot;5&quot;/&gt;&lt;property id=&quot;20300&quot; value=&quot;Slide 26 - &amp;quot;802.3 100 Mbps Physical Layer Medium Alternatives&amp;quot;&quot;/&gt;&lt;property id=&quot;20307&quot; value=&quot;277&quot;/&gt;&lt;/object&gt;&lt;object type=&quot;3&quot; unique_id=&quot;14119&quot;&gt;&lt;property id=&quot;20148&quot; value=&quot;5&quot;/&gt;&lt;property id=&quot;20300&quot; value=&quot;Slide 27 - &amp;quot;Gigabit Ethernet&amp;quot;&quot;/&gt;&lt;property id=&quot;20307&quot; value=&quot;259&quot;/&gt;&lt;/object&gt;&lt;object type=&quot;3&quot; unique_id=&quot;14120&quot;&gt;&lt;property id=&quot;20148&quot; value=&quot;5&quot;/&gt;&lt;property id=&quot;20300&quot; value=&quot;Slide 29 - &amp;quot;Gigabit Ethernet Media Options&amp;quot;&quot;/&gt;&lt;property id=&quot;20307&quot; value=&quot;279&quot;/&gt;&lt;/object&gt;&lt;object type=&quot;3&quot; unique_id=&quot;14121&quot;&gt;&lt;property id=&quot;20148&quot; value=&quot;5&quot;/&gt;&lt;property id=&quot;20300&quot; value=&quot;Slide 30 - &amp;quot;10-Gbps Ethernet&amp;quot;&quot;/&gt;&lt;property id=&quot;20307&quot; value=&quot;307&quot;/&gt;&lt;/object&gt;&lt;object type=&quot;3&quot; unique_id=&quot;14122&quot;&gt;&lt;property id=&quot;20148&quot; value=&quot;5&quot;/&gt;&lt;property id=&quot;20300&quot; value=&quot;Slide 31 - &amp;quot;10-Gbps Ethernet vs ATM&amp;quot;&quot;/&gt;&lt;property id=&quot;20307&quot; value=&quot;308&quot;/&gt;&lt;/object&gt;&lt;object type=&quot;3&quot; unique_id=&quot;14123&quot;&gt;&lt;property id=&quot;20148&quot; value=&quot;5&quot;/&gt;&lt;property id=&quot;20300&quot; value=&quot;Slide 32 - &amp;quot;Physical Layer Options &amp;#x0D;&amp;#x0A;for 10-Gbps Ethernet&amp;quot;&quot;/&gt;&lt;property id=&quot;20307&quot; value=&quot;309&quot;/&gt;&lt;/object&gt;&lt;object type=&quot;3&quot; unique_id=&quot;14124&quot;&gt;&lt;property id=&quot;20148&quot; value=&quot;5&quot;/&gt;&lt;property id=&quot;20300&quot; value=&quot;Slide 34 - &amp;quot;Example 100-Mbps Ethernet Configuration for Massive Blade Server Site&amp;quot;&quot;/&gt;&lt;property id=&quot;20307&quot; value=&quot;278&quot;/&gt;&lt;/object&gt;&lt;object type=&quot;3&quot; unique_id=&quot;14541&quot;&gt;&lt;property id=&quot;20148&quot; value=&quot;5&quot;/&gt;&lt;property id=&quot;20300&quot; value=&quot;Slide 5 - &amp;quot;Bus Topology&amp;quot;&quot;/&gt;&lt;property id=&quot;20307&quot; value=&quot;313&quot;/&gt;&lt;/object&gt;&lt;object type=&quot;3&quot; unique_id=&quot;14542&quot;&gt;&lt;property id=&quot;20148&quot; value=&quot;5&quot;/&gt;&lt;property id=&quot;20300&quot; value=&quot;Slide 6 - &amp;quot;Frame Transmission on a Bus LAN&amp;quot;&quot;/&gt;&lt;property id=&quot;20307&quot; value=&quot;312&quot;/&gt;&lt;/object&gt;&lt;object type=&quot;3&quot; unique_id=&quot;15078&quot;&gt;&lt;property id=&quot;20148&quot; value=&quot;5&quot;/&gt;&lt;property id=&quot;20300&quot; value=&quot;Slide 28 - &amp;quot;Sample Gigabit Ethernet Configuration&amp;quot;&quot;/&gt;&lt;property id=&quot;20307&quot; value=&quot;314&quot;/&gt;&lt;/object&gt;&lt;object type=&quot;3&quot; unique_id=&quot;15079&quot;&gt;&lt;property id=&quot;20148&quot; value=&quot;5&quot;/&gt;&lt;property id=&quot;20300&quot; value=&quot;Slide 33 - &amp;quot;100 Gbps Ethernet Market Drivers&amp;quot;&quot;/&gt;&lt;property id=&quot;20307&quot; value=&quot;315&quot;/&gt;&lt;/object&gt;&lt;/object&gt;&lt;/object&gt;&lt;/database&gt;"/>
</p:tagLst>
</file>

<file path=ppt/theme/theme1.xml><?xml version="1.0" encoding="utf-8"?>
<a:theme xmlns:a="http://schemas.openxmlformats.org/drawingml/2006/main" name="BDC5e Chapter 10">
  <a:themeElements>
    <a:clrScheme name="BDC5e Chapter 10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BDC5e Chapter 1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DC5e Chapter 10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DC5e Chapter 10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DC5e Chapter 10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HD:Users:ell:Documents:Writing:BDC5e:PPTs:BDC5e Chapter 10.ppt</Template>
  <TotalTime>1628</TotalTime>
  <Words>1082</Words>
  <Application>Microsoft PowerPoint</Application>
  <PresentationFormat>On-screen Show (4:3)</PresentationFormat>
  <Paragraphs>166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Times New Roman</vt:lpstr>
      <vt:lpstr>Times</vt:lpstr>
      <vt:lpstr>Arial</vt:lpstr>
      <vt:lpstr>BDC5e Chapter 10</vt:lpstr>
      <vt:lpstr>Chapter 10:  Ethernet</vt:lpstr>
      <vt:lpstr>Approaches to High-Speed LAN Design</vt:lpstr>
      <vt:lpstr>Characteristics of  Some High-Speed LANS</vt:lpstr>
      <vt:lpstr>Traditional Ethernet</vt:lpstr>
      <vt:lpstr>Bus Topology</vt:lpstr>
      <vt:lpstr>Frame Transmission on a Bus LAN</vt:lpstr>
      <vt:lpstr>Ethernet MAC Frame Format</vt:lpstr>
      <vt:lpstr>Ethernet MAC Frame</vt:lpstr>
      <vt:lpstr>802.3 Medium Notation</vt:lpstr>
      <vt:lpstr>802.3 10BaseX Media Options</vt:lpstr>
      <vt:lpstr>Bridges</vt:lpstr>
      <vt:lpstr>Bridge Functions</vt:lpstr>
      <vt:lpstr>Bridge Operation</vt:lpstr>
      <vt:lpstr>Key Aspects of Bridge Function</vt:lpstr>
      <vt:lpstr>Hubs</vt:lpstr>
      <vt:lpstr>Two-Level Star Topology</vt:lpstr>
      <vt:lpstr>Layer 2 Switches</vt:lpstr>
      <vt:lpstr>LAN Hubs and Switches</vt:lpstr>
      <vt:lpstr>Advantages of Switched Hubs</vt:lpstr>
      <vt:lpstr>Types of Switched Hubs</vt:lpstr>
      <vt:lpstr>Differences Between  Switched Hubs and Bridges</vt:lpstr>
      <vt:lpstr>Problems With Layer 2 Switches</vt:lpstr>
      <vt:lpstr>Layer 3 Switches</vt:lpstr>
      <vt:lpstr>Why Use Ethernet for  High-Speed Networks?</vt:lpstr>
      <vt:lpstr>Fast Ethernet</vt:lpstr>
      <vt:lpstr>802.3 100 Mbps Physical Layer Medium Alternatives</vt:lpstr>
      <vt:lpstr>Gigabit Ethernet</vt:lpstr>
      <vt:lpstr>Sample Gigabit Ethernet Configuration</vt:lpstr>
      <vt:lpstr>Gigabit Ethernet Media Options</vt:lpstr>
      <vt:lpstr>10-Gbps Ethernet</vt:lpstr>
      <vt:lpstr>10-Gbps Ethernet vs ATM</vt:lpstr>
      <vt:lpstr>Physical Layer Options  for 10-Gbps Ethernet</vt:lpstr>
      <vt:lpstr>100 Gbps Ethernet Market Drivers</vt:lpstr>
      <vt:lpstr>Example 100-Mbps Ethernet Configuration for Massive Blade Server Site</vt:lpstr>
    </vt:vector>
  </TitlesOfParts>
  <Company>Quinnipiac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Data Communications 6e</dc:title>
  <dc:subject>Chapter 10: Ethernet</dc:subject>
  <dc:creator>Richard McCarthy</dc:creator>
  <cp:lastModifiedBy>Richard McCarthy</cp:lastModifiedBy>
  <cp:revision>166</cp:revision>
  <dcterms:created xsi:type="dcterms:W3CDTF">2000-04-30T16:51:33Z</dcterms:created>
  <dcterms:modified xsi:type="dcterms:W3CDTF">2009-01-04T02:52:17Z</dcterms:modified>
</cp:coreProperties>
</file>