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5"/>
  </p:notesMasterIdLst>
  <p:handoutMasterIdLst>
    <p:handoutMasterId r:id="rId66"/>
  </p:handoutMasterIdLst>
  <p:sldIdLst>
    <p:sldId id="256" r:id="rId2"/>
    <p:sldId id="325" r:id="rId3"/>
    <p:sldId id="289" r:id="rId4"/>
    <p:sldId id="326" r:id="rId5"/>
    <p:sldId id="259" r:id="rId6"/>
    <p:sldId id="291" r:id="rId7"/>
    <p:sldId id="290" r:id="rId8"/>
    <p:sldId id="260" r:id="rId9"/>
    <p:sldId id="292" r:id="rId10"/>
    <p:sldId id="341" r:id="rId11"/>
    <p:sldId id="262" r:id="rId12"/>
    <p:sldId id="263" r:id="rId13"/>
    <p:sldId id="293" r:id="rId14"/>
    <p:sldId id="295" r:id="rId15"/>
    <p:sldId id="294" r:id="rId16"/>
    <p:sldId id="296" r:id="rId17"/>
    <p:sldId id="297" r:id="rId18"/>
    <p:sldId id="298" r:id="rId19"/>
    <p:sldId id="299" r:id="rId20"/>
    <p:sldId id="300" r:id="rId21"/>
    <p:sldId id="301" r:id="rId22"/>
    <p:sldId id="271" r:id="rId23"/>
    <p:sldId id="302" r:id="rId24"/>
    <p:sldId id="303" r:id="rId25"/>
    <p:sldId id="327" r:id="rId26"/>
    <p:sldId id="304" r:id="rId27"/>
    <p:sldId id="328" r:id="rId28"/>
    <p:sldId id="274" r:id="rId29"/>
    <p:sldId id="275" r:id="rId30"/>
    <p:sldId id="305" r:id="rId31"/>
    <p:sldId id="306" r:id="rId32"/>
    <p:sldId id="307" r:id="rId33"/>
    <p:sldId id="308" r:id="rId34"/>
    <p:sldId id="309" r:id="rId35"/>
    <p:sldId id="278" r:id="rId36"/>
    <p:sldId id="310" r:id="rId37"/>
    <p:sldId id="311" r:id="rId38"/>
    <p:sldId id="312" r:id="rId39"/>
    <p:sldId id="313" r:id="rId40"/>
    <p:sldId id="314" r:id="rId41"/>
    <p:sldId id="315" r:id="rId42"/>
    <p:sldId id="316" r:id="rId43"/>
    <p:sldId id="317" r:id="rId44"/>
    <p:sldId id="318" r:id="rId45"/>
    <p:sldId id="330" r:id="rId46"/>
    <p:sldId id="331" r:id="rId47"/>
    <p:sldId id="332" r:id="rId48"/>
    <p:sldId id="333" r:id="rId49"/>
    <p:sldId id="319" r:id="rId50"/>
    <p:sldId id="320" r:id="rId51"/>
    <p:sldId id="321" r:id="rId52"/>
    <p:sldId id="322" r:id="rId53"/>
    <p:sldId id="323" r:id="rId54"/>
    <p:sldId id="334" r:id="rId55"/>
    <p:sldId id="324" r:id="rId56"/>
    <p:sldId id="329" r:id="rId57"/>
    <p:sldId id="284" r:id="rId58"/>
    <p:sldId id="335" r:id="rId59"/>
    <p:sldId id="336" r:id="rId60"/>
    <p:sldId id="337" r:id="rId61"/>
    <p:sldId id="338" r:id="rId62"/>
    <p:sldId id="339" r:id="rId63"/>
    <p:sldId id="340" r:id="rId6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62" autoAdjust="0"/>
  </p:normalViewPr>
  <p:slideViewPr>
    <p:cSldViewPr snapToGrid="0">
      <p:cViewPr varScale="1">
        <p:scale>
          <a:sx n="73" d="100"/>
          <a:sy n="73" d="100"/>
        </p:scale>
        <p:origin x="-426" y="-96"/>
      </p:cViewPr>
      <p:guideLst>
        <p:guide orient="horz" pos="2160"/>
        <p:guide pos="2880"/>
      </p:guideLst>
    </p:cSldViewPr>
  </p:slideViewPr>
  <p:notesTextViewPr>
    <p:cViewPr>
      <p:scale>
        <a:sx n="100" d="100"/>
        <a:sy n="100" d="100"/>
      </p:scale>
      <p:origin x="0" y="0"/>
    </p:cViewPr>
  </p:notesTextViewPr>
  <p:notesViewPr>
    <p:cSldViewPr snapToGrid="0">
      <p:cViewPr varScale="1">
        <p:scale>
          <a:sx n="52" d="100"/>
          <a:sy n="52" d="100"/>
        </p:scale>
        <p:origin x="-1182" y="-102"/>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Passive-Aggressive</a:t>
            </a:r>
            <a:r>
              <a:rPr lang="en-US" baseline="0"/>
              <a:t> Traits</a:t>
            </a:r>
            <a:endParaRPr lang="en-US"/>
          </a:p>
        </c:rich>
      </c:tx>
    </c:title>
    <c:plotArea>
      <c:layout/>
      <c:barChart>
        <c:barDir val="col"/>
        <c:grouping val="clustered"/>
        <c:ser>
          <c:idx val="0"/>
          <c:order val="0"/>
          <c:tx>
            <c:strRef>
              <c:f>Sheet1!$B$1</c:f>
              <c:strCache>
                <c:ptCount val="1"/>
                <c:pt idx="0">
                  <c:v>Probability</c:v>
                </c:pt>
              </c:strCache>
            </c:strRef>
          </c:tx>
          <c:spPr>
            <a:solidFill>
              <a:srgbClr val="0070C0"/>
            </a:solidFill>
            <a:ln>
              <a:solidFill>
                <a:schemeClr val="tx1"/>
              </a:solidFill>
            </a:ln>
          </c:spPr>
          <c:val>
            <c:numRef>
              <c:f>Sheet1!$B$2:$B$6</c:f>
              <c:numCache>
                <c:formatCode>General</c:formatCode>
                <c:ptCount val="5"/>
                <c:pt idx="0">
                  <c:v>0.16000000000000028</c:v>
                </c:pt>
                <c:pt idx="1">
                  <c:v>0.22000000000000028</c:v>
                </c:pt>
                <c:pt idx="2">
                  <c:v>0.28000000000000008</c:v>
                </c:pt>
                <c:pt idx="3">
                  <c:v>0.2</c:v>
                </c:pt>
                <c:pt idx="4">
                  <c:v>0.14000000000000001</c:v>
                </c:pt>
              </c:numCache>
            </c:numRef>
          </c:val>
        </c:ser>
        <c:gapWidth val="0"/>
        <c:axId val="69155456"/>
        <c:axId val="69187456"/>
      </c:barChart>
      <c:catAx>
        <c:axId val="69155456"/>
        <c:scaling>
          <c:orientation val="minMax"/>
        </c:scaling>
        <c:axPos val="b"/>
        <c:title>
          <c:tx>
            <c:rich>
              <a:bodyPr/>
              <a:lstStyle/>
              <a:p>
                <a:pPr>
                  <a:defRPr sz="1800"/>
                </a:pPr>
                <a:r>
                  <a:rPr lang="en-US" sz="1800"/>
                  <a:t>Score, </a:t>
                </a:r>
                <a:r>
                  <a:rPr lang="en-US" sz="1800" i="1"/>
                  <a:t>x</a:t>
                </a:r>
              </a:p>
            </c:rich>
          </c:tx>
        </c:title>
        <c:tickLblPos val="nextTo"/>
        <c:crossAx val="69187456"/>
        <c:crosses val="autoZero"/>
        <c:auto val="1"/>
        <c:lblAlgn val="ctr"/>
        <c:lblOffset val="100"/>
      </c:catAx>
      <c:valAx>
        <c:axId val="69187456"/>
        <c:scaling>
          <c:orientation val="minMax"/>
        </c:scaling>
        <c:axPos val="l"/>
        <c:majorGridlines/>
        <c:title>
          <c:tx>
            <c:rich>
              <a:bodyPr rot="-5400000" vert="horz"/>
              <a:lstStyle/>
              <a:p>
                <a:pPr>
                  <a:defRPr sz="1800"/>
                </a:pPr>
                <a:r>
                  <a:rPr lang="en-US" sz="1800"/>
                  <a:t>Probability, P(x)</a:t>
                </a:r>
              </a:p>
            </c:rich>
          </c:tx>
        </c:title>
        <c:numFmt formatCode="General" sourceLinked="1"/>
        <c:tickLblPos val="nextTo"/>
        <c:crossAx val="69155456"/>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Subscribing to Cable TV</a:t>
            </a:r>
          </a:p>
        </c:rich>
      </c:tx>
    </c:title>
    <c:plotArea>
      <c:layout/>
      <c:barChart>
        <c:barDir val="col"/>
        <c:grouping val="clustered"/>
        <c:ser>
          <c:idx val="0"/>
          <c:order val="0"/>
          <c:spPr>
            <a:solidFill>
              <a:srgbClr val="0070C0"/>
            </a:solidFill>
            <a:ln>
              <a:solidFill>
                <a:schemeClr val="tx1"/>
              </a:solidFill>
            </a:ln>
          </c:spPr>
          <c:cat>
            <c:numRef>
              <c:f>Sheet1!$A$1:$G$1</c:f>
              <c:numCache>
                <c:formatCode>General</c:formatCode>
                <c:ptCount val="7"/>
                <c:pt idx="0">
                  <c:v>0</c:v>
                </c:pt>
                <c:pt idx="1">
                  <c:v>1</c:v>
                </c:pt>
                <c:pt idx="2">
                  <c:v>2</c:v>
                </c:pt>
                <c:pt idx="3">
                  <c:v>3</c:v>
                </c:pt>
                <c:pt idx="4">
                  <c:v>4</c:v>
                </c:pt>
                <c:pt idx="5">
                  <c:v>5</c:v>
                </c:pt>
                <c:pt idx="6">
                  <c:v>6</c:v>
                </c:pt>
              </c:numCache>
            </c:numRef>
          </c:cat>
          <c:val>
            <c:numRef>
              <c:f>Sheet1!$A$2:$G$2</c:f>
              <c:numCache>
                <c:formatCode>General</c:formatCode>
                <c:ptCount val="7"/>
                <c:pt idx="0">
                  <c:v>5.0000000000000166E-3</c:v>
                </c:pt>
                <c:pt idx="1">
                  <c:v>4.1000000000000002E-2</c:v>
                </c:pt>
                <c:pt idx="2">
                  <c:v>0.14800000000000021</c:v>
                </c:pt>
                <c:pt idx="3">
                  <c:v>0.28300000000000008</c:v>
                </c:pt>
                <c:pt idx="4">
                  <c:v>0.30600000000000038</c:v>
                </c:pt>
                <c:pt idx="5">
                  <c:v>0.17600000000000021</c:v>
                </c:pt>
                <c:pt idx="6">
                  <c:v>4.2000000000000114E-2</c:v>
                </c:pt>
              </c:numCache>
            </c:numRef>
          </c:val>
        </c:ser>
        <c:gapWidth val="0"/>
        <c:axId val="130901120"/>
        <c:axId val="130928640"/>
      </c:barChart>
      <c:catAx>
        <c:axId val="130901120"/>
        <c:scaling>
          <c:orientation val="minMax"/>
        </c:scaling>
        <c:axPos val="b"/>
        <c:title>
          <c:tx>
            <c:rich>
              <a:bodyPr/>
              <a:lstStyle/>
              <a:p>
                <a:pPr>
                  <a:defRPr sz="1800"/>
                </a:pPr>
                <a:r>
                  <a:rPr lang="en-US" sz="1800"/>
                  <a:t>Households</a:t>
                </a:r>
              </a:p>
            </c:rich>
          </c:tx>
        </c:title>
        <c:numFmt formatCode="General" sourceLinked="1"/>
        <c:tickLblPos val="nextTo"/>
        <c:crossAx val="130928640"/>
        <c:crosses val="autoZero"/>
        <c:auto val="1"/>
        <c:lblAlgn val="ctr"/>
        <c:lblOffset val="100"/>
      </c:catAx>
      <c:valAx>
        <c:axId val="130928640"/>
        <c:scaling>
          <c:orientation val="minMax"/>
        </c:scaling>
        <c:axPos val="l"/>
        <c:majorGridlines/>
        <c:title>
          <c:tx>
            <c:rich>
              <a:bodyPr rot="-5400000" vert="horz"/>
              <a:lstStyle/>
              <a:p>
                <a:pPr>
                  <a:defRPr/>
                </a:pPr>
                <a:r>
                  <a:rPr lang="en-US" sz="1800" dirty="0"/>
                  <a:t>Probability</a:t>
                </a:r>
              </a:p>
            </c:rich>
          </c:tx>
        </c:title>
        <c:numFmt formatCode="General" sourceLinked="1"/>
        <c:tickLblPos val="nextTo"/>
        <c:crossAx val="130901120"/>
        <c:crosses val="autoZero"/>
        <c:crossBetween val="between"/>
      </c:valAx>
    </c:plotArea>
    <c:plotVisOnly val="1"/>
  </c:chart>
  <c:externalData r:id="rId1"/>
</c:chartSpace>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5" Type="http://schemas.openxmlformats.org/officeDocument/2006/relationships/image" Target="../media/image7.wmf"/><Relationship Id="rId4"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pPr>
              <a:defRPr/>
            </a:pPr>
            <a:r>
              <a:rPr lang="en-US"/>
              <a:t>Chapter 4</a:t>
            </a:r>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pPr>
              <a:defRPr/>
            </a:pPr>
            <a:r>
              <a:rPr lang="en-US"/>
              <a:t>Larson/Farber 4</a:t>
            </a:r>
            <a:r>
              <a:rPr lang="en-US" baseline="30000"/>
              <a:t>th</a:t>
            </a:r>
            <a:r>
              <a:rPr lang="en-US"/>
              <a:t> </a:t>
            </a:r>
            <a:r>
              <a:rPr lang="en-US" err="1"/>
              <a:t>ed</a:t>
            </a: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pPr>
              <a:defRPr/>
            </a:pPr>
            <a:fld id="{7A0DBF51-BF4C-4DCE-84AD-2FAFE5C6543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r>
              <a:rPr lang="en-US"/>
              <a:t>Chapter 4</a:t>
            </a:r>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r>
              <a:rPr lang="en-US"/>
              <a:t>Larson/Farber 4</a:t>
            </a:r>
            <a:r>
              <a:rPr lang="en-US" baseline="30000"/>
              <a:t>th</a:t>
            </a:r>
            <a:r>
              <a:rPr lang="en-US"/>
              <a:t> </a:t>
            </a:r>
            <a:r>
              <a:rPr lang="en-US" err="1"/>
              <a:t>ed</a:t>
            </a: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2A7178DB-1F51-40A8-A071-2E2C7071442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A5FCB4-ACBF-4E11-959B-60BAB60AD9C6}" type="slidenum">
              <a:rPr lang="en-US" smtClean="0"/>
              <a:pPr fontAlgn="base">
                <a:spcBef>
                  <a:spcPct val="0"/>
                </a:spcBef>
                <a:spcAft>
                  <a:spcPct val="0"/>
                </a:spcAft>
                <a:defRPr/>
              </a:pPr>
              <a:t>5</a:t>
            </a:fld>
            <a:endParaRPr lang="en-US" smtClean="0"/>
          </a:p>
        </p:txBody>
      </p:sp>
      <p:sp>
        <p:nvSpPr>
          <p:cNvPr id="73731" name="Rectangle 2"/>
          <p:cNvSpPr>
            <a:spLocks noRot="1" noChangeArrowheads="1" noTextEdit="1"/>
          </p:cNvSpPr>
          <p:nvPr>
            <p:ph type="sldImg"/>
          </p:nvPr>
        </p:nvSpPr>
        <p:spPr bwMode="auto">
          <a:noFill/>
          <a:ln>
            <a:solidFill>
              <a:srgbClr val="000000"/>
            </a:solidFill>
            <a:miter lim="800000"/>
            <a:headEnd/>
            <a:tailEnd/>
          </a:ln>
        </p:spPr>
      </p:sp>
      <p:sp>
        <p:nvSpPr>
          <p:cNvPr id="737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91F9A5-85AF-4BC3-95EA-D44758A6D444}" type="slidenum">
              <a:rPr lang="en-US" smtClean="0"/>
              <a:pPr fontAlgn="base">
                <a:spcBef>
                  <a:spcPct val="0"/>
                </a:spcBef>
                <a:spcAft>
                  <a:spcPct val="0"/>
                </a:spcAft>
                <a:defRPr/>
              </a:pPr>
              <a:t>23</a:t>
            </a:fld>
            <a:endParaRPr lang="en-US" smtClean="0"/>
          </a:p>
        </p:txBody>
      </p:sp>
      <p:sp>
        <p:nvSpPr>
          <p:cNvPr id="82947" name="Rectangle 2"/>
          <p:cNvSpPr>
            <a:spLocks noRo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EB4CB2-FC2B-4D59-9075-6AE48A6BE872}" type="slidenum">
              <a:rPr lang="en-US" smtClean="0"/>
              <a:pPr fontAlgn="base">
                <a:spcBef>
                  <a:spcPct val="0"/>
                </a:spcBef>
                <a:spcAft>
                  <a:spcPct val="0"/>
                </a:spcAft>
                <a:defRPr/>
              </a:pPr>
              <a:t>24</a:t>
            </a:fld>
            <a:endParaRPr lang="en-US" smtClean="0"/>
          </a:p>
        </p:txBody>
      </p:sp>
      <p:sp>
        <p:nvSpPr>
          <p:cNvPr id="83971" name="Rectangle 2"/>
          <p:cNvSpPr>
            <a:spLocks noRot="1" noChangeArrowheads="1" noTextEdit="1"/>
          </p:cNvSpPr>
          <p:nvPr>
            <p:ph type="sldImg"/>
          </p:nvPr>
        </p:nvSpPr>
        <p:spPr bwMode="auto">
          <a:noFill/>
          <a:ln>
            <a:solidFill>
              <a:srgbClr val="000000"/>
            </a:solidFill>
            <a:miter lim="800000"/>
            <a:headEnd/>
            <a:tailEnd/>
          </a:ln>
        </p:spPr>
      </p:sp>
      <p:sp>
        <p:nvSpPr>
          <p:cNvPr id="839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958C11-8001-45C8-BBD9-78295D658BDF}" type="slidenum">
              <a:rPr lang="en-US" smtClean="0"/>
              <a:pPr fontAlgn="base">
                <a:spcBef>
                  <a:spcPct val="0"/>
                </a:spcBef>
                <a:spcAft>
                  <a:spcPct val="0"/>
                </a:spcAft>
                <a:defRPr/>
              </a:pPr>
              <a:t>28</a:t>
            </a:fld>
            <a:endParaRPr lang="en-US" smtClean="0"/>
          </a:p>
        </p:txBody>
      </p:sp>
      <p:sp>
        <p:nvSpPr>
          <p:cNvPr id="84995" name="Rectangle 2"/>
          <p:cNvSpPr>
            <a:spLocks noRot="1" noChangeArrowheads="1" noTextEdit="1"/>
          </p:cNvSpPr>
          <p:nvPr>
            <p:ph type="sldImg"/>
          </p:nvPr>
        </p:nvSpPr>
        <p:spPr bwMode="auto">
          <a:noFill/>
          <a:ln>
            <a:solidFill>
              <a:srgbClr val="000000"/>
            </a:solidFill>
            <a:miter lim="800000"/>
            <a:headEnd/>
            <a:tailEnd/>
          </a:ln>
        </p:spPr>
      </p:sp>
      <p:sp>
        <p:nvSpPr>
          <p:cNvPr id="849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2E9884-935A-4C1B-9C75-45E415763279}" type="slidenum">
              <a:rPr lang="en-US" smtClean="0"/>
              <a:pPr fontAlgn="base">
                <a:spcBef>
                  <a:spcPct val="0"/>
                </a:spcBef>
                <a:spcAft>
                  <a:spcPct val="0"/>
                </a:spcAft>
                <a:defRPr/>
              </a:pPr>
              <a:t>29</a:t>
            </a:fld>
            <a:endParaRPr lang="en-US" smtClean="0"/>
          </a:p>
        </p:txBody>
      </p:sp>
      <p:sp>
        <p:nvSpPr>
          <p:cNvPr id="86019" name="Rectangle 2"/>
          <p:cNvSpPr>
            <a:spLocks noRot="1" noChangeArrowheads="1" noTextEdit="1"/>
          </p:cNvSpPr>
          <p:nvPr>
            <p:ph type="sldImg"/>
          </p:nvPr>
        </p:nvSpPr>
        <p:spPr bwMode="auto">
          <a:noFill/>
          <a:ln>
            <a:solidFill>
              <a:srgbClr val="000000"/>
            </a:solidFill>
            <a:miter lim="800000"/>
            <a:headEnd/>
            <a:tailEnd/>
          </a:ln>
        </p:spPr>
      </p:sp>
      <p:sp>
        <p:nvSpPr>
          <p:cNvPr id="860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7D1FFAC-2D46-4865-B1F4-20FA48FB0321}" type="slidenum">
              <a:rPr lang="en-US" smtClean="0"/>
              <a:pPr fontAlgn="base">
                <a:spcBef>
                  <a:spcPct val="0"/>
                </a:spcBef>
                <a:spcAft>
                  <a:spcPct val="0"/>
                </a:spcAft>
                <a:defRPr/>
              </a:pPr>
              <a:t>35</a:t>
            </a:fld>
            <a:endParaRPr lang="en-US" smtClean="0"/>
          </a:p>
        </p:txBody>
      </p:sp>
      <p:sp>
        <p:nvSpPr>
          <p:cNvPr id="87043" name="Rectangle 2"/>
          <p:cNvSpPr>
            <a:spLocks noRot="1" noChangeArrowheads="1" noTextEdit="1"/>
          </p:cNvSpPr>
          <p:nvPr>
            <p:ph type="sldImg"/>
          </p:nvPr>
        </p:nvSpPr>
        <p:spPr bwMode="auto">
          <a:noFill/>
          <a:ln>
            <a:solidFill>
              <a:srgbClr val="000000"/>
            </a:solidFill>
            <a:miter lim="800000"/>
            <a:headEnd/>
            <a:tailEnd/>
          </a:ln>
        </p:spPr>
      </p:sp>
      <p:sp>
        <p:nvSpPr>
          <p:cNvPr id="870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9E6BFB2-ED7B-4F88-87EE-97BEA13340DE}" type="slidenum">
              <a:rPr lang="en-US" smtClean="0"/>
              <a:pPr fontAlgn="base">
                <a:spcBef>
                  <a:spcPct val="0"/>
                </a:spcBef>
                <a:spcAft>
                  <a:spcPct val="0"/>
                </a:spcAft>
                <a:defRPr/>
              </a:pPr>
              <a:t>57</a:t>
            </a:fld>
            <a:endParaRPr lang="en-US" smtClean="0"/>
          </a:p>
        </p:txBody>
      </p:sp>
      <p:sp>
        <p:nvSpPr>
          <p:cNvPr id="88067" name="Rectangle 2"/>
          <p:cNvSpPr>
            <a:spLocks noRot="1" noChangeArrowheads="1" noTextEdit="1"/>
          </p:cNvSpPr>
          <p:nvPr>
            <p:ph type="sldImg"/>
          </p:nvPr>
        </p:nvSpPr>
        <p:spPr bwMode="auto">
          <a:noFill/>
          <a:ln>
            <a:solidFill>
              <a:srgbClr val="000000"/>
            </a:solidFill>
            <a:miter lim="800000"/>
            <a:headEnd/>
            <a:tailEnd/>
          </a:ln>
        </p:spPr>
      </p:sp>
      <p:sp>
        <p:nvSpPr>
          <p:cNvPr id="880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0D9278-A452-4078-ACA9-30F16A9F5FFA}" type="slidenum">
              <a:rPr lang="en-US" smtClean="0"/>
              <a:pPr fontAlgn="base">
                <a:spcBef>
                  <a:spcPct val="0"/>
                </a:spcBef>
                <a:spcAft>
                  <a:spcPct val="0"/>
                </a:spcAft>
                <a:defRPr/>
              </a:pPr>
              <a:t>6</a:t>
            </a:fld>
            <a:endParaRPr lang="en-US" smtClean="0"/>
          </a:p>
        </p:txBody>
      </p:sp>
      <p:sp>
        <p:nvSpPr>
          <p:cNvPr id="74755" name="Rectangle 2"/>
          <p:cNvSpPr>
            <a:spLocks noRot="1" noChangeArrowheads="1" noTextEdit="1"/>
          </p:cNvSpPr>
          <p:nvPr>
            <p:ph type="sldImg"/>
          </p:nvPr>
        </p:nvSpPr>
        <p:spPr bwMode="auto">
          <a:noFill/>
          <a:ln>
            <a:solidFill>
              <a:srgbClr val="000000"/>
            </a:solidFill>
            <a:miter lim="800000"/>
            <a:headEnd/>
            <a:tailEnd/>
          </a:ln>
        </p:spPr>
      </p:sp>
      <p:sp>
        <p:nvSpPr>
          <p:cNvPr id="747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242DFB-E915-46FB-834B-13472DB16896}" type="slidenum">
              <a:rPr lang="en-US" smtClean="0"/>
              <a:pPr fontAlgn="base">
                <a:spcBef>
                  <a:spcPct val="0"/>
                </a:spcBef>
                <a:spcAft>
                  <a:spcPct val="0"/>
                </a:spcAft>
                <a:defRPr/>
              </a:pPr>
              <a:t>7</a:t>
            </a:fld>
            <a:endParaRPr lang="en-US" smtClean="0"/>
          </a:p>
        </p:txBody>
      </p:sp>
      <p:sp>
        <p:nvSpPr>
          <p:cNvPr id="75779" name="Rectangle 2"/>
          <p:cNvSpPr>
            <a:spLocks noRot="1" noChangeArrowheads="1" noTextEdit="1"/>
          </p:cNvSpPr>
          <p:nvPr>
            <p:ph type="sldImg"/>
          </p:nvPr>
        </p:nvSpPr>
        <p:spPr bwMode="auto">
          <a:noFill/>
          <a:ln>
            <a:solidFill>
              <a:srgbClr val="000000"/>
            </a:solidFill>
            <a:miter lim="800000"/>
            <a:headEnd/>
            <a:tailEnd/>
          </a:ln>
        </p:spPr>
      </p:sp>
      <p:sp>
        <p:nvSpPr>
          <p:cNvPr id="757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8D72D0-B886-4F34-8C87-F0C1C28D2F9A}" type="slidenum">
              <a:rPr lang="en-US" smtClean="0"/>
              <a:pPr fontAlgn="base">
                <a:spcBef>
                  <a:spcPct val="0"/>
                </a:spcBef>
                <a:spcAft>
                  <a:spcPct val="0"/>
                </a:spcAft>
                <a:defRPr/>
              </a:pPr>
              <a:t>8</a:t>
            </a:fld>
            <a:endParaRPr lang="en-US" smtClean="0"/>
          </a:p>
        </p:txBody>
      </p:sp>
      <p:sp>
        <p:nvSpPr>
          <p:cNvPr id="76803" name="Rectangle 2"/>
          <p:cNvSpPr>
            <a:spLocks noRot="1" noChangeArrowheads="1" noTextEdit="1"/>
          </p:cNvSpPr>
          <p:nvPr>
            <p:ph type="sldImg"/>
          </p:nvPr>
        </p:nvSpPr>
        <p:spPr bwMode="auto">
          <a:noFill/>
          <a:ln>
            <a:solidFill>
              <a:srgbClr val="000000"/>
            </a:solidFill>
            <a:miter lim="800000"/>
            <a:headEnd/>
            <a:tailEnd/>
          </a:ln>
        </p:spPr>
      </p:sp>
      <p:sp>
        <p:nvSpPr>
          <p:cNvPr id="768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665A14-9AEF-481F-951C-D7BA0D3496CB}" type="slidenum">
              <a:rPr lang="en-US" smtClean="0"/>
              <a:pPr fontAlgn="base">
                <a:spcBef>
                  <a:spcPct val="0"/>
                </a:spcBef>
                <a:spcAft>
                  <a:spcPct val="0"/>
                </a:spcAft>
                <a:defRPr/>
              </a:pPr>
              <a:t>9</a:t>
            </a:fld>
            <a:endParaRPr lang="en-US" smtClean="0"/>
          </a:p>
        </p:txBody>
      </p:sp>
      <p:sp>
        <p:nvSpPr>
          <p:cNvPr id="77827" name="Rectangle 2"/>
          <p:cNvSpPr>
            <a:spLocks noRot="1" noChangeArrowheads="1" noTextEdit="1"/>
          </p:cNvSpPr>
          <p:nvPr>
            <p:ph type="sldImg"/>
          </p:nvPr>
        </p:nvSpPr>
        <p:spPr bwMode="auto">
          <a:noFill/>
          <a:ln>
            <a:solidFill>
              <a:srgbClr val="000000"/>
            </a:solidFill>
            <a:miter lim="800000"/>
            <a:headEnd/>
            <a:tailEnd/>
          </a:ln>
        </p:spPr>
      </p:sp>
      <p:sp>
        <p:nvSpPr>
          <p:cNvPr id="778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3B6797-D244-4449-94F5-E69D415E971F}" type="slidenum">
              <a:rPr lang="en-US" smtClean="0"/>
              <a:pPr fontAlgn="base">
                <a:spcBef>
                  <a:spcPct val="0"/>
                </a:spcBef>
                <a:spcAft>
                  <a:spcPct val="0"/>
                </a:spcAft>
                <a:defRPr/>
              </a:pPr>
              <a:t>10</a:t>
            </a:fld>
            <a:endParaRPr lang="en-US" smtClean="0"/>
          </a:p>
        </p:txBody>
      </p:sp>
      <p:sp>
        <p:nvSpPr>
          <p:cNvPr id="78851" name="Rectangle 2"/>
          <p:cNvSpPr>
            <a:spLocks noRot="1" noChangeArrowheads="1" noTextEdit="1"/>
          </p:cNvSpPr>
          <p:nvPr>
            <p:ph type="sldImg"/>
          </p:nvPr>
        </p:nvSpPr>
        <p:spPr bwMode="auto">
          <a:noFill/>
          <a:ln>
            <a:solidFill>
              <a:srgbClr val="000000"/>
            </a:solidFill>
            <a:miter lim="800000"/>
            <a:headEnd/>
            <a:tailEnd/>
          </a:ln>
        </p:spPr>
      </p:sp>
      <p:sp>
        <p:nvSpPr>
          <p:cNvPr id="788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E9796E-EC70-4126-974E-E39E5CF2A6E0}" type="slidenum">
              <a:rPr lang="en-US" smtClean="0"/>
              <a:pPr fontAlgn="base">
                <a:spcBef>
                  <a:spcPct val="0"/>
                </a:spcBef>
                <a:spcAft>
                  <a:spcPct val="0"/>
                </a:spcAft>
                <a:defRPr/>
              </a:pPr>
              <a:t>11</a:t>
            </a:fld>
            <a:endParaRPr lang="en-US" smtClean="0"/>
          </a:p>
        </p:txBody>
      </p:sp>
      <p:sp>
        <p:nvSpPr>
          <p:cNvPr id="79875" name="Rectangle 2"/>
          <p:cNvSpPr>
            <a:spLocks noRot="1" noChangeArrowheads="1" noTextEdit="1"/>
          </p:cNvSpPr>
          <p:nvPr>
            <p:ph type="sldImg"/>
          </p:nvPr>
        </p:nvSpPr>
        <p:spPr bwMode="auto">
          <a:noFill/>
          <a:ln>
            <a:solidFill>
              <a:srgbClr val="000000"/>
            </a:solidFill>
            <a:miter lim="800000"/>
            <a:headEnd/>
            <a:tailEnd/>
          </a:ln>
        </p:spPr>
      </p:sp>
      <p:sp>
        <p:nvSpPr>
          <p:cNvPr id="798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FBD8924-9BE6-4394-B84F-5DB645FF9655}" type="slidenum">
              <a:rPr lang="en-US" smtClean="0"/>
              <a:pPr fontAlgn="base">
                <a:spcBef>
                  <a:spcPct val="0"/>
                </a:spcBef>
                <a:spcAft>
                  <a:spcPct val="0"/>
                </a:spcAft>
                <a:defRPr/>
              </a:pPr>
              <a:t>12</a:t>
            </a:fld>
            <a:endParaRPr lang="en-US" smtClean="0"/>
          </a:p>
        </p:txBody>
      </p:sp>
      <p:sp>
        <p:nvSpPr>
          <p:cNvPr id="80899" name="Rectangle 2"/>
          <p:cNvSpPr>
            <a:spLocks noRot="1" noChangeArrowheads="1" noTextEdit="1"/>
          </p:cNvSpPr>
          <p:nvPr>
            <p:ph type="sldImg"/>
          </p:nvPr>
        </p:nvSpPr>
        <p:spPr bwMode="auto">
          <a:noFill/>
          <a:ln>
            <a:solidFill>
              <a:srgbClr val="000000"/>
            </a:solidFill>
            <a:miter lim="800000"/>
            <a:headEnd/>
            <a:tailEnd/>
          </a:ln>
        </p:spPr>
      </p:sp>
      <p:sp>
        <p:nvSpPr>
          <p:cNvPr id="809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139FFC-9F2F-48ED-956F-D1B3FF92ADC0}" type="slidenum">
              <a:rPr lang="en-US" smtClean="0"/>
              <a:pPr fontAlgn="base">
                <a:spcBef>
                  <a:spcPct val="0"/>
                </a:spcBef>
                <a:spcAft>
                  <a:spcPct val="0"/>
                </a:spcAft>
                <a:defRPr/>
              </a:pPr>
              <a:t>22</a:t>
            </a:fld>
            <a:endParaRPr lang="en-US" smtClean="0"/>
          </a:p>
        </p:txBody>
      </p:sp>
      <p:sp>
        <p:nvSpPr>
          <p:cNvPr id="81923" name="Rectangle 2"/>
          <p:cNvSpPr>
            <a:spLocks noRot="1" noChangeArrowheads="1" noTextEdit="1"/>
          </p:cNvSpPr>
          <p:nvPr>
            <p:ph type="sldImg"/>
          </p:nvPr>
        </p:nvSpPr>
        <p:spPr bwMode="auto">
          <a:noFill/>
          <a:ln>
            <a:solidFill>
              <a:srgbClr val="000000"/>
            </a:solidFill>
            <a:miter lim="800000"/>
            <a:headEnd/>
            <a:tailEnd/>
          </a:ln>
        </p:spPr>
      </p:sp>
      <p:sp>
        <p:nvSpPr>
          <p:cNvPr id="819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Footer Placeholder 4"/>
          <p:cNvSpPr>
            <a:spLocks noGrp="1"/>
          </p:cNvSpPr>
          <p:nvPr>
            <p:ph type="ftr" sz="quarter" idx="10"/>
          </p:nvPr>
        </p:nvSpPr>
        <p:spPr/>
        <p:txBody>
          <a:bodyPr/>
          <a:lstStyle>
            <a:lvl1pPr>
              <a:defRPr>
                <a:solidFill>
                  <a:schemeClr val="tx2"/>
                </a:solidFill>
              </a:defRPr>
            </a:lvl1pPr>
          </a:lstStyle>
          <a:p>
            <a:pPr>
              <a:defRPr/>
            </a:pPr>
            <a:r>
              <a:rPr lang="en-US"/>
              <a:t>Larson/Farber 4th ed</a:t>
            </a:r>
          </a:p>
        </p:txBody>
      </p:sp>
      <p:sp>
        <p:nvSpPr>
          <p:cNvPr id="5" name="Slide Number Placeholder 5"/>
          <p:cNvSpPr>
            <a:spLocks noGrp="1"/>
          </p:cNvSpPr>
          <p:nvPr>
            <p:ph type="sldNum" sz="quarter" idx="11"/>
          </p:nvPr>
        </p:nvSpPr>
        <p:spPr/>
        <p:txBody>
          <a:bodyPr/>
          <a:lstStyle>
            <a:lvl1pPr>
              <a:defRPr>
                <a:solidFill>
                  <a:schemeClr val="tx2"/>
                </a:solidFill>
              </a:defRPr>
            </a:lvl1pPr>
          </a:lstStyle>
          <a:p>
            <a:pPr>
              <a:defRPr/>
            </a:pPr>
            <a:fld id="{5FE461DB-BFAE-45B3-A797-5DEA17F73154}" type="slidenum">
              <a:rPr lang="en-US"/>
              <a:pPr>
                <a:defRPr/>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solidFill>
                  <a:schemeClr val="tx2"/>
                </a:solidFill>
              </a:defRPr>
            </a:lvl1pPr>
          </a:lstStyle>
          <a:p>
            <a:pPr>
              <a:defRPr/>
            </a:pPr>
            <a:r>
              <a:rPr lang="en-US"/>
              <a:t>Larson/Farber 4th ed</a:t>
            </a:r>
          </a:p>
        </p:txBody>
      </p:sp>
      <p:sp>
        <p:nvSpPr>
          <p:cNvPr id="5" name="Slide Number Placeholder 5"/>
          <p:cNvSpPr>
            <a:spLocks noGrp="1"/>
          </p:cNvSpPr>
          <p:nvPr>
            <p:ph type="sldNum" sz="quarter" idx="11"/>
          </p:nvPr>
        </p:nvSpPr>
        <p:spPr/>
        <p:txBody>
          <a:bodyPr/>
          <a:lstStyle>
            <a:lvl1pPr>
              <a:defRPr>
                <a:solidFill>
                  <a:schemeClr val="tx2"/>
                </a:solidFill>
              </a:defRPr>
            </a:lvl1pPr>
          </a:lstStyle>
          <a:p>
            <a:pPr>
              <a:defRPr/>
            </a:pPr>
            <a:fld id="{A8F77690-49B5-464F-AC27-4755616CDD07}" type="slidenum">
              <a:rPr lang="en-US"/>
              <a:pPr>
                <a:defRPr/>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solidFill>
                  <a:schemeClr val="tx2"/>
                </a:solidFill>
              </a:defRPr>
            </a:lvl1pPr>
          </a:lstStyle>
          <a:p>
            <a:pPr>
              <a:defRPr/>
            </a:pPr>
            <a:r>
              <a:rPr lang="en-US"/>
              <a:t>Larson/Farber 4th ed</a:t>
            </a:r>
          </a:p>
        </p:txBody>
      </p:sp>
      <p:sp>
        <p:nvSpPr>
          <p:cNvPr id="6" name="Slide Number Placeholder 5"/>
          <p:cNvSpPr>
            <a:spLocks noGrp="1"/>
          </p:cNvSpPr>
          <p:nvPr>
            <p:ph type="sldNum" sz="quarter" idx="11"/>
          </p:nvPr>
        </p:nvSpPr>
        <p:spPr/>
        <p:txBody>
          <a:bodyPr/>
          <a:lstStyle>
            <a:lvl1pPr>
              <a:defRPr>
                <a:solidFill>
                  <a:schemeClr val="tx2"/>
                </a:solidFill>
              </a:defRPr>
            </a:lvl1pPr>
          </a:lstStyle>
          <a:p>
            <a:pPr>
              <a:defRPr/>
            </a:pPr>
            <a:fld id="{8AD19842-9779-4A7B-8969-25C566E8E0A4}" type="slidenum">
              <a:rPr lang="en-US"/>
              <a:pPr>
                <a:defRPr/>
              </a:pPr>
              <a:t>‹#›</a:t>
            </a:fld>
            <a:endParaRPr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4"/>
          <p:cNvSpPr>
            <a:spLocks noGrp="1"/>
          </p:cNvSpPr>
          <p:nvPr>
            <p:ph type="ftr" sz="quarter" idx="10"/>
          </p:nvPr>
        </p:nvSpPr>
        <p:spPr/>
        <p:txBody>
          <a:bodyPr/>
          <a:lstStyle>
            <a:lvl1pPr>
              <a:defRPr>
                <a:solidFill>
                  <a:schemeClr val="tx2"/>
                </a:solidFill>
              </a:defRPr>
            </a:lvl1pPr>
          </a:lstStyle>
          <a:p>
            <a:pPr>
              <a:defRPr/>
            </a:pPr>
            <a:r>
              <a:rPr lang="en-US"/>
              <a:t>Larson/Farber 4th ed</a:t>
            </a:r>
          </a:p>
        </p:txBody>
      </p:sp>
      <p:sp>
        <p:nvSpPr>
          <p:cNvPr id="8" name="Slide Number Placeholder 5"/>
          <p:cNvSpPr>
            <a:spLocks noGrp="1"/>
          </p:cNvSpPr>
          <p:nvPr>
            <p:ph type="sldNum" sz="quarter" idx="11"/>
          </p:nvPr>
        </p:nvSpPr>
        <p:spPr/>
        <p:txBody>
          <a:bodyPr/>
          <a:lstStyle>
            <a:lvl1pPr>
              <a:defRPr>
                <a:solidFill>
                  <a:schemeClr val="tx2"/>
                </a:solidFill>
              </a:defRPr>
            </a:lvl1pPr>
          </a:lstStyle>
          <a:p>
            <a:pPr>
              <a:defRPr/>
            </a:pPr>
            <a:fld id="{F9535948-55A9-4DF3-B3C2-AE303726A0E0}" type="slidenum">
              <a:rPr lang="en-US"/>
              <a:pPr>
                <a:defRPr/>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Footer Placeholder 4"/>
          <p:cNvSpPr>
            <a:spLocks noGrp="1"/>
          </p:cNvSpPr>
          <p:nvPr>
            <p:ph type="ftr" sz="quarter" idx="10"/>
          </p:nvPr>
        </p:nvSpPr>
        <p:spPr/>
        <p:txBody>
          <a:bodyPr/>
          <a:lstStyle>
            <a:lvl1pPr>
              <a:defRPr>
                <a:solidFill>
                  <a:schemeClr val="tx2"/>
                </a:solidFill>
              </a:defRPr>
            </a:lvl1pPr>
          </a:lstStyle>
          <a:p>
            <a:pPr>
              <a:defRPr/>
            </a:pPr>
            <a:r>
              <a:rPr lang="en-US"/>
              <a:t>Larson/Farber 4th ed</a:t>
            </a:r>
          </a:p>
        </p:txBody>
      </p:sp>
      <p:sp>
        <p:nvSpPr>
          <p:cNvPr id="4" name="Slide Number Placeholder 5"/>
          <p:cNvSpPr>
            <a:spLocks noGrp="1"/>
          </p:cNvSpPr>
          <p:nvPr>
            <p:ph type="sldNum" sz="quarter" idx="11"/>
          </p:nvPr>
        </p:nvSpPr>
        <p:spPr/>
        <p:txBody>
          <a:bodyPr/>
          <a:lstStyle>
            <a:lvl1pPr>
              <a:defRPr>
                <a:solidFill>
                  <a:schemeClr val="tx2"/>
                </a:solidFill>
              </a:defRPr>
            </a:lvl1pPr>
          </a:lstStyle>
          <a:p>
            <a:pPr>
              <a:defRPr/>
            </a:pPr>
            <a:fld id="{373BAC42-41C7-4166-9850-5B6321349E9A}" type="slidenum">
              <a:rPr lang="en-US"/>
              <a:pPr>
                <a:defRPr/>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609600" y="457200"/>
            <a:ext cx="8077200" cy="1066800"/>
          </a:xfrm>
        </p:spPr>
        <p:txBody>
          <a:bodyPr/>
          <a:lstStyle>
            <a:lvl1pPr>
              <a:buNone/>
              <a:defRPr/>
            </a:lvl1pPr>
            <a:lvl2pPr>
              <a:buNone/>
              <a:defRPr/>
            </a:lvl2pPr>
            <a:lvl3pPr>
              <a:buNone/>
              <a:defRPr/>
            </a:lvl3pPr>
            <a:lvl4pPr>
              <a:buNone/>
              <a:defRPr/>
            </a:lvl4pPr>
            <a:lvl5pPr>
              <a:buNone/>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Footer Placeholder 4"/>
          <p:cNvSpPr>
            <a:spLocks noGrp="1"/>
          </p:cNvSpPr>
          <p:nvPr>
            <p:ph type="ftr" sz="quarter" idx="13"/>
          </p:nvPr>
        </p:nvSpPr>
        <p:spPr/>
        <p:txBody>
          <a:bodyPr/>
          <a:lstStyle>
            <a:lvl1pPr>
              <a:defRPr>
                <a:solidFill>
                  <a:schemeClr val="tx2"/>
                </a:solidFill>
              </a:defRPr>
            </a:lvl1pPr>
          </a:lstStyle>
          <a:p>
            <a:pPr>
              <a:defRPr/>
            </a:pPr>
            <a:r>
              <a:rPr lang="en-US"/>
              <a:t>Larson/Farber 4th ed</a:t>
            </a:r>
          </a:p>
        </p:txBody>
      </p:sp>
      <p:sp>
        <p:nvSpPr>
          <p:cNvPr id="4" name="Slide Number Placeholder 5"/>
          <p:cNvSpPr>
            <a:spLocks noGrp="1"/>
          </p:cNvSpPr>
          <p:nvPr>
            <p:ph type="sldNum" sz="quarter" idx="14"/>
          </p:nvPr>
        </p:nvSpPr>
        <p:spPr/>
        <p:txBody>
          <a:bodyPr/>
          <a:lstStyle>
            <a:lvl1pPr>
              <a:defRPr>
                <a:solidFill>
                  <a:schemeClr val="tx2"/>
                </a:solidFill>
              </a:defRPr>
            </a:lvl1pPr>
          </a:lstStyle>
          <a:p>
            <a:pPr>
              <a:defRPr/>
            </a:pPr>
            <a:fld id="{FC0D150D-6AC8-4A56-95CC-7BD0FB3B040E}" type="slidenum">
              <a:rPr lang="en-US"/>
              <a:pPr>
                <a:defRPr/>
              </a:pPr>
              <a:t>‹#›</a:t>
            </a:fld>
            <a:endParaRPr lang="en-U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Footer Placeholder 4"/>
          <p:cNvSpPr>
            <a:spLocks noGrp="1"/>
          </p:cNvSpPr>
          <p:nvPr>
            <p:ph type="ftr" sz="quarter" idx="3"/>
          </p:nvPr>
        </p:nvSpPr>
        <p:spPr>
          <a:xfrm>
            <a:off x="228600" y="6416675"/>
            <a:ext cx="2895600" cy="365125"/>
          </a:xfrm>
          <a:prstGeom prst="rect">
            <a:avLst/>
          </a:prstGeom>
        </p:spPr>
        <p:txBody>
          <a:bodyPr anchor="ctr"/>
          <a:lstStyle>
            <a:lvl1pPr algn="l" fontAlgn="auto">
              <a:spcBef>
                <a:spcPts val="0"/>
              </a:spcBef>
              <a:spcAft>
                <a:spcPts val="0"/>
              </a:spcAft>
              <a:defRPr sz="1200" i="1">
                <a:latin typeface="+mn-lt"/>
                <a:cs typeface="+mn-cs"/>
              </a:defRPr>
            </a:lvl1pPr>
          </a:lstStyle>
          <a:p>
            <a:pPr>
              <a:defRPr/>
            </a:pPr>
            <a:r>
              <a:rPr lang="en-US"/>
              <a:t>Larson/Farber 4th ed</a:t>
            </a:r>
          </a:p>
        </p:txBody>
      </p:sp>
      <p:sp>
        <p:nvSpPr>
          <p:cNvPr id="8" name="Slide Number Placeholder 5"/>
          <p:cNvSpPr>
            <a:spLocks noGrp="1"/>
          </p:cNvSpPr>
          <p:nvPr>
            <p:ph type="sldNum" sz="quarter" idx="4"/>
          </p:nvPr>
        </p:nvSpPr>
        <p:spPr>
          <a:xfrm>
            <a:off x="6858000" y="6416675"/>
            <a:ext cx="2133600" cy="365125"/>
          </a:xfrm>
          <a:prstGeom prst="rect">
            <a:avLst/>
          </a:prstGeom>
        </p:spPr>
        <p:txBody>
          <a:bodyPr/>
          <a:lstStyle>
            <a:lvl1pPr algn="r" fontAlgn="auto">
              <a:spcBef>
                <a:spcPts val="0"/>
              </a:spcBef>
              <a:spcAft>
                <a:spcPts val="0"/>
              </a:spcAft>
              <a:defRPr>
                <a:latin typeface="+mn-lt"/>
                <a:cs typeface="+mn-cs"/>
              </a:defRPr>
            </a:lvl1pPr>
          </a:lstStyle>
          <a:p>
            <a:pPr>
              <a:defRPr/>
            </a:pPr>
            <a:fld id="{0977A54B-1A41-49A0-87DF-06A09098532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Lst>
  <p:transition>
    <p:wipe dir="r"/>
  </p:transition>
  <p:hf hdr="0" dt="0"/>
  <p:txStyles>
    <p:titleStyle>
      <a:lvl1pPr algn="ctr" rtl="0" eaLnBrk="0" fontAlgn="base" hangingPunct="0">
        <a:spcBef>
          <a:spcPct val="0"/>
        </a:spcBef>
        <a:spcAft>
          <a:spcPct val="0"/>
        </a:spcAft>
        <a:defRPr sz="4400" b="1" kern="1200">
          <a:solidFill>
            <a:schemeClr val="tx2"/>
          </a:solidFill>
          <a:latin typeface="+mj-lt"/>
          <a:ea typeface="+mj-ea"/>
          <a:cs typeface="+mj-cs"/>
        </a:defRPr>
      </a:lvl1pPr>
      <a:lvl2pPr algn="ctr" rtl="0" eaLnBrk="0" fontAlgn="base" hangingPunct="0">
        <a:spcBef>
          <a:spcPct val="0"/>
        </a:spcBef>
        <a:spcAft>
          <a:spcPct val="0"/>
        </a:spcAft>
        <a:defRPr sz="4400" b="1">
          <a:solidFill>
            <a:schemeClr val="tx2"/>
          </a:solidFill>
          <a:latin typeface="Arial" charset="0"/>
        </a:defRPr>
      </a:lvl2pPr>
      <a:lvl3pPr algn="ctr" rtl="0" eaLnBrk="0" fontAlgn="base" hangingPunct="0">
        <a:spcBef>
          <a:spcPct val="0"/>
        </a:spcBef>
        <a:spcAft>
          <a:spcPct val="0"/>
        </a:spcAft>
        <a:defRPr sz="4400" b="1">
          <a:solidFill>
            <a:schemeClr val="tx2"/>
          </a:solidFill>
          <a:latin typeface="Arial" charset="0"/>
        </a:defRPr>
      </a:lvl3pPr>
      <a:lvl4pPr algn="ctr" rtl="0" eaLnBrk="0" fontAlgn="base" hangingPunct="0">
        <a:spcBef>
          <a:spcPct val="0"/>
        </a:spcBef>
        <a:spcAft>
          <a:spcPct val="0"/>
        </a:spcAft>
        <a:defRPr sz="4400" b="1">
          <a:solidFill>
            <a:schemeClr val="tx2"/>
          </a:solidFill>
          <a:latin typeface="Arial" charset="0"/>
        </a:defRPr>
      </a:lvl4pPr>
      <a:lvl5pPr algn="ctr" rtl="0" eaLnBrk="0" fontAlgn="base" hangingPunct="0">
        <a:spcBef>
          <a:spcPct val="0"/>
        </a:spcBef>
        <a:spcAft>
          <a:spcPct val="0"/>
        </a:spcAft>
        <a:defRPr sz="4400" b="1">
          <a:solidFill>
            <a:schemeClr val="tx2"/>
          </a:solidFill>
          <a:latin typeface="Arial" charset="0"/>
        </a:defRPr>
      </a:lvl5pPr>
      <a:lvl6pPr marL="457200" algn="ctr" rtl="0" eaLnBrk="1" fontAlgn="base" hangingPunct="1">
        <a:spcBef>
          <a:spcPct val="0"/>
        </a:spcBef>
        <a:spcAft>
          <a:spcPct val="0"/>
        </a:spcAft>
        <a:defRPr sz="4400" b="1">
          <a:solidFill>
            <a:schemeClr val="tx1"/>
          </a:solidFill>
          <a:latin typeface="Arial" charset="0"/>
        </a:defRPr>
      </a:lvl6pPr>
      <a:lvl7pPr marL="914400" algn="ctr" rtl="0" eaLnBrk="1" fontAlgn="base" hangingPunct="1">
        <a:spcBef>
          <a:spcPct val="0"/>
        </a:spcBef>
        <a:spcAft>
          <a:spcPct val="0"/>
        </a:spcAft>
        <a:defRPr sz="4400" b="1">
          <a:solidFill>
            <a:schemeClr val="tx1"/>
          </a:solidFill>
          <a:latin typeface="Arial" charset="0"/>
        </a:defRPr>
      </a:lvl7pPr>
      <a:lvl8pPr marL="1371600" algn="ctr" rtl="0" eaLnBrk="1" fontAlgn="base" hangingPunct="1">
        <a:spcBef>
          <a:spcPct val="0"/>
        </a:spcBef>
        <a:spcAft>
          <a:spcPct val="0"/>
        </a:spcAft>
        <a:defRPr sz="4400" b="1">
          <a:solidFill>
            <a:schemeClr val="tx1"/>
          </a:solidFill>
          <a:latin typeface="Arial" charset="0"/>
        </a:defRPr>
      </a:lvl8pPr>
      <a:lvl9pPr marL="1828800" algn="ctr" rtl="0" eaLnBrk="1" fontAlgn="base" hangingPunct="1">
        <a:spcBef>
          <a:spcPct val="0"/>
        </a:spcBef>
        <a:spcAft>
          <a:spcPct val="0"/>
        </a:spcAft>
        <a:defRPr sz="4400" b="1">
          <a:solidFill>
            <a:schemeClr val="tx1"/>
          </a:solidFill>
          <a:latin typeface="Arial" charset="0"/>
        </a:defRPr>
      </a:lvl9pPr>
    </p:titleStyle>
    <p:bodyStyle>
      <a:lvl1pPr marL="342900" indent="-342900" algn="l" rtl="0" eaLnBrk="0" fontAlgn="base" hangingPunct="0">
        <a:spcBef>
          <a:spcPct val="20000"/>
        </a:spcBef>
        <a:spcAft>
          <a:spcPct val="0"/>
        </a:spcAft>
        <a:buClr>
          <a:schemeClr val="accent1"/>
        </a:buClr>
        <a:buFont typeface="Arial" pitchFamily="34" charset="0"/>
        <a:buChar char="•"/>
        <a:defRPr sz="28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lr>
          <a:schemeClr val="accent1"/>
        </a:buClr>
        <a:buFont typeface="Wingdings" pitchFamily="2" charset="2"/>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Clr>
          <a:schemeClr val="accent1"/>
        </a:buClr>
        <a:buFont typeface="Arial" pitchFamily="34" charset="0"/>
        <a:buChar char="•"/>
        <a:defRPr sz="28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Clr>
          <a:schemeClr val="accent1"/>
        </a:buClr>
        <a:buFont typeface="Arial" pitchFamily="34" charset="0"/>
        <a:buChar char="–"/>
        <a:defRPr sz="28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Clr>
          <a:schemeClr val="accent1"/>
        </a:buClr>
        <a:buFont typeface="Arial" pitchFamily="34" charset="0"/>
        <a:buChar char="»"/>
        <a:defRPr sz="28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11.xml"/><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oleObject" Target="../embeddings/oleObject9.bin"/><Relationship Id="rId10" Type="http://schemas.openxmlformats.org/officeDocument/2006/relationships/image" Target="../media/image10.wmf"/><Relationship Id="rId4" Type="http://schemas.openxmlformats.org/officeDocument/2006/relationships/oleObject" Target="../embeddings/oleObject8.bin"/><Relationship Id="rId9" Type="http://schemas.openxmlformats.org/officeDocument/2006/relationships/oleObject" Target="../embeddings/oleObject13.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14.bin"/></Relationships>
</file>

<file path=ppt/slides/_rels/slide3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5.wmf"/><Relationship Id="rId4" Type="http://schemas.openxmlformats.org/officeDocument/2006/relationships/oleObject" Target="../embeddings/oleObject15.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5.wmf"/><Relationship Id="rId4" Type="http://schemas.openxmlformats.org/officeDocument/2006/relationships/oleObject" Target="../embeddings/oleObject17.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5.png"/><Relationship Id="rId7" Type="http://schemas.openxmlformats.org/officeDocument/2006/relationships/image" Target="../media/image28.png"/><Relationship Id="rId2" Type="http://schemas.openxmlformats.org/officeDocument/2006/relationships/image" Target="../media/image24.png"/><Relationship Id="rId1" Type="http://schemas.openxmlformats.org/officeDocument/2006/relationships/slideLayout" Target="../slideLayouts/slideLayout5.xml"/><Relationship Id="rId6" Type="http://schemas.openxmlformats.org/officeDocument/2006/relationships/image" Target="../media/image27.png"/><Relationship Id="rId5" Type="http://schemas.openxmlformats.org/officeDocument/2006/relationships/image" Target="../media/image23.wmf"/><Relationship Id="rId4" Type="http://schemas.openxmlformats.org/officeDocument/2006/relationships/image" Target="../media/image26.png"/></Relationships>
</file>

<file path=ppt/slides/_rels/slide47.x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34.wmf"/></Relationships>
</file>

<file path=ppt/slides/_rels/slide53.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38.wmf"/></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p:txBody>
          <a:bodyPr/>
          <a:lstStyle/>
          <a:p>
            <a:pPr eaLnBrk="1" hangingPunct="1"/>
            <a:r>
              <a:rPr lang="en-US" smtClean="0"/>
              <a:t>Chapter 4</a:t>
            </a:r>
          </a:p>
        </p:txBody>
      </p:sp>
      <p:sp>
        <p:nvSpPr>
          <p:cNvPr id="3" name="Subtitle 2"/>
          <p:cNvSpPr>
            <a:spLocks noGrp="1"/>
          </p:cNvSpPr>
          <p:nvPr>
            <p:ph type="subTitle" idx="1"/>
          </p:nvPr>
        </p:nvSpPr>
        <p:spPr/>
        <p:txBody>
          <a:bodyPr/>
          <a:lstStyle/>
          <a:p>
            <a:pPr eaLnBrk="1" hangingPunct="1">
              <a:buFont typeface="Arial" charset="0"/>
              <a:buNone/>
              <a:defRPr/>
            </a:pPr>
            <a:r>
              <a:rPr lang="en-US" dirty="0" smtClean="0"/>
              <a:t>Discrete Probability Distributions</a:t>
            </a:r>
            <a:endParaRPr lang="en-US" dirty="0"/>
          </a:p>
        </p:txBody>
      </p:sp>
      <p:sp>
        <p:nvSpPr>
          <p:cNvPr id="21508" name="Slide Number Placeholder 3"/>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D572D8A7-9C2B-455F-A7CC-A080AFDF8A44}" type="slidenum">
              <a:rPr lang="en-US" smtClean="0"/>
              <a:pPr fontAlgn="base">
                <a:spcBef>
                  <a:spcPct val="0"/>
                </a:spcBef>
                <a:spcAft>
                  <a:spcPct val="0"/>
                </a:spcAft>
                <a:defRPr/>
              </a:pPr>
              <a:t>1</a:t>
            </a:fld>
            <a:endParaRPr lang="en-US" smtClean="0"/>
          </a:p>
        </p:txBody>
      </p:sp>
      <p:sp>
        <p:nvSpPr>
          <p:cNvPr id="21509" name="Footer Placeholder 4"/>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58763"/>
            <a:ext cx="8229600" cy="1143000"/>
          </a:xfrm>
          <a:noFill/>
        </p:spPr>
        <p:txBody>
          <a:bodyPr/>
          <a:lstStyle/>
          <a:p>
            <a:pPr eaLnBrk="1" hangingPunct="1"/>
            <a:r>
              <a:rPr lang="en-US" smtClean="0"/>
              <a:t>Discrete Probability Distributions</a:t>
            </a:r>
          </a:p>
        </p:txBody>
      </p:sp>
      <p:sp>
        <p:nvSpPr>
          <p:cNvPr id="29699" name="Content Placeholder 9"/>
          <p:cNvSpPr>
            <a:spLocks noGrp="1"/>
          </p:cNvSpPr>
          <p:nvPr>
            <p:ph idx="1"/>
          </p:nvPr>
        </p:nvSpPr>
        <p:spPr>
          <a:xfrm>
            <a:off x="457200" y="1387475"/>
            <a:ext cx="8229600" cy="2011363"/>
          </a:xfrm>
        </p:spPr>
        <p:txBody>
          <a:bodyPr/>
          <a:lstStyle/>
          <a:p>
            <a:pPr eaLnBrk="1" hangingPunct="1">
              <a:buFont typeface="Arial" pitchFamily="34" charset="0"/>
              <a:buNone/>
            </a:pPr>
            <a:r>
              <a:rPr lang="en-US" b="1" smtClean="0">
                <a:solidFill>
                  <a:schemeClr val="accent2"/>
                </a:solidFill>
              </a:rPr>
              <a:t>Discrete probability distribution</a:t>
            </a:r>
          </a:p>
          <a:p>
            <a:pPr eaLnBrk="1" hangingPunct="1"/>
            <a:r>
              <a:rPr lang="en-US" smtClean="0"/>
              <a:t>Lists each possible value the random variable can assume, together with its probability. </a:t>
            </a:r>
          </a:p>
          <a:p>
            <a:pPr eaLnBrk="1" hangingPunct="1"/>
            <a:r>
              <a:rPr lang="en-US" smtClean="0"/>
              <a:t>Must satisfy the following conditions:  </a:t>
            </a:r>
          </a:p>
          <a:p>
            <a:pPr eaLnBrk="1" hangingPunct="1"/>
            <a:endParaRPr lang="en-US" smtClean="0"/>
          </a:p>
        </p:txBody>
      </p:sp>
      <p:sp>
        <p:nvSpPr>
          <p:cNvPr id="30731" name="Slide Number Placeholder 11"/>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1BD21D5B-7080-47C8-921E-0BCAE77A5ED8}" type="slidenum">
              <a:rPr lang="en-US" smtClean="0"/>
              <a:pPr fontAlgn="base">
                <a:spcBef>
                  <a:spcPct val="0"/>
                </a:spcBef>
                <a:spcAft>
                  <a:spcPct val="0"/>
                </a:spcAft>
                <a:defRPr/>
              </a:pPr>
              <a:t>10</a:t>
            </a:fld>
            <a:endParaRPr lang="en-US" smtClean="0"/>
          </a:p>
        </p:txBody>
      </p:sp>
      <p:sp>
        <p:nvSpPr>
          <p:cNvPr id="30732" name="Footer Placeholder 12"/>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7" name="TextBox 6"/>
          <p:cNvSpPr txBox="1">
            <a:spLocks noChangeArrowheads="1"/>
          </p:cNvSpPr>
          <p:nvPr/>
        </p:nvSpPr>
        <p:spPr bwMode="auto">
          <a:xfrm>
            <a:off x="457200" y="3429000"/>
            <a:ext cx="8169275" cy="523875"/>
          </a:xfrm>
          <a:prstGeom prst="rect">
            <a:avLst/>
          </a:prstGeom>
          <a:solidFill>
            <a:srgbClr val="0070C0"/>
          </a:solidFill>
          <a:ln w="9525">
            <a:noFill/>
            <a:miter lim="800000"/>
            <a:headEnd/>
            <a:tailEnd/>
          </a:ln>
        </p:spPr>
        <p:txBody>
          <a:bodyPr>
            <a:spAutoFit/>
          </a:bodyPr>
          <a:lstStyle/>
          <a:p>
            <a:pPr fontAlgn="t"/>
            <a:r>
              <a:rPr lang="en-US" sz="2800" i="1">
                <a:solidFill>
                  <a:schemeClr val="bg1"/>
                </a:solidFill>
                <a:latin typeface="Times New Roman" pitchFamily="18" charset="0"/>
              </a:rPr>
              <a:t>In Words				           In Symbols</a:t>
            </a:r>
            <a:endParaRPr lang="en-US" sz="2000">
              <a:solidFill>
                <a:schemeClr val="bg1"/>
              </a:solidFill>
            </a:endParaRPr>
          </a:p>
        </p:txBody>
      </p:sp>
      <p:sp>
        <p:nvSpPr>
          <p:cNvPr id="8" name="TextBox 7"/>
          <p:cNvSpPr txBox="1">
            <a:spLocks noChangeArrowheads="1"/>
          </p:cNvSpPr>
          <p:nvPr/>
        </p:nvSpPr>
        <p:spPr bwMode="auto">
          <a:xfrm>
            <a:off x="381000" y="3946525"/>
            <a:ext cx="5211763" cy="2312988"/>
          </a:xfrm>
          <a:prstGeom prst="rect">
            <a:avLst/>
          </a:prstGeom>
          <a:noFill/>
          <a:ln w="9525">
            <a:noFill/>
            <a:miter lim="800000"/>
            <a:headEnd/>
            <a:tailEnd/>
          </a:ln>
        </p:spPr>
        <p:txBody>
          <a:bodyPr>
            <a:spAutoFit/>
          </a:bodyPr>
          <a:lstStyle/>
          <a:p>
            <a:pPr marL="457200" indent="-457200">
              <a:spcBef>
                <a:spcPct val="55000"/>
              </a:spcBef>
              <a:buClr>
                <a:schemeClr val="accent1"/>
              </a:buClr>
              <a:buFontTx/>
              <a:buAutoNum type="arabicPeriod"/>
            </a:pPr>
            <a:r>
              <a:rPr lang="en-US" sz="2600">
                <a:latin typeface="Times New Roman" pitchFamily="18" charset="0"/>
              </a:rPr>
              <a:t>The probability of each value of the discrete random variable is between 0 and 1, inclusive.</a:t>
            </a:r>
          </a:p>
          <a:p>
            <a:pPr marL="457200" indent="-457200">
              <a:spcBef>
                <a:spcPct val="55000"/>
              </a:spcBef>
              <a:buClr>
                <a:schemeClr val="accent1"/>
              </a:buClr>
              <a:buFontTx/>
              <a:buAutoNum type="arabicPeriod"/>
            </a:pPr>
            <a:r>
              <a:rPr lang="en-US" sz="2600">
                <a:latin typeface="Times New Roman" pitchFamily="18" charset="0"/>
              </a:rPr>
              <a:t>The sum of all the probabilities is 1.</a:t>
            </a:r>
          </a:p>
        </p:txBody>
      </p:sp>
      <p:sp>
        <p:nvSpPr>
          <p:cNvPr id="9" name="Rectangle 8"/>
          <p:cNvSpPr/>
          <p:nvPr/>
        </p:nvSpPr>
        <p:spPr>
          <a:xfrm>
            <a:off x="5991225" y="3944938"/>
            <a:ext cx="1866900" cy="492125"/>
          </a:xfrm>
          <a:prstGeom prst="rect">
            <a:avLst/>
          </a:prstGeom>
        </p:spPr>
        <p:txBody>
          <a:bodyPr wrap="none">
            <a:spAutoFit/>
          </a:bodyPr>
          <a:lstStyle/>
          <a:p>
            <a:pPr fontAlgn="auto">
              <a:spcBef>
                <a:spcPts val="0"/>
              </a:spcBef>
              <a:spcAft>
                <a:spcPts val="0"/>
              </a:spcAft>
              <a:defRPr/>
            </a:pPr>
            <a:r>
              <a:rPr lang="en-US" sz="2600" dirty="0">
                <a:solidFill>
                  <a:prstClr val="black"/>
                </a:solidFill>
                <a:latin typeface="Times New Roman"/>
                <a:cs typeface="+mn-cs"/>
              </a:rPr>
              <a:t>0 </a:t>
            </a:r>
            <a:r>
              <a:rPr lang="en-US" sz="2600" dirty="0">
                <a:solidFill>
                  <a:prstClr val="black"/>
                </a:solidFill>
                <a:latin typeface="Times New Roman"/>
                <a:cs typeface="+mn-cs"/>
                <a:sym typeface="Symbol" pitchFamily="18" charset="2"/>
              </a:rPr>
              <a:t> </a:t>
            </a:r>
            <a:r>
              <a:rPr lang="en-US" sz="2600" i="1" dirty="0">
                <a:solidFill>
                  <a:prstClr val="black"/>
                </a:solidFill>
                <a:latin typeface="Times New Roman"/>
                <a:cs typeface="+mn-cs"/>
                <a:sym typeface="Symbol" pitchFamily="18" charset="2"/>
              </a:rPr>
              <a:t>P </a:t>
            </a:r>
            <a:r>
              <a:rPr lang="en-US" sz="2600" dirty="0">
                <a:solidFill>
                  <a:prstClr val="black"/>
                </a:solidFill>
                <a:latin typeface="Times New Roman"/>
                <a:cs typeface="+mn-cs"/>
                <a:sym typeface="Symbol" pitchFamily="18" charset="2"/>
              </a:rPr>
              <a:t>(</a:t>
            </a:r>
            <a:r>
              <a:rPr lang="en-US" sz="2600" i="1" dirty="0">
                <a:solidFill>
                  <a:prstClr val="black"/>
                </a:solidFill>
                <a:latin typeface="Times New Roman"/>
                <a:cs typeface="+mn-cs"/>
                <a:sym typeface="Symbol" pitchFamily="18" charset="2"/>
              </a:rPr>
              <a:t>x</a:t>
            </a:r>
            <a:r>
              <a:rPr lang="en-US" sz="2600" dirty="0">
                <a:solidFill>
                  <a:prstClr val="black"/>
                </a:solidFill>
                <a:latin typeface="Times New Roman"/>
                <a:cs typeface="+mn-cs"/>
                <a:sym typeface="Symbol" pitchFamily="18" charset="2"/>
              </a:rPr>
              <a:t>)  1</a:t>
            </a:r>
          </a:p>
        </p:txBody>
      </p:sp>
      <p:sp>
        <p:nvSpPr>
          <p:cNvPr id="10" name="Rectangle 9"/>
          <p:cNvSpPr/>
          <p:nvPr/>
        </p:nvSpPr>
        <p:spPr>
          <a:xfrm>
            <a:off x="6183313" y="5362575"/>
            <a:ext cx="1549400" cy="492125"/>
          </a:xfrm>
          <a:prstGeom prst="rect">
            <a:avLst/>
          </a:prstGeom>
        </p:spPr>
        <p:txBody>
          <a:bodyPr wrap="none">
            <a:spAutoFit/>
          </a:bodyPr>
          <a:lstStyle/>
          <a:p>
            <a:pPr fontAlgn="auto">
              <a:spcBef>
                <a:spcPts val="0"/>
              </a:spcBef>
              <a:spcAft>
                <a:spcPts val="0"/>
              </a:spcAft>
              <a:defRPr/>
            </a:pPr>
            <a:r>
              <a:rPr lang="el-GR" sz="2600" dirty="0">
                <a:solidFill>
                  <a:prstClr val="black"/>
                </a:solidFill>
                <a:latin typeface="Times New Roman"/>
                <a:cs typeface="+mn-cs"/>
              </a:rPr>
              <a:t>Σ</a:t>
            </a:r>
            <a:r>
              <a:rPr lang="en-US" sz="2600" i="1" dirty="0">
                <a:solidFill>
                  <a:prstClr val="black"/>
                </a:solidFill>
                <a:latin typeface="Times New Roman"/>
                <a:cs typeface="+mn-cs"/>
                <a:sym typeface="Symbol" pitchFamily="18" charset="2"/>
              </a:rPr>
              <a:t>P </a:t>
            </a:r>
            <a:r>
              <a:rPr lang="en-US" sz="2600" dirty="0">
                <a:solidFill>
                  <a:prstClr val="black"/>
                </a:solidFill>
                <a:latin typeface="Times New Roman"/>
                <a:cs typeface="+mn-cs"/>
                <a:sym typeface="Symbol" pitchFamily="18" charset="2"/>
              </a:rPr>
              <a:t>(</a:t>
            </a:r>
            <a:r>
              <a:rPr lang="en-US" sz="2600" i="1" dirty="0">
                <a:solidFill>
                  <a:prstClr val="black"/>
                </a:solidFill>
                <a:latin typeface="Times New Roman"/>
                <a:cs typeface="+mn-cs"/>
                <a:sym typeface="Symbol" pitchFamily="18" charset="2"/>
              </a:rPr>
              <a:t>x</a:t>
            </a:r>
            <a:r>
              <a:rPr lang="en-US" sz="2600" dirty="0">
                <a:solidFill>
                  <a:prstClr val="black"/>
                </a:solidFill>
                <a:latin typeface="Times New Roman"/>
                <a:cs typeface="+mn-cs"/>
                <a:sym typeface="Symbol" pitchFamily="18" charset="2"/>
              </a:rPr>
              <a:t>) = 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grpId="0" nodeType="after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childTnLst>
                                </p:cTn>
                              </p:par>
                            </p:childTnLst>
                          </p:cTn>
                        </p:par>
                        <p:par>
                          <p:cTn id="12" fill="hold">
                            <p:stCondLst>
                              <p:cond delay="0"/>
                            </p:stCondLst>
                            <p:childTnLst>
                              <p:par>
                                <p:cTn id="13" presetID="1"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P spid="7" grpId="0" animBg="1"/>
      <p:bldP spid="8" grpId="0" build="p"/>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pPr eaLnBrk="1" hangingPunct="1"/>
            <a:r>
              <a:rPr lang="en-US" smtClean="0"/>
              <a:t>Constructing a Discrete Probability Distribution</a:t>
            </a:r>
          </a:p>
        </p:txBody>
      </p:sp>
      <p:sp>
        <p:nvSpPr>
          <p:cNvPr id="5" name="Content Placeholder 4"/>
          <p:cNvSpPr>
            <a:spLocks noGrp="1"/>
          </p:cNvSpPr>
          <p:nvPr>
            <p:ph idx="1"/>
          </p:nvPr>
        </p:nvSpPr>
        <p:spPr>
          <a:xfrm>
            <a:off x="457200" y="2566988"/>
            <a:ext cx="8229600" cy="3335337"/>
          </a:xfrm>
        </p:spPr>
        <p:txBody>
          <a:bodyPr/>
          <a:lstStyle/>
          <a:p>
            <a:pPr marL="457200" indent="-457200" eaLnBrk="1" hangingPunct="1">
              <a:buFont typeface="Arial" pitchFamily="34" charset="0"/>
              <a:buAutoNum type="arabicPeriod"/>
            </a:pPr>
            <a:r>
              <a:rPr lang="en-US" smtClean="0"/>
              <a:t>Make a frequency distribution for the possible outcomes.</a:t>
            </a:r>
          </a:p>
          <a:p>
            <a:pPr marL="457200" indent="-457200" eaLnBrk="1" hangingPunct="1">
              <a:buFont typeface="Arial" pitchFamily="34" charset="0"/>
              <a:buAutoNum type="arabicPeriod"/>
            </a:pPr>
            <a:r>
              <a:rPr lang="en-US" smtClean="0"/>
              <a:t>Find the sum of the frequencies.</a:t>
            </a:r>
          </a:p>
          <a:p>
            <a:pPr marL="457200" indent="-457200" eaLnBrk="1" hangingPunct="1">
              <a:buFont typeface="Arial" pitchFamily="34" charset="0"/>
              <a:buAutoNum type="arabicPeriod"/>
            </a:pPr>
            <a:r>
              <a:rPr lang="en-US" smtClean="0"/>
              <a:t>Find the probability of each possible outcome by dividing its frequency by the sum of the frequencies.</a:t>
            </a:r>
          </a:p>
          <a:p>
            <a:pPr marL="457200" indent="-457200" eaLnBrk="1" hangingPunct="1">
              <a:buFont typeface="Arial" pitchFamily="34" charset="0"/>
              <a:buAutoNum type="arabicPeriod"/>
            </a:pPr>
            <a:r>
              <a:rPr lang="en-US" smtClean="0"/>
              <a:t>Check that each probability is between 0 and 1 and that the sum is 1.</a:t>
            </a:r>
          </a:p>
        </p:txBody>
      </p:sp>
      <p:sp>
        <p:nvSpPr>
          <p:cNvPr id="31748" name="Slide Number Placeholder 5"/>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3A22BC94-73E9-423C-9A65-3B155B0541BF}" type="slidenum">
              <a:rPr lang="en-US" smtClean="0"/>
              <a:pPr fontAlgn="base">
                <a:spcBef>
                  <a:spcPct val="0"/>
                </a:spcBef>
                <a:spcAft>
                  <a:spcPct val="0"/>
                </a:spcAft>
                <a:defRPr/>
              </a:pPr>
              <a:t>11</a:t>
            </a:fld>
            <a:endParaRPr lang="en-US" smtClean="0"/>
          </a:p>
        </p:txBody>
      </p:sp>
      <p:sp>
        <p:nvSpPr>
          <p:cNvPr id="31749" name="Footer Placeholder 6"/>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30726" name="Text Box 7"/>
          <p:cNvSpPr txBox="1">
            <a:spLocks noChangeArrowheads="1"/>
          </p:cNvSpPr>
          <p:nvPr/>
        </p:nvSpPr>
        <p:spPr bwMode="auto">
          <a:xfrm>
            <a:off x="457200" y="1544638"/>
            <a:ext cx="7561263" cy="1358900"/>
          </a:xfrm>
          <a:prstGeom prst="rect">
            <a:avLst/>
          </a:prstGeom>
          <a:noFill/>
          <a:ln w="9525" algn="ctr">
            <a:noFill/>
            <a:miter lim="800000"/>
            <a:headEnd/>
            <a:tailEnd/>
          </a:ln>
        </p:spPr>
        <p:txBody>
          <a:bodyPr>
            <a:spAutoFit/>
          </a:bodyPr>
          <a:lstStyle/>
          <a:p>
            <a:pPr>
              <a:spcBef>
                <a:spcPct val="20000"/>
              </a:spcBef>
              <a:buClr>
                <a:schemeClr val="tx1"/>
              </a:buClr>
              <a:buSzPct val="75000"/>
              <a:buFont typeface="Arial" pitchFamily="34" charset="0"/>
              <a:buNone/>
            </a:pPr>
            <a:r>
              <a:rPr lang="en-US" sz="2800">
                <a:latin typeface="Times New Roman" pitchFamily="18" charset="0"/>
                <a:cs typeface="Times New Roman" pitchFamily="18" charset="0"/>
              </a:rPr>
              <a:t>Let </a:t>
            </a:r>
            <a:r>
              <a:rPr lang="en-US" sz="2800" i="1">
                <a:latin typeface="Times New Roman" pitchFamily="18" charset="0"/>
                <a:cs typeface="Times New Roman" pitchFamily="18" charset="0"/>
              </a:rPr>
              <a:t>x</a:t>
            </a:r>
            <a:r>
              <a:rPr lang="en-US" sz="2800">
                <a:latin typeface="Times New Roman" pitchFamily="18" charset="0"/>
                <a:cs typeface="Times New Roman" pitchFamily="18" charset="0"/>
              </a:rPr>
              <a:t> be a discrete random variable with possible outcomes </a:t>
            </a:r>
            <a:r>
              <a:rPr lang="en-US" sz="2800" i="1">
                <a:latin typeface="Times New Roman" pitchFamily="18" charset="0"/>
                <a:cs typeface="Times New Roman" pitchFamily="18" charset="0"/>
              </a:rPr>
              <a:t>x</a:t>
            </a:r>
            <a:r>
              <a:rPr lang="en-US" sz="2800" baseline="-25000">
                <a:latin typeface="Times New Roman" pitchFamily="18" charset="0"/>
                <a:cs typeface="Times New Roman" pitchFamily="18" charset="0"/>
              </a:rPr>
              <a:t>1</a:t>
            </a:r>
            <a:r>
              <a:rPr lang="en-US" sz="2800">
                <a:latin typeface="Times New Roman" pitchFamily="18" charset="0"/>
                <a:cs typeface="Times New Roman" pitchFamily="18" charset="0"/>
              </a:rPr>
              <a:t>, </a:t>
            </a:r>
            <a:r>
              <a:rPr lang="en-US" sz="2800" i="1">
                <a:latin typeface="Times New Roman" pitchFamily="18" charset="0"/>
                <a:cs typeface="Times New Roman" pitchFamily="18" charset="0"/>
              </a:rPr>
              <a:t>x</a:t>
            </a:r>
            <a:r>
              <a:rPr lang="en-US" sz="2800" baseline="-25000">
                <a:latin typeface="Times New Roman" pitchFamily="18" charset="0"/>
                <a:cs typeface="Times New Roman" pitchFamily="18" charset="0"/>
              </a:rPr>
              <a:t>2</a:t>
            </a:r>
            <a:r>
              <a:rPr lang="en-US" sz="2800">
                <a:latin typeface="Times New Roman" pitchFamily="18" charset="0"/>
                <a:cs typeface="Times New Roman" pitchFamily="18" charset="0"/>
              </a:rPr>
              <a:t>, … , </a:t>
            </a:r>
            <a:r>
              <a:rPr lang="en-US" sz="2800" i="1">
                <a:latin typeface="Times New Roman" pitchFamily="18" charset="0"/>
                <a:cs typeface="Times New Roman" pitchFamily="18" charset="0"/>
              </a:rPr>
              <a:t>x</a:t>
            </a:r>
            <a:r>
              <a:rPr lang="en-US" sz="2800" i="1" baseline="-25000">
                <a:latin typeface="Times New Roman" pitchFamily="18" charset="0"/>
                <a:cs typeface="Times New Roman" pitchFamily="18" charset="0"/>
              </a:rPr>
              <a:t>n</a:t>
            </a:r>
            <a:r>
              <a:rPr lang="en-US" sz="2800">
                <a:latin typeface="Times New Roman" pitchFamily="18" charset="0"/>
                <a:cs typeface="Times New Roman" pitchFamily="18" charset="0"/>
              </a:rPr>
              <a:t>.</a:t>
            </a:r>
          </a:p>
          <a:p>
            <a:pPr>
              <a:spcBef>
                <a:spcPct val="50000"/>
              </a:spcBef>
            </a:pPr>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9842" name="Rectangle 2"/>
          <p:cNvSpPr>
            <a:spLocks noGrp="1" noChangeArrowheads="1"/>
          </p:cNvSpPr>
          <p:nvPr>
            <p:ph type="title"/>
          </p:nvPr>
        </p:nvSpPr>
        <p:spPr/>
        <p:txBody>
          <a:bodyPr/>
          <a:lstStyle/>
          <a:p>
            <a:pPr eaLnBrk="1" hangingPunct="1">
              <a:defRPr/>
            </a:pPr>
            <a:r>
              <a:rPr lang="en-US" dirty="0" smtClean="0">
                <a:solidFill>
                  <a:schemeClr val="accent3"/>
                </a:solidFill>
              </a:rPr>
              <a:t>Example: Constructing </a:t>
            </a:r>
            <a:r>
              <a:rPr lang="en-US" dirty="0">
                <a:solidFill>
                  <a:schemeClr val="accent3"/>
                </a:solidFill>
              </a:rPr>
              <a:t>a Discrete Probability Distribution</a:t>
            </a:r>
          </a:p>
        </p:txBody>
      </p:sp>
      <p:sp>
        <p:nvSpPr>
          <p:cNvPr id="31747" name="Content Placeholder 17"/>
          <p:cNvSpPr>
            <a:spLocks noGrp="1"/>
          </p:cNvSpPr>
          <p:nvPr>
            <p:ph idx="1"/>
          </p:nvPr>
        </p:nvSpPr>
        <p:spPr>
          <a:xfrm>
            <a:off x="457200" y="1600200"/>
            <a:ext cx="8281988" cy="4525963"/>
          </a:xfrm>
        </p:spPr>
        <p:txBody>
          <a:bodyPr/>
          <a:lstStyle/>
          <a:p>
            <a:pPr marL="0" indent="0" eaLnBrk="1" hangingPunct="1">
              <a:buFont typeface="Arial" pitchFamily="34" charset="0"/>
              <a:buNone/>
            </a:pPr>
            <a:r>
              <a:rPr lang="en-US" smtClean="0"/>
              <a:t>An industrial psychologist administered a personality inventory test for passive-aggressive traits to 150 employees. Individuals were given a score from 1 to 5, where 1 was extremely passive and 5 extremely</a:t>
            </a:r>
          </a:p>
        </p:txBody>
      </p:sp>
      <p:graphicFrame>
        <p:nvGraphicFramePr>
          <p:cNvPr id="19" name="Table 18"/>
          <p:cNvGraphicFramePr>
            <a:graphicFrameLocks noGrp="1"/>
          </p:cNvGraphicFramePr>
          <p:nvPr/>
        </p:nvGraphicFramePr>
        <p:xfrm>
          <a:off x="5830888" y="3551238"/>
          <a:ext cx="2908092" cy="2377440"/>
        </p:xfrm>
        <a:graphic>
          <a:graphicData uri="http://schemas.openxmlformats.org/drawingml/2006/table">
            <a:tbl>
              <a:tblPr firstRow="1" bandRow="1">
                <a:tableStyleId>{2D5ABB26-0587-4C30-8999-92F81FD0307C}</a:tableStyleId>
              </a:tblPr>
              <a:tblGrid>
                <a:gridCol w="1139253"/>
                <a:gridCol w="1768839"/>
              </a:tblGrid>
              <a:tr h="370840">
                <a:tc>
                  <a:txBody>
                    <a:bodyPr/>
                    <a:lstStyle/>
                    <a:p>
                      <a:pPr algn="ctr"/>
                      <a:r>
                        <a:rPr lang="en-US" sz="2000" b="1" dirty="0" smtClean="0">
                          <a:solidFill>
                            <a:schemeClr val="bg1"/>
                          </a:solidFill>
                        </a:rPr>
                        <a:t>Score, </a:t>
                      </a:r>
                      <a:r>
                        <a:rPr lang="en-US" sz="2000" b="1" i="1" dirty="0" smtClean="0">
                          <a:solidFill>
                            <a:schemeClr val="bg1"/>
                          </a:solidFill>
                        </a:rPr>
                        <a:t>x</a:t>
                      </a:r>
                      <a:endParaRPr lang="en-US" sz="20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000" b="1" dirty="0" smtClean="0">
                          <a:solidFill>
                            <a:schemeClr val="bg1"/>
                          </a:solidFill>
                        </a:rPr>
                        <a:t>Frequency, </a:t>
                      </a:r>
                      <a:r>
                        <a:rPr lang="en-US" sz="2000" b="1" i="1" dirty="0" smtClean="0">
                          <a:solidFill>
                            <a:schemeClr val="bg1"/>
                          </a:solidFill>
                        </a:rPr>
                        <a:t>f</a:t>
                      </a:r>
                      <a:endParaRPr lang="en-US" sz="20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370840">
                <a:tc>
                  <a:txBody>
                    <a:bodyPr/>
                    <a:lstStyle/>
                    <a:p>
                      <a:pPr algn="ctr"/>
                      <a:r>
                        <a:rPr lang="en-US" sz="2000" dirty="0" smtClean="0"/>
                        <a:t>1</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dirty="0" smtClean="0"/>
                        <a:t>24</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lang="en-US" sz="2000" dirty="0" smtClean="0"/>
                        <a:t>2</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smtClean="0"/>
                        <a:t>33</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000" dirty="0" smtClean="0"/>
                        <a:t>3</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smtClean="0"/>
                        <a:t>42</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000" dirty="0" smtClean="0"/>
                        <a:t>4</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smtClean="0"/>
                        <a:t>30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000" dirty="0" smtClean="0"/>
                        <a:t>5</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000" dirty="0" smtClean="0"/>
                        <a:t>21</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31767" name="TextBox 19"/>
          <p:cNvSpPr txBox="1">
            <a:spLocks noChangeArrowheads="1"/>
          </p:cNvSpPr>
          <p:nvPr/>
        </p:nvSpPr>
        <p:spPr bwMode="auto">
          <a:xfrm>
            <a:off x="457200" y="3313113"/>
            <a:ext cx="5224463" cy="2246312"/>
          </a:xfrm>
          <a:prstGeom prst="rect">
            <a:avLst/>
          </a:prstGeom>
          <a:noFill/>
          <a:ln w="9525">
            <a:noFill/>
            <a:miter lim="800000"/>
            <a:headEnd/>
            <a:tailEnd/>
          </a:ln>
        </p:spPr>
        <p:txBody>
          <a:bodyPr>
            <a:spAutoFit/>
          </a:bodyPr>
          <a:lstStyle/>
          <a:p>
            <a:r>
              <a:rPr lang="en-US" sz="2800">
                <a:latin typeface="Times New Roman" pitchFamily="18" charset="0"/>
              </a:rPr>
              <a:t>aggressive. A score of 3 indicated neither trait. Construct a probability distribution for the random variable </a:t>
            </a:r>
            <a:r>
              <a:rPr lang="en-US" sz="2800" i="1">
                <a:latin typeface="Times New Roman" pitchFamily="18" charset="0"/>
              </a:rPr>
              <a:t>x</a:t>
            </a:r>
            <a:r>
              <a:rPr lang="en-US" sz="2800">
                <a:latin typeface="Times New Roman" pitchFamily="18" charset="0"/>
              </a:rPr>
              <a:t>. Then graph the distribution using a histogram.</a:t>
            </a:r>
          </a:p>
        </p:txBody>
      </p:sp>
      <p:sp>
        <p:nvSpPr>
          <p:cNvPr id="32792" name="Slide Number Placeholder 20"/>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4A203A28-428B-491B-8B3C-926787B8202B}" type="slidenum">
              <a:rPr lang="en-US" smtClean="0"/>
              <a:pPr fontAlgn="base">
                <a:spcBef>
                  <a:spcPct val="0"/>
                </a:spcBef>
                <a:spcAft>
                  <a:spcPct val="0"/>
                </a:spcAft>
                <a:defRPr/>
              </a:pPr>
              <a:t>12</a:t>
            </a:fld>
            <a:endParaRPr lang="en-US" smtClean="0"/>
          </a:p>
        </p:txBody>
      </p:sp>
      <p:sp>
        <p:nvSpPr>
          <p:cNvPr id="32793" name="Footer Placeholder 21"/>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Solution: Constructing a Discrete Probability Distribution</a:t>
            </a:r>
            <a:endParaRPr lang="en-US" dirty="0"/>
          </a:p>
        </p:txBody>
      </p:sp>
      <p:sp>
        <p:nvSpPr>
          <p:cNvPr id="1032" name="Content Placeholder 2"/>
          <p:cNvSpPr>
            <a:spLocks noGrp="1"/>
          </p:cNvSpPr>
          <p:nvPr>
            <p:ph idx="1"/>
          </p:nvPr>
        </p:nvSpPr>
        <p:spPr>
          <a:xfrm>
            <a:off x="457200" y="1600200"/>
            <a:ext cx="8229600" cy="1503363"/>
          </a:xfrm>
        </p:spPr>
        <p:txBody>
          <a:bodyPr/>
          <a:lstStyle/>
          <a:p>
            <a:pPr eaLnBrk="1" hangingPunct="1"/>
            <a:r>
              <a:rPr lang="en-US" smtClean="0"/>
              <a:t>Divide the frequency of each score by the total number of individuals in the study to find the probability for each value of the random variable.</a:t>
            </a:r>
          </a:p>
        </p:txBody>
      </p:sp>
      <p:graphicFrame>
        <p:nvGraphicFramePr>
          <p:cNvPr id="1026" name="Object 2"/>
          <p:cNvGraphicFramePr>
            <a:graphicFrameLocks noChangeAspect="1"/>
          </p:cNvGraphicFramePr>
          <p:nvPr/>
        </p:nvGraphicFramePr>
        <p:xfrm>
          <a:off x="949325" y="2946400"/>
          <a:ext cx="2076450" cy="741363"/>
        </p:xfrm>
        <a:graphic>
          <a:graphicData uri="http://schemas.openxmlformats.org/presentationml/2006/ole">
            <p:oleObj spid="_x0000_s1026" name="Equation" r:id="rId3" imgW="1104840" imgH="393480" progId="Equation.DSMT4">
              <p:embed/>
            </p:oleObj>
          </a:graphicData>
        </a:graphic>
      </p:graphicFrame>
      <p:graphicFrame>
        <p:nvGraphicFramePr>
          <p:cNvPr id="1027" name="Object 3"/>
          <p:cNvGraphicFramePr>
            <a:graphicFrameLocks noChangeAspect="1"/>
          </p:cNvGraphicFramePr>
          <p:nvPr/>
        </p:nvGraphicFramePr>
        <p:xfrm>
          <a:off x="3313113" y="2933700"/>
          <a:ext cx="2147887" cy="741363"/>
        </p:xfrm>
        <a:graphic>
          <a:graphicData uri="http://schemas.openxmlformats.org/presentationml/2006/ole">
            <p:oleObj spid="_x0000_s1027" name="Equation" r:id="rId4" imgW="1143000" imgH="393480" progId="Equation.DSMT4">
              <p:embed/>
            </p:oleObj>
          </a:graphicData>
        </a:graphic>
      </p:graphicFrame>
      <p:graphicFrame>
        <p:nvGraphicFramePr>
          <p:cNvPr id="1028" name="Object 4"/>
          <p:cNvGraphicFramePr>
            <a:graphicFrameLocks noChangeAspect="1"/>
          </p:cNvGraphicFramePr>
          <p:nvPr/>
        </p:nvGraphicFramePr>
        <p:xfrm>
          <a:off x="5695950" y="2951163"/>
          <a:ext cx="2124075" cy="741362"/>
        </p:xfrm>
        <a:graphic>
          <a:graphicData uri="http://schemas.openxmlformats.org/presentationml/2006/ole">
            <p:oleObj spid="_x0000_s1028" name="Equation" r:id="rId5" imgW="1130040" imgH="393480" progId="Equation.DSMT4">
              <p:embed/>
            </p:oleObj>
          </a:graphicData>
        </a:graphic>
      </p:graphicFrame>
      <p:graphicFrame>
        <p:nvGraphicFramePr>
          <p:cNvPr id="1029" name="Object 5"/>
          <p:cNvGraphicFramePr>
            <a:graphicFrameLocks noChangeAspect="1"/>
          </p:cNvGraphicFramePr>
          <p:nvPr/>
        </p:nvGraphicFramePr>
        <p:xfrm>
          <a:off x="898525" y="3846513"/>
          <a:ext cx="2147888" cy="741362"/>
        </p:xfrm>
        <a:graphic>
          <a:graphicData uri="http://schemas.openxmlformats.org/presentationml/2006/ole">
            <p:oleObj spid="_x0000_s1029" name="Equation" r:id="rId6" imgW="1143000" imgH="393480" progId="Equation.DSMT4">
              <p:embed/>
            </p:oleObj>
          </a:graphicData>
        </a:graphic>
      </p:graphicFrame>
      <p:graphicFrame>
        <p:nvGraphicFramePr>
          <p:cNvPr id="1030" name="Object 6"/>
          <p:cNvGraphicFramePr>
            <a:graphicFrameLocks noChangeAspect="1"/>
          </p:cNvGraphicFramePr>
          <p:nvPr/>
        </p:nvGraphicFramePr>
        <p:xfrm>
          <a:off x="3309938" y="3833813"/>
          <a:ext cx="2124075" cy="741362"/>
        </p:xfrm>
        <a:graphic>
          <a:graphicData uri="http://schemas.openxmlformats.org/presentationml/2006/ole">
            <p:oleObj spid="_x0000_s1030" name="Equation" r:id="rId7" imgW="1130040" imgH="393480" progId="Equation.DSMT4">
              <p:embed/>
            </p:oleObj>
          </a:graphicData>
        </a:graphic>
      </p:graphicFrame>
      <p:graphicFrame>
        <p:nvGraphicFramePr>
          <p:cNvPr id="9" name="Table 8"/>
          <p:cNvGraphicFramePr>
            <a:graphicFrameLocks noGrp="1"/>
          </p:cNvGraphicFramePr>
          <p:nvPr/>
        </p:nvGraphicFramePr>
        <p:xfrm>
          <a:off x="944563" y="5140325"/>
          <a:ext cx="7045325" cy="914400"/>
        </p:xfrm>
        <a:graphic>
          <a:graphicData uri="http://schemas.openxmlformats.org/drawingml/2006/table">
            <a:tbl>
              <a:tblPr firstRow="1" bandRow="1">
                <a:tableStyleId>{2D5ABB26-0587-4C30-8999-92F81FD0307C}</a:tableStyleId>
              </a:tblPr>
              <a:tblGrid>
                <a:gridCol w="803977"/>
                <a:gridCol w="1248281"/>
                <a:gridCol w="1248281"/>
                <a:gridCol w="1248281"/>
                <a:gridCol w="1248281"/>
                <a:gridCol w="1248281"/>
              </a:tblGrid>
              <a:tr h="370840">
                <a:tc>
                  <a:txBody>
                    <a:bodyPr/>
                    <a:lstStyle/>
                    <a:p>
                      <a:pPr algn="ctr"/>
                      <a:r>
                        <a:rPr lang="en-US" sz="2400" b="1" i="1" dirty="0" smtClean="0">
                          <a:solidFill>
                            <a:schemeClr val="bg1"/>
                          </a:solidFill>
                        </a:rPr>
                        <a:t> x</a:t>
                      </a:r>
                      <a:endParaRPr lang="en-US" sz="24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400" b="0" i="0" dirty="0" smtClean="0">
                          <a:solidFill>
                            <a:schemeClr val="tx1"/>
                          </a:solidFill>
                        </a:rPr>
                        <a:t>1</a:t>
                      </a:r>
                      <a:endParaRPr lang="en-US" sz="24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i="0" dirty="0" smtClean="0">
                          <a:solidFill>
                            <a:schemeClr val="tx1"/>
                          </a:solidFill>
                        </a:rPr>
                        <a:t>2</a:t>
                      </a:r>
                      <a:endParaRPr lang="en-US" sz="24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i="0" dirty="0" smtClean="0">
                          <a:solidFill>
                            <a:schemeClr val="tx1"/>
                          </a:solidFill>
                        </a:rPr>
                        <a:t>3</a:t>
                      </a:r>
                      <a:endParaRPr lang="en-US" sz="24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i="0" dirty="0" smtClean="0">
                          <a:solidFill>
                            <a:schemeClr val="tx1"/>
                          </a:solidFill>
                        </a:rPr>
                        <a:t>4</a:t>
                      </a:r>
                      <a:endParaRPr lang="en-US" sz="24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i="0" dirty="0" smtClean="0">
                          <a:solidFill>
                            <a:schemeClr val="tx1"/>
                          </a:solidFill>
                        </a:rPr>
                        <a:t>5</a:t>
                      </a:r>
                      <a:endParaRPr lang="en-US" sz="24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2400" b="1" i="1" dirty="0" smtClean="0">
                          <a:solidFill>
                            <a:schemeClr val="bg1"/>
                          </a:solidFill>
                        </a:rPr>
                        <a:t>P(x)</a:t>
                      </a:r>
                      <a:endParaRPr lang="en-US" sz="24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400" dirty="0" smtClean="0"/>
                        <a:t>0.16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0.22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0.28</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0.20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dirty="0" smtClean="0"/>
                        <a:t>0.14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56" name="TextBox 9"/>
          <p:cNvSpPr txBox="1">
            <a:spLocks noChangeArrowheads="1"/>
          </p:cNvSpPr>
          <p:nvPr/>
        </p:nvSpPr>
        <p:spPr bwMode="auto">
          <a:xfrm>
            <a:off x="457200" y="4572000"/>
            <a:ext cx="5756275" cy="523875"/>
          </a:xfrm>
          <a:prstGeom prst="rect">
            <a:avLst/>
          </a:prstGeom>
          <a:noFill/>
          <a:ln w="9525">
            <a:noFill/>
            <a:miter lim="800000"/>
            <a:headEnd/>
            <a:tailEnd/>
          </a:ln>
        </p:spPr>
        <p:txBody>
          <a:bodyPr>
            <a:spAutoFit/>
          </a:bodyPr>
          <a:lstStyle/>
          <a:p>
            <a:pPr marL="344488" indent="-344488">
              <a:buClr>
                <a:schemeClr val="accent1"/>
              </a:buClr>
              <a:buFont typeface="Arial" pitchFamily="34" charset="0"/>
              <a:buChar char="•"/>
            </a:pPr>
            <a:r>
              <a:rPr lang="en-US" sz="2800">
                <a:latin typeface="Times New Roman" pitchFamily="18" charset="0"/>
              </a:rPr>
              <a:t>Discrete probability distribution:</a:t>
            </a:r>
          </a:p>
        </p:txBody>
      </p:sp>
      <p:sp>
        <p:nvSpPr>
          <p:cNvPr id="1057" name="Slide Number Placeholder 11"/>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D4E4B09A-95F7-47A9-86F3-3CB24DECEC84}" type="slidenum">
              <a:rPr lang="en-US" smtClean="0"/>
              <a:pPr fontAlgn="base">
                <a:spcBef>
                  <a:spcPct val="0"/>
                </a:spcBef>
                <a:spcAft>
                  <a:spcPct val="0"/>
                </a:spcAft>
                <a:defRPr/>
              </a:pPr>
              <a:t>13</a:t>
            </a:fld>
            <a:endParaRPr lang="en-US" smtClean="0"/>
          </a:p>
        </p:txBody>
      </p:sp>
      <p:sp>
        <p:nvSpPr>
          <p:cNvPr id="1058" name="Footer Placeholder 12"/>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Solution: Constructing a Discrete Probability Distribution</a:t>
            </a:r>
            <a:endParaRPr lang="en-US" dirty="0"/>
          </a:p>
        </p:txBody>
      </p:sp>
      <p:sp>
        <p:nvSpPr>
          <p:cNvPr id="3" name="Content Placeholder 2"/>
          <p:cNvSpPr>
            <a:spLocks noGrp="1"/>
          </p:cNvSpPr>
          <p:nvPr>
            <p:ph idx="4294967295"/>
          </p:nvPr>
        </p:nvSpPr>
        <p:spPr>
          <a:xfrm>
            <a:off x="473075" y="3030538"/>
            <a:ext cx="8229600" cy="2041525"/>
          </a:xfrm>
        </p:spPr>
        <p:txBody>
          <a:bodyPr/>
          <a:lstStyle/>
          <a:p>
            <a:pPr eaLnBrk="1" hangingPunct="1">
              <a:buFont typeface="Arial" charset="0"/>
              <a:buNone/>
              <a:defRPr/>
            </a:pPr>
            <a:r>
              <a:rPr lang="en-US" dirty="0" smtClean="0"/>
              <a:t>This is a valid discrete probability distribution since </a:t>
            </a:r>
          </a:p>
          <a:p>
            <a:pPr marL="465138" indent="-465138" eaLnBrk="1" hangingPunct="1">
              <a:buFont typeface="+mj-lt"/>
              <a:buAutoNum type="arabicPeriod"/>
              <a:defRPr/>
            </a:pPr>
            <a:r>
              <a:rPr lang="en-US" dirty="0" smtClean="0"/>
              <a:t>Each probability is between 0 and 1, inclusive,</a:t>
            </a:r>
            <a:br>
              <a:rPr lang="en-US" dirty="0" smtClean="0"/>
            </a:br>
            <a:r>
              <a:rPr lang="en-US" dirty="0" smtClean="0"/>
              <a:t>0 </a:t>
            </a:r>
            <a:r>
              <a:rPr lang="en-US" dirty="0" smtClean="0">
                <a:latin typeface="Times New Roman"/>
                <a:cs typeface="Times New Roman"/>
              </a:rPr>
              <a:t>≤ </a:t>
            </a:r>
            <a:r>
              <a:rPr lang="en-US" i="1" dirty="0" smtClean="0">
                <a:latin typeface="Times New Roman"/>
                <a:cs typeface="Times New Roman"/>
              </a:rPr>
              <a:t>P(x) </a:t>
            </a:r>
            <a:r>
              <a:rPr lang="en-US" dirty="0" smtClean="0">
                <a:latin typeface="Times New Roman"/>
                <a:cs typeface="Times New Roman"/>
              </a:rPr>
              <a:t>≤ 1.</a:t>
            </a:r>
          </a:p>
          <a:p>
            <a:pPr marL="465138" indent="-465138" eaLnBrk="1" hangingPunct="1">
              <a:buFont typeface="+mj-lt"/>
              <a:buAutoNum type="arabicPeriod"/>
              <a:defRPr/>
            </a:pPr>
            <a:r>
              <a:rPr lang="en-US" dirty="0" smtClean="0">
                <a:latin typeface="Times New Roman"/>
                <a:cs typeface="Times New Roman"/>
              </a:rPr>
              <a:t>The sum of the probabilities equals 1, </a:t>
            </a:r>
            <a:br>
              <a:rPr lang="en-US" dirty="0" smtClean="0">
                <a:latin typeface="Times New Roman"/>
                <a:cs typeface="Times New Roman"/>
              </a:rPr>
            </a:br>
            <a:r>
              <a:rPr lang="en-US" dirty="0" smtClean="0">
                <a:latin typeface="Times New Roman"/>
                <a:cs typeface="Times New Roman"/>
              </a:rPr>
              <a:t>Σ</a:t>
            </a:r>
            <a:r>
              <a:rPr lang="en-US" i="1" dirty="0" smtClean="0">
                <a:latin typeface="Times New Roman"/>
                <a:cs typeface="Times New Roman"/>
              </a:rPr>
              <a:t>P(x)</a:t>
            </a:r>
            <a:r>
              <a:rPr lang="en-US" dirty="0" smtClean="0">
                <a:latin typeface="Times New Roman"/>
                <a:cs typeface="Times New Roman"/>
              </a:rPr>
              <a:t> = 0.16 + 0.22 + 0.28 + 0.20 + 0.14 = 1.</a:t>
            </a:r>
            <a:endParaRPr lang="en-US" dirty="0" smtClean="0"/>
          </a:p>
          <a:p>
            <a:pPr eaLnBrk="1" hangingPunct="1">
              <a:buFont typeface="Arial" charset="0"/>
              <a:buNone/>
              <a:defRPr/>
            </a:pPr>
            <a:endParaRPr lang="en-US" dirty="0"/>
          </a:p>
        </p:txBody>
      </p:sp>
      <p:graphicFrame>
        <p:nvGraphicFramePr>
          <p:cNvPr id="9" name="Table 8"/>
          <p:cNvGraphicFramePr>
            <a:graphicFrameLocks noGrp="1"/>
          </p:cNvGraphicFramePr>
          <p:nvPr/>
        </p:nvGraphicFramePr>
        <p:xfrm>
          <a:off x="1268413" y="1997075"/>
          <a:ext cx="5640387" cy="792163"/>
        </p:xfrm>
        <a:graphic>
          <a:graphicData uri="http://schemas.openxmlformats.org/drawingml/2006/table">
            <a:tbl>
              <a:tblPr firstRow="1" bandRow="1">
                <a:tableStyleId>{2D5ABB26-0587-4C30-8999-92F81FD0307C}</a:tableStyleId>
              </a:tblPr>
              <a:tblGrid>
                <a:gridCol w="643736"/>
                <a:gridCol w="999486"/>
                <a:gridCol w="999486"/>
                <a:gridCol w="999486"/>
                <a:gridCol w="999486"/>
                <a:gridCol w="999486"/>
              </a:tblGrid>
              <a:tr h="370840">
                <a:tc>
                  <a:txBody>
                    <a:bodyPr/>
                    <a:lstStyle/>
                    <a:p>
                      <a:pPr algn="ctr"/>
                      <a:r>
                        <a:rPr lang="en-US" sz="2000" b="1" i="1" dirty="0" smtClean="0">
                          <a:solidFill>
                            <a:schemeClr val="bg1"/>
                          </a:solidFill>
                        </a:rPr>
                        <a:t> x</a:t>
                      </a:r>
                      <a:endParaRPr lang="en-US" sz="20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000" b="0" i="0" dirty="0" smtClean="0">
                          <a:solidFill>
                            <a:schemeClr val="tx1"/>
                          </a:solidFill>
                        </a:rPr>
                        <a:t>1</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2</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3</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4</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5</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2000" b="1" i="1" dirty="0" smtClean="0">
                          <a:solidFill>
                            <a:schemeClr val="bg1"/>
                          </a:solidFill>
                        </a:rPr>
                        <a:t>P(x)</a:t>
                      </a:r>
                      <a:endParaRPr lang="en-US" sz="20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000" dirty="0" smtClean="0"/>
                        <a:t>0.16</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0.22</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0.28</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0.20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0.14</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8" name="Bent Arrow 17"/>
          <p:cNvSpPr/>
          <p:nvPr/>
        </p:nvSpPr>
        <p:spPr>
          <a:xfrm flipH="1">
            <a:off x="6985000" y="2352675"/>
            <a:ext cx="1365250" cy="1709738"/>
          </a:xfrm>
          <a:prstGeom prst="bentArrow">
            <a:avLst>
              <a:gd name="adj1" fmla="val 13158"/>
              <a:gd name="adj2" fmla="val 19079"/>
              <a:gd name="adj3" fmla="val 18421"/>
              <a:gd name="adj4" fmla="val 26645"/>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
        <p:nvSpPr>
          <p:cNvPr id="33820" name="Slide Number Placeholder 19"/>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13FDBB66-35AF-45A8-A41E-4275F45AF051}" type="slidenum">
              <a:rPr lang="en-US" smtClean="0"/>
              <a:pPr fontAlgn="base">
                <a:spcBef>
                  <a:spcPct val="0"/>
                </a:spcBef>
                <a:spcAft>
                  <a:spcPct val="0"/>
                </a:spcAft>
                <a:defRPr/>
              </a:pPr>
              <a:t>14</a:t>
            </a:fld>
            <a:endParaRPr lang="en-US" smtClean="0"/>
          </a:p>
        </p:txBody>
      </p:sp>
      <p:sp>
        <p:nvSpPr>
          <p:cNvPr id="33821" name="Footer Placeholder 20"/>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Solution: Constructing a Discrete Probability Distribution</a:t>
            </a:r>
            <a:endParaRPr lang="en-US" dirty="0"/>
          </a:p>
        </p:txBody>
      </p:sp>
      <p:sp>
        <p:nvSpPr>
          <p:cNvPr id="33795" name="Content Placeholder 2"/>
          <p:cNvSpPr>
            <a:spLocks noGrp="1"/>
          </p:cNvSpPr>
          <p:nvPr>
            <p:ph idx="1"/>
          </p:nvPr>
        </p:nvSpPr>
        <p:spPr>
          <a:xfrm>
            <a:off x="457200" y="1600200"/>
            <a:ext cx="8229600" cy="573088"/>
          </a:xfrm>
        </p:spPr>
        <p:txBody>
          <a:bodyPr/>
          <a:lstStyle/>
          <a:p>
            <a:pPr eaLnBrk="1" hangingPunct="1"/>
            <a:r>
              <a:rPr lang="en-US" smtClean="0"/>
              <a:t>Histogram</a:t>
            </a:r>
          </a:p>
        </p:txBody>
      </p:sp>
      <p:graphicFrame>
        <p:nvGraphicFramePr>
          <p:cNvPr id="12" name="Chart 11"/>
          <p:cNvGraphicFramePr/>
          <p:nvPr/>
        </p:nvGraphicFramePr>
        <p:xfrm>
          <a:off x="1851285" y="2027419"/>
          <a:ext cx="5059180" cy="3099216"/>
        </p:xfrm>
        <a:graphic>
          <a:graphicData uri="http://schemas.openxmlformats.org/drawingml/2006/chart">
            <c:chart xmlns:c="http://schemas.openxmlformats.org/drawingml/2006/chart" xmlns:r="http://schemas.openxmlformats.org/officeDocument/2006/relationships" r:id="rId2"/>
          </a:graphicData>
        </a:graphic>
      </p:graphicFrame>
      <p:sp>
        <p:nvSpPr>
          <p:cNvPr id="33797" name="TextBox 12"/>
          <p:cNvSpPr txBox="1">
            <a:spLocks noChangeArrowheads="1"/>
          </p:cNvSpPr>
          <p:nvPr/>
        </p:nvSpPr>
        <p:spPr bwMode="auto">
          <a:xfrm>
            <a:off x="704850" y="5021263"/>
            <a:ext cx="7780338" cy="1385887"/>
          </a:xfrm>
          <a:prstGeom prst="rect">
            <a:avLst/>
          </a:prstGeom>
          <a:noFill/>
          <a:ln w="9525">
            <a:noFill/>
            <a:miter lim="800000"/>
            <a:headEnd/>
            <a:tailEnd/>
          </a:ln>
        </p:spPr>
        <p:txBody>
          <a:bodyPr>
            <a:spAutoFit/>
          </a:bodyPr>
          <a:lstStyle/>
          <a:p>
            <a:r>
              <a:rPr lang="en-US" sz="2800">
                <a:latin typeface="Times New Roman" pitchFamily="18" charset="0"/>
              </a:rPr>
              <a:t>Because the width of each bar is one, the area of each bar is equal to the probability of a particular outcome.</a:t>
            </a:r>
          </a:p>
        </p:txBody>
      </p:sp>
      <p:sp>
        <p:nvSpPr>
          <p:cNvPr id="34822" name="Slide Number Placeholder 13"/>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33896741-9741-4E49-AAC8-6CE180A5FAD2}" type="slidenum">
              <a:rPr lang="en-US" smtClean="0"/>
              <a:pPr fontAlgn="base">
                <a:spcBef>
                  <a:spcPct val="0"/>
                </a:spcBef>
                <a:spcAft>
                  <a:spcPct val="0"/>
                </a:spcAft>
                <a:defRPr/>
              </a:pPr>
              <a:t>15</a:t>
            </a:fld>
            <a:endParaRPr lang="en-US" smtClean="0"/>
          </a:p>
        </p:txBody>
      </p:sp>
      <p:sp>
        <p:nvSpPr>
          <p:cNvPr id="34823" name="Footer Placeholder 14"/>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smtClean="0"/>
              <a:t>Mean</a:t>
            </a:r>
          </a:p>
        </p:txBody>
      </p:sp>
      <p:sp>
        <p:nvSpPr>
          <p:cNvPr id="34819" name="Content Placeholder 2"/>
          <p:cNvSpPr>
            <a:spLocks noGrp="1"/>
          </p:cNvSpPr>
          <p:nvPr>
            <p:ph idx="1"/>
          </p:nvPr>
        </p:nvSpPr>
        <p:spPr>
          <a:xfrm>
            <a:off x="457200" y="1600200"/>
            <a:ext cx="8229600" cy="2043113"/>
          </a:xfrm>
        </p:spPr>
        <p:txBody>
          <a:bodyPr/>
          <a:lstStyle/>
          <a:p>
            <a:pPr eaLnBrk="1" hangingPunct="1">
              <a:buFont typeface="Arial" pitchFamily="34" charset="0"/>
              <a:buNone/>
            </a:pPr>
            <a:r>
              <a:rPr lang="en-US" b="1" smtClean="0">
                <a:solidFill>
                  <a:schemeClr val="accent2"/>
                </a:solidFill>
              </a:rPr>
              <a:t>Mean of a discrete probability distribution</a:t>
            </a:r>
          </a:p>
          <a:p>
            <a:pPr eaLnBrk="1" hangingPunct="1"/>
            <a:r>
              <a:rPr lang="el-GR" b="1" i="1" smtClean="0">
                <a:solidFill>
                  <a:schemeClr val="accent2"/>
                </a:solidFill>
              </a:rPr>
              <a:t>μ</a:t>
            </a:r>
            <a:r>
              <a:rPr lang="en-US" b="1" i="1" smtClean="0">
                <a:solidFill>
                  <a:schemeClr val="accent2"/>
                </a:solidFill>
              </a:rPr>
              <a:t> = </a:t>
            </a:r>
            <a:r>
              <a:rPr lang="el-GR" b="1" smtClean="0">
                <a:solidFill>
                  <a:schemeClr val="accent2"/>
                </a:solidFill>
              </a:rPr>
              <a:t>Σ</a:t>
            </a:r>
            <a:r>
              <a:rPr lang="en-US" b="1" i="1" smtClean="0">
                <a:solidFill>
                  <a:schemeClr val="accent2"/>
                </a:solidFill>
              </a:rPr>
              <a:t>xP</a:t>
            </a:r>
            <a:r>
              <a:rPr lang="en-US" b="1" smtClean="0">
                <a:solidFill>
                  <a:schemeClr val="accent2"/>
                </a:solidFill>
              </a:rPr>
              <a:t>(</a:t>
            </a:r>
            <a:r>
              <a:rPr lang="en-US" b="1" i="1" smtClean="0">
                <a:solidFill>
                  <a:schemeClr val="accent2"/>
                </a:solidFill>
              </a:rPr>
              <a:t>x</a:t>
            </a:r>
            <a:r>
              <a:rPr lang="en-US" b="1" smtClean="0">
                <a:solidFill>
                  <a:schemeClr val="accent2"/>
                </a:solidFill>
              </a:rPr>
              <a:t>)</a:t>
            </a:r>
          </a:p>
          <a:p>
            <a:pPr eaLnBrk="1" hangingPunct="1"/>
            <a:r>
              <a:rPr lang="en-US" smtClean="0"/>
              <a:t>Each value of </a:t>
            </a:r>
            <a:r>
              <a:rPr lang="en-US" i="1" smtClean="0"/>
              <a:t>x</a:t>
            </a:r>
            <a:r>
              <a:rPr lang="en-US" smtClean="0"/>
              <a:t> is multiplied by its corresponding probability and the products are added.</a:t>
            </a:r>
          </a:p>
          <a:p>
            <a:pPr eaLnBrk="1" hangingPunct="1"/>
            <a:endParaRPr lang="en-US" smtClean="0"/>
          </a:p>
          <a:p>
            <a:pPr eaLnBrk="1" hangingPunct="1"/>
            <a:endParaRPr lang="en-US" smtClean="0"/>
          </a:p>
          <a:p>
            <a:pPr eaLnBrk="1" hangingPunct="1"/>
            <a:endParaRPr lang="en-US" smtClean="0"/>
          </a:p>
        </p:txBody>
      </p:sp>
      <p:sp>
        <p:nvSpPr>
          <p:cNvPr id="35844" name="Slide Number Placeholder 3"/>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E309A89F-8AB2-4CCE-A81A-C7B293CDD08D}" type="slidenum">
              <a:rPr lang="en-US" smtClean="0"/>
              <a:pPr fontAlgn="base">
                <a:spcBef>
                  <a:spcPct val="0"/>
                </a:spcBef>
                <a:spcAft>
                  <a:spcPct val="0"/>
                </a:spcAft>
                <a:defRPr/>
              </a:pPr>
              <a:t>16</a:t>
            </a:fld>
            <a:endParaRPr lang="en-US" smtClean="0"/>
          </a:p>
        </p:txBody>
      </p:sp>
      <p:sp>
        <p:nvSpPr>
          <p:cNvPr id="35845" name="Footer Placeholder 4"/>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2392363" y="3055938"/>
          <a:ext cx="4197350" cy="2743200"/>
        </p:xfrm>
        <a:graphic>
          <a:graphicData uri="http://schemas.openxmlformats.org/drawingml/2006/table">
            <a:tbl>
              <a:tblPr firstRow="1" bandRow="1">
                <a:tableStyleId>{2D5ABB26-0587-4C30-8999-92F81FD0307C}</a:tableStyleId>
              </a:tblPr>
              <a:tblGrid>
                <a:gridCol w="752071"/>
                <a:gridCol w="1055529"/>
                <a:gridCol w="2389653"/>
              </a:tblGrid>
              <a:tr h="370840">
                <a:tc>
                  <a:txBody>
                    <a:bodyPr/>
                    <a:lstStyle/>
                    <a:p>
                      <a:pPr algn="ctr"/>
                      <a:r>
                        <a:rPr lang="en-US" sz="2400" b="1" i="1" dirty="0" smtClean="0">
                          <a:solidFill>
                            <a:schemeClr val="bg1"/>
                          </a:solidFill>
                        </a:rPr>
                        <a:t>x</a:t>
                      </a:r>
                      <a:endParaRPr lang="en-US" sz="24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400" b="1" i="1" dirty="0" smtClean="0">
                          <a:solidFill>
                            <a:schemeClr val="bg1"/>
                          </a:solidFill>
                        </a:rPr>
                        <a:t>P(x)</a:t>
                      </a:r>
                      <a:endParaRPr lang="en-US" sz="24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i="1" dirty="0" err="1" smtClean="0">
                          <a:solidFill>
                            <a:schemeClr val="bg1"/>
                          </a:solidFill>
                        </a:rPr>
                        <a:t>xP</a:t>
                      </a:r>
                      <a:r>
                        <a:rPr lang="en-US" sz="2400" b="1" i="1" dirty="0" smtClean="0">
                          <a:solidFill>
                            <a:schemeClr val="bg1"/>
                          </a:solidFill>
                        </a:rPr>
                        <a:t>(x)</a:t>
                      </a:r>
                      <a:endParaRPr lang="en-US" sz="24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370840">
                <a:tc>
                  <a:txBody>
                    <a:bodyPr/>
                    <a:lstStyle/>
                    <a:p>
                      <a:pPr algn="ctr"/>
                      <a:r>
                        <a:rPr lang="en-US" sz="2400" dirty="0" smtClean="0"/>
                        <a:t>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smtClean="0"/>
                        <a:t>0.16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smtClean="0">
                          <a:solidFill>
                            <a:schemeClr val="accent2"/>
                          </a:solidFill>
                        </a:rPr>
                        <a:t>1(0.16) =</a:t>
                      </a:r>
                      <a:r>
                        <a:rPr lang="en-US" sz="2400" baseline="0" dirty="0" smtClean="0">
                          <a:solidFill>
                            <a:schemeClr val="accent2"/>
                          </a:solidFill>
                        </a:rPr>
                        <a:t> 0.16</a:t>
                      </a:r>
                      <a:endParaRPr lang="en-US" sz="2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lang="en-US" sz="2400" dirty="0" smtClean="0"/>
                        <a:t>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dirty="0" smtClean="0"/>
                        <a:t>0.22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dirty="0" smtClean="0">
                          <a:solidFill>
                            <a:schemeClr val="accent2"/>
                          </a:solidFill>
                        </a:rPr>
                        <a:t>2(0.22) = 0.44</a:t>
                      </a:r>
                      <a:endParaRPr lang="en-US" sz="2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400" dirty="0" smtClean="0"/>
                        <a:t>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dirty="0" smtClean="0"/>
                        <a:t>0.28</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dirty="0" smtClean="0">
                          <a:solidFill>
                            <a:schemeClr val="accent2"/>
                          </a:solidFill>
                        </a:rPr>
                        <a:t>3(0.28) = 0.84</a:t>
                      </a:r>
                      <a:endParaRPr lang="en-US" sz="2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400" dirty="0" smtClean="0"/>
                        <a:t>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dirty="0" smtClean="0"/>
                        <a:t>0.20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dirty="0" smtClean="0">
                          <a:solidFill>
                            <a:schemeClr val="accent2"/>
                          </a:solidFill>
                        </a:rPr>
                        <a:t>4(0.20) = 0.80</a:t>
                      </a:r>
                      <a:endParaRPr lang="en-US" sz="2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400" dirty="0" smtClean="0"/>
                        <a:t>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400" dirty="0" smtClean="0"/>
                        <a:t>0.14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400" dirty="0" smtClean="0">
                          <a:solidFill>
                            <a:schemeClr val="accent2"/>
                          </a:solidFill>
                        </a:rPr>
                        <a:t>5(0.14) = 0.70</a:t>
                      </a:r>
                      <a:endParaRPr lang="en-US" sz="2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4225925" y="3013075"/>
            <a:ext cx="2384425" cy="2833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pPr eaLnBrk="1" hangingPunct="1">
              <a:defRPr/>
            </a:pPr>
            <a:r>
              <a:rPr lang="en-US" dirty="0" smtClean="0">
                <a:solidFill>
                  <a:schemeClr val="accent3"/>
                </a:solidFill>
              </a:rPr>
              <a:t>Example: Finding the Mean</a:t>
            </a:r>
            <a:endParaRPr lang="en-US" dirty="0">
              <a:solidFill>
                <a:schemeClr val="accent3"/>
              </a:solidFill>
            </a:endParaRPr>
          </a:p>
        </p:txBody>
      </p:sp>
      <p:sp>
        <p:nvSpPr>
          <p:cNvPr id="35870" name="Content Placeholder 2"/>
          <p:cNvSpPr>
            <a:spLocks noGrp="1"/>
          </p:cNvSpPr>
          <p:nvPr>
            <p:ph idx="1"/>
          </p:nvPr>
        </p:nvSpPr>
        <p:spPr>
          <a:xfrm>
            <a:off x="457200" y="1600200"/>
            <a:ext cx="8229600" cy="1382713"/>
          </a:xfrm>
        </p:spPr>
        <p:txBody>
          <a:bodyPr/>
          <a:lstStyle/>
          <a:p>
            <a:pPr marL="0" indent="0" eaLnBrk="1" hangingPunct="1">
              <a:buFont typeface="Arial" pitchFamily="34" charset="0"/>
              <a:buNone/>
            </a:pPr>
            <a:r>
              <a:rPr lang="en-US" smtClean="0"/>
              <a:t>The probability distribution for the personality inventory test for passive-aggressive traits is given. Find the mean.</a:t>
            </a:r>
          </a:p>
        </p:txBody>
      </p:sp>
      <p:sp>
        <p:nvSpPr>
          <p:cNvPr id="7" name="TextBox 6"/>
          <p:cNvSpPr txBox="1">
            <a:spLocks noChangeArrowheads="1"/>
          </p:cNvSpPr>
          <p:nvPr/>
        </p:nvSpPr>
        <p:spPr bwMode="auto">
          <a:xfrm>
            <a:off x="3738563" y="5800725"/>
            <a:ext cx="3178175" cy="523875"/>
          </a:xfrm>
          <a:prstGeom prst="rect">
            <a:avLst/>
          </a:prstGeom>
          <a:noFill/>
          <a:ln w="9525">
            <a:noFill/>
            <a:miter lim="800000"/>
            <a:headEnd/>
            <a:tailEnd/>
          </a:ln>
        </p:spPr>
        <p:txBody>
          <a:bodyPr>
            <a:spAutoFit/>
          </a:bodyPr>
          <a:lstStyle/>
          <a:p>
            <a:r>
              <a:rPr lang="el-GR" sz="2800">
                <a:solidFill>
                  <a:schemeClr val="accent2"/>
                </a:solidFill>
                <a:latin typeface="Times New Roman" pitchFamily="18" charset="0"/>
              </a:rPr>
              <a:t>μ</a:t>
            </a:r>
            <a:r>
              <a:rPr lang="en-US" sz="2800">
                <a:solidFill>
                  <a:schemeClr val="accent2"/>
                </a:solidFill>
                <a:latin typeface="Times New Roman" pitchFamily="18" charset="0"/>
              </a:rPr>
              <a:t> = </a:t>
            </a:r>
            <a:r>
              <a:rPr lang="el-GR" sz="2800">
                <a:solidFill>
                  <a:schemeClr val="accent2"/>
                </a:solidFill>
                <a:latin typeface="Times New Roman" pitchFamily="18" charset="0"/>
              </a:rPr>
              <a:t>Σ</a:t>
            </a:r>
            <a:r>
              <a:rPr lang="en-US" sz="2800" i="1">
                <a:solidFill>
                  <a:schemeClr val="accent2"/>
                </a:solidFill>
                <a:latin typeface="Times New Roman" pitchFamily="18" charset="0"/>
              </a:rPr>
              <a:t>xP</a:t>
            </a:r>
            <a:r>
              <a:rPr lang="en-US" sz="2800">
                <a:solidFill>
                  <a:schemeClr val="accent2"/>
                </a:solidFill>
                <a:latin typeface="Times New Roman" pitchFamily="18" charset="0"/>
              </a:rPr>
              <a:t>(</a:t>
            </a:r>
            <a:r>
              <a:rPr lang="en-US" sz="2800" i="1">
                <a:solidFill>
                  <a:schemeClr val="accent2"/>
                </a:solidFill>
                <a:latin typeface="Times New Roman" pitchFamily="18" charset="0"/>
              </a:rPr>
              <a:t>x</a:t>
            </a:r>
            <a:r>
              <a:rPr lang="en-US" sz="2800">
                <a:solidFill>
                  <a:schemeClr val="accent2"/>
                </a:solidFill>
                <a:latin typeface="Times New Roman" pitchFamily="18" charset="0"/>
              </a:rPr>
              <a:t>)</a:t>
            </a:r>
            <a:r>
              <a:rPr lang="en-US" sz="2800" i="1">
                <a:solidFill>
                  <a:schemeClr val="accent2"/>
                </a:solidFill>
                <a:latin typeface="Times New Roman" pitchFamily="18" charset="0"/>
              </a:rPr>
              <a:t> </a:t>
            </a:r>
            <a:r>
              <a:rPr lang="en-US" sz="2800">
                <a:solidFill>
                  <a:schemeClr val="accent2"/>
                </a:solidFill>
                <a:latin typeface="Times New Roman" pitchFamily="18" charset="0"/>
              </a:rPr>
              <a:t>= 2.94</a:t>
            </a:r>
            <a:endParaRPr lang="en-US" sz="2800">
              <a:latin typeface="Times New Roman" pitchFamily="18" charset="0"/>
            </a:endParaRPr>
          </a:p>
        </p:txBody>
      </p:sp>
      <p:sp>
        <p:nvSpPr>
          <p:cNvPr id="9" name="TextBox 8"/>
          <p:cNvSpPr txBox="1"/>
          <p:nvPr/>
        </p:nvSpPr>
        <p:spPr>
          <a:xfrm>
            <a:off x="457200" y="3062288"/>
            <a:ext cx="2020888" cy="523875"/>
          </a:xfrm>
          <a:prstGeom prst="rect">
            <a:avLst/>
          </a:prstGeom>
          <a:noFill/>
        </p:spPr>
        <p:txBody>
          <a:bodyPr>
            <a:spAutoFit/>
          </a:bodyPr>
          <a:lstStyle/>
          <a:p>
            <a:pPr fontAlgn="auto">
              <a:spcBef>
                <a:spcPts val="0"/>
              </a:spcBef>
              <a:spcAft>
                <a:spcPts val="0"/>
              </a:spcAft>
              <a:defRPr/>
            </a:pPr>
            <a:r>
              <a:rPr lang="en-US" sz="2800" b="1" dirty="0">
                <a:solidFill>
                  <a:schemeClr val="accent3"/>
                </a:solidFill>
                <a:latin typeface="+mn-lt"/>
                <a:cs typeface="+mn-cs"/>
              </a:rPr>
              <a:t>Solution:</a:t>
            </a:r>
          </a:p>
        </p:txBody>
      </p:sp>
      <p:sp>
        <p:nvSpPr>
          <p:cNvPr id="36897" name="Slide Number Placeholder 9"/>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1C1CC270-4E2B-4D78-B50E-734273DB7725}" type="slidenum">
              <a:rPr lang="en-US" smtClean="0"/>
              <a:pPr fontAlgn="base">
                <a:spcBef>
                  <a:spcPct val="0"/>
                </a:spcBef>
                <a:spcAft>
                  <a:spcPct val="0"/>
                </a:spcAft>
                <a:defRPr/>
              </a:pPr>
              <a:t>17</a:t>
            </a:fld>
            <a:endParaRPr lang="en-US" dirty="0" smtClean="0"/>
          </a:p>
        </p:txBody>
      </p:sp>
      <p:sp>
        <p:nvSpPr>
          <p:cNvPr id="36898" name="Footer Placeholder 10"/>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par>
                          <p:cTn id="7" fill="hold">
                            <p:stCondLst>
                              <p:cond delay="0"/>
                            </p:stCondLst>
                            <p:childTnLst>
                              <p:par>
                                <p:cTn id="8" presetID="22" presetClass="exit" presetSubtype="1" fill="hold" grpId="0" nodeType="afterEffect">
                                  <p:stCondLst>
                                    <p:cond delay="0"/>
                                  </p:stCondLst>
                                  <p:childTnLst>
                                    <p:animEffect transition="out" filter="wipe(up)">
                                      <p:cBhvr>
                                        <p:cTn id="9" dur="500"/>
                                        <p:tgtEl>
                                          <p:spTgt spid="8"/>
                                        </p:tgtEl>
                                      </p:cBhvr>
                                    </p:animEffect>
                                    <p:set>
                                      <p:cBhvr>
                                        <p:cTn id="10" dur="1" fill="hold">
                                          <p:stCondLst>
                                            <p:cond delay="499"/>
                                          </p:stCondLst>
                                        </p:cTn>
                                        <p:tgtEl>
                                          <p:spTgt spid="8"/>
                                        </p:tgtEl>
                                        <p:attrNameLst>
                                          <p:attrName>style.visibility</p:attrName>
                                        </p:attrNameLst>
                                      </p:cBhvr>
                                      <p:to>
                                        <p:strVal val="hidden"/>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p:txBody>
          <a:bodyPr/>
          <a:lstStyle/>
          <a:p>
            <a:pPr eaLnBrk="1" hangingPunct="1"/>
            <a:r>
              <a:rPr lang="en-US" smtClean="0"/>
              <a:t>Variance and Standard Deviation</a:t>
            </a:r>
          </a:p>
        </p:txBody>
      </p:sp>
      <p:sp>
        <p:nvSpPr>
          <p:cNvPr id="2052" name="Content Placeholder 2"/>
          <p:cNvSpPr>
            <a:spLocks noGrp="1"/>
          </p:cNvSpPr>
          <p:nvPr>
            <p:ph idx="1"/>
          </p:nvPr>
        </p:nvSpPr>
        <p:spPr>
          <a:xfrm>
            <a:off x="457200" y="1600200"/>
            <a:ext cx="8229600" cy="2043113"/>
          </a:xfrm>
        </p:spPr>
        <p:txBody>
          <a:bodyPr/>
          <a:lstStyle/>
          <a:p>
            <a:pPr eaLnBrk="1" hangingPunct="1">
              <a:buFont typeface="Arial" pitchFamily="34" charset="0"/>
              <a:buNone/>
              <a:defRPr/>
            </a:pPr>
            <a:r>
              <a:rPr lang="en-US" b="1" dirty="0" smtClean="0">
                <a:solidFill>
                  <a:schemeClr val="accent2"/>
                </a:solidFill>
              </a:rPr>
              <a:t>Variance of a discrete probability distribution</a:t>
            </a:r>
          </a:p>
          <a:p>
            <a:pPr eaLnBrk="1" hangingPunct="1">
              <a:defRPr/>
            </a:pPr>
            <a:r>
              <a:rPr lang="el-GR" b="1" i="1" dirty="0" smtClean="0">
                <a:solidFill>
                  <a:schemeClr val="accent2"/>
                </a:solidFill>
              </a:rPr>
              <a:t>σ</a:t>
            </a:r>
            <a:r>
              <a:rPr lang="en-US" b="1" i="1" baseline="30000" dirty="0" smtClean="0">
                <a:solidFill>
                  <a:schemeClr val="accent2"/>
                </a:solidFill>
              </a:rPr>
              <a:t>2</a:t>
            </a:r>
            <a:r>
              <a:rPr lang="en-US" b="1" i="1" dirty="0" smtClean="0">
                <a:solidFill>
                  <a:schemeClr val="accent2"/>
                </a:solidFill>
              </a:rPr>
              <a:t> = </a:t>
            </a:r>
            <a:r>
              <a:rPr lang="el-GR" b="1" dirty="0" smtClean="0">
                <a:solidFill>
                  <a:schemeClr val="accent2"/>
                </a:solidFill>
              </a:rPr>
              <a:t>Σ</a:t>
            </a:r>
            <a:r>
              <a:rPr lang="en-US" b="1" dirty="0" smtClean="0">
                <a:solidFill>
                  <a:schemeClr val="accent2"/>
                </a:solidFill>
              </a:rPr>
              <a:t>(</a:t>
            </a:r>
            <a:r>
              <a:rPr lang="en-US" b="1" i="1" dirty="0" smtClean="0">
                <a:solidFill>
                  <a:schemeClr val="accent2"/>
                </a:solidFill>
              </a:rPr>
              <a:t>x – </a:t>
            </a:r>
            <a:r>
              <a:rPr lang="el-GR" b="1" i="1" dirty="0" smtClean="0">
                <a:solidFill>
                  <a:schemeClr val="accent2"/>
                </a:solidFill>
              </a:rPr>
              <a:t>μ</a:t>
            </a:r>
            <a:r>
              <a:rPr lang="en-US" b="1" i="1" dirty="0" smtClean="0">
                <a:solidFill>
                  <a:schemeClr val="accent2"/>
                </a:solidFill>
              </a:rPr>
              <a:t>)</a:t>
            </a:r>
            <a:r>
              <a:rPr lang="en-US" b="1" i="1" baseline="30000" dirty="0" smtClean="0">
                <a:solidFill>
                  <a:schemeClr val="accent2"/>
                </a:solidFill>
              </a:rPr>
              <a:t>2</a:t>
            </a:r>
            <a:r>
              <a:rPr lang="en-US" b="1" i="1" dirty="0" smtClean="0">
                <a:solidFill>
                  <a:schemeClr val="accent2"/>
                </a:solidFill>
              </a:rPr>
              <a:t>P</a:t>
            </a:r>
            <a:r>
              <a:rPr lang="en-US" b="1" dirty="0" smtClean="0">
                <a:solidFill>
                  <a:schemeClr val="accent2"/>
                </a:solidFill>
              </a:rPr>
              <a:t>(</a:t>
            </a:r>
            <a:r>
              <a:rPr lang="en-US" b="1" i="1" dirty="0" smtClean="0">
                <a:solidFill>
                  <a:schemeClr val="accent2"/>
                </a:solidFill>
              </a:rPr>
              <a:t>x</a:t>
            </a:r>
            <a:r>
              <a:rPr lang="en-US" b="1" dirty="0" smtClean="0">
                <a:solidFill>
                  <a:schemeClr val="accent2"/>
                </a:solidFill>
              </a:rPr>
              <a:t>)</a:t>
            </a:r>
          </a:p>
          <a:p>
            <a:pPr eaLnBrk="1" hangingPunct="1">
              <a:buFont typeface="Arial" pitchFamily="34" charset="0"/>
              <a:buNone/>
              <a:defRPr/>
            </a:pPr>
            <a:endParaRPr lang="en-US" dirty="0" smtClean="0"/>
          </a:p>
          <a:p>
            <a:pPr marL="0" indent="0" eaLnBrk="1" hangingPunct="1">
              <a:buFont typeface="Arial" pitchFamily="34" charset="0"/>
              <a:buNone/>
              <a:defRPr/>
            </a:pPr>
            <a:r>
              <a:rPr lang="en-US" b="1" dirty="0" smtClean="0">
                <a:solidFill>
                  <a:schemeClr val="accent2"/>
                </a:solidFill>
              </a:rPr>
              <a:t>Standard deviation of a discrete probability distribution</a:t>
            </a:r>
          </a:p>
          <a:p>
            <a:pPr eaLnBrk="1" hangingPunct="1">
              <a:defRPr/>
            </a:pPr>
            <a:r>
              <a:rPr lang="en-US" b="1" i="1" dirty="0" smtClean="0">
                <a:solidFill>
                  <a:schemeClr val="accent2"/>
                </a:solidFill>
              </a:rPr>
              <a:t> </a:t>
            </a:r>
            <a:endParaRPr lang="en-US" dirty="0" smtClean="0"/>
          </a:p>
          <a:p>
            <a:pPr eaLnBrk="1" hangingPunct="1">
              <a:defRPr/>
            </a:pPr>
            <a:endParaRPr lang="en-US" dirty="0" smtClean="0"/>
          </a:p>
        </p:txBody>
      </p:sp>
      <p:graphicFrame>
        <p:nvGraphicFramePr>
          <p:cNvPr id="2050" name="Object 2"/>
          <p:cNvGraphicFramePr>
            <a:graphicFrameLocks noChangeAspect="1"/>
          </p:cNvGraphicFramePr>
          <p:nvPr/>
        </p:nvGraphicFramePr>
        <p:xfrm>
          <a:off x="838200" y="4011613"/>
          <a:ext cx="3984625" cy="646112"/>
        </p:xfrm>
        <a:graphic>
          <a:graphicData uri="http://schemas.openxmlformats.org/presentationml/2006/ole">
            <p:oleObj spid="_x0000_s2050" name="Equation" r:id="rId3" imgW="1726920" imgH="279360" progId="Equation.DSMT4">
              <p:embed/>
            </p:oleObj>
          </a:graphicData>
        </a:graphic>
      </p:graphicFrame>
      <p:sp>
        <p:nvSpPr>
          <p:cNvPr id="2053"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35566D93-A010-450B-8019-194A52CB37A7}" type="slidenum">
              <a:rPr lang="en-US" smtClean="0"/>
              <a:pPr fontAlgn="base">
                <a:spcBef>
                  <a:spcPct val="0"/>
                </a:spcBef>
                <a:spcAft>
                  <a:spcPct val="0"/>
                </a:spcAft>
                <a:defRPr/>
              </a:pPr>
              <a:t>18</a:t>
            </a:fld>
            <a:endParaRPr lang="en-US" smtClean="0"/>
          </a:p>
        </p:txBody>
      </p:sp>
      <p:sp>
        <p:nvSpPr>
          <p:cNvPr id="2054" name="Footer Placeholder 5"/>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Example: Finding the Variance and Standard Deviation</a:t>
            </a:r>
            <a:endParaRPr lang="en-US" dirty="0">
              <a:solidFill>
                <a:schemeClr val="accent3"/>
              </a:solidFill>
            </a:endParaRPr>
          </a:p>
        </p:txBody>
      </p:sp>
      <p:sp>
        <p:nvSpPr>
          <p:cNvPr id="36867" name="Content Placeholder 2"/>
          <p:cNvSpPr>
            <a:spLocks noGrp="1"/>
          </p:cNvSpPr>
          <p:nvPr>
            <p:ph idx="1"/>
          </p:nvPr>
        </p:nvSpPr>
        <p:spPr>
          <a:xfrm>
            <a:off x="457200" y="1600200"/>
            <a:ext cx="8229600" cy="1382713"/>
          </a:xfrm>
        </p:spPr>
        <p:txBody>
          <a:bodyPr/>
          <a:lstStyle/>
          <a:p>
            <a:pPr marL="0" indent="0" eaLnBrk="1" hangingPunct="1">
              <a:buFont typeface="Arial" pitchFamily="34" charset="0"/>
              <a:buNone/>
            </a:pPr>
            <a:r>
              <a:rPr lang="en-US" smtClean="0"/>
              <a:t>The probability distribution for the personality inventory test for passive-aggressive traits is given. Find the variance and standard deviation. ( </a:t>
            </a:r>
            <a:r>
              <a:rPr lang="el-GR" smtClean="0"/>
              <a:t>μ</a:t>
            </a:r>
            <a:r>
              <a:rPr lang="en-US" smtClean="0"/>
              <a:t> = 2.94)</a:t>
            </a:r>
          </a:p>
        </p:txBody>
      </p:sp>
      <p:graphicFrame>
        <p:nvGraphicFramePr>
          <p:cNvPr id="5" name="Table 4"/>
          <p:cNvGraphicFramePr>
            <a:graphicFrameLocks noGrp="1"/>
          </p:cNvGraphicFramePr>
          <p:nvPr/>
        </p:nvGraphicFramePr>
        <p:xfrm>
          <a:off x="2392363" y="3055938"/>
          <a:ext cx="1808162" cy="2743200"/>
        </p:xfrm>
        <a:graphic>
          <a:graphicData uri="http://schemas.openxmlformats.org/drawingml/2006/table">
            <a:tbl>
              <a:tblPr firstRow="1" bandRow="1">
                <a:tableStyleId>{2D5ABB26-0587-4C30-8999-92F81FD0307C}</a:tableStyleId>
              </a:tblPr>
              <a:tblGrid>
                <a:gridCol w="752071"/>
                <a:gridCol w="1055529"/>
              </a:tblGrid>
              <a:tr h="370840">
                <a:tc>
                  <a:txBody>
                    <a:bodyPr/>
                    <a:lstStyle/>
                    <a:p>
                      <a:pPr algn="ctr"/>
                      <a:r>
                        <a:rPr lang="en-US" sz="2400" b="1" i="1" dirty="0" smtClean="0">
                          <a:solidFill>
                            <a:schemeClr val="bg1"/>
                          </a:solidFill>
                        </a:rPr>
                        <a:t>x</a:t>
                      </a:r>
                      <a:endParaRPr lang="en-US" sz="24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400" b="1" i="1" dirty="0" smtClean="0">
                          <a:solidFill>
                            <a:schemeClr val="bg1"/>
                          </a:solidFill>
                        </a:rPr>
                        <a:t>P(x)</a:t>
                      </a:r>
                      <a:endParaRPr lang="en-US" sz="24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370840">
                <a:tc>
                  <a:txBody>
                    <a:bodyPr/>
                    <a:lstStyle/>
                    <a:p>
                      <a:pPr algn="ctr"/>
                      <a:r>
                        <a:rPr lang="en-US" sz="2400" dirty="0" smtClean="0"/>
                        <a:t>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smtClean="0"/>
                        <a:t>0.16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lang="en-US" sz="2400" dirty="0" smtClean="0"/>
                        <a:t>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dirty="0" smtClean="0"/>
                        <a:t>0.22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400" dirty="0" smtClean="0"/>
                        <a:t>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dirty="0" smtClean="0"/>
                        <a:t>0.28</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400" dirty="0" smtClean="0"/>
                        <a:t>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dirty="0" smtClean="0"/>
                        <a:t>0.20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400" dirty="0" smtClean="0"/>
                        <a:t>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400" dirty="0" smtClean="0"/>
                        <a:t>0.14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37911" name="Slide Number Placeholder 9"/>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E4906F62-4150-4AB4-A133-55E91E96AA5D}" type="slidenum">
              <a:rPr lang="en-US" smtClean="0"/>
              <a:pPr fontAlgn="base">
                <a:spcBef>
                  <a:spcPct val="0"/>
                </a:spcBef>
                <a:spcAft>
                  <a:spcPct val="0"/>
                </a:spcAft>
                <a:defRPr/>
              </a:pPr>
              <a:t>19</a:t>
            </a:fld>
            <a:endParaRPr lang="en-US" smtClean="0"/>
          </a:p>
        </p:txBody>
      </p:sp>
      <p:sp>
        <p:nvSpPr>
          <p:cNvPr id="37912" name="Footer Placeholder 10"/>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smtClean="0"/>
              <a:t>Chapter Outline</a:t>
            </a:r>
          </a:p>
        </p:txBody>
      </p:sp>
      <p:sp>
        <p:nvSpPr>
          <p:cNvPr id="21507" name="Content Placeholder 2"/>
          <p:cNvSpPr>
            <a:spLocks noGrp="1"/>
          </p:cNvSpPr>
          <p:nvPr>
            <p:ph idx="1"/>
          </p:nvPr>
        </p:nvSpPr>
        <p:spPr/>
        <p:txBody>
          <a:bodyPr/>
          <a:lstStyle/>
          <a:p>
            <a:pPr eaLnBrk="1" hangingPunct="1"/>
            <a:r>
              <a:rPr lang="en-US" smtClean="0"/>
              <a:t>4.1 Probability Distributions</a:t>
            </a:r>
          </a:p>
          <a:p>
            <a:pPr eaLnBrk="1" hangingPunct="1"/>
            <a:r>
              <a:rPr lang="en-US" smtClean="0"/>
              <a:t>4.2 Binomial Distributions</a:t>
            </a:r>
          </a:p>
          <a:p>
            <a:pPr eaLnBrk="1" hangingPunct="1"/>
            <a:r>
              <a:rPr lang="en-US" smtClean="0"/>
              <a:t>4.3 More Discrete Probability Distributions</a:t>
            </a:r>
          </a:p>
        </p:txBody>
      </p:sp>
      <p:sp>
        <p:nvSpPr>
          <p:cNvPr id="22532"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22533"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73895167-5F7E-4E90-917B-846B06849C46}" type="slidenum">
              <a:rPr lang="en-US" smtClean="0"/>
              <a:pPr fontAlgn="base">
                <a:spcBef>
                  <a:spcPct val="0"/>
                </a:spcBef>
                <a:spcAft>
                  <a:spcPct val="0"/>
                </a:spcAft>
                <a:defRPr/>
              </a:pPr>
              <a:t>2</a:t>
            </a:fld>
            <a:endParaRPr lang="en-US" smtClean="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Solution: Finding the Variance and Standard Deviation</a:t>
            </a:r>
            <a:endParaRPr lang="en-US" dirty="0">
              <a:solidFill>
                <a:schemeClr val="accent3"/>
              </a:solidFill>
            </a:endParaRPr>
          </a:p>
        </p:txBody>
      </p:sp>
      <p:sp>
        <p:nvSpPr>
          <p:cNvPr id="3076" name="Content Placeholder 2"/>
          <p:cNvSpPr>
            <a:spLocks noGrp="1"/>
          </p:cNvSpPr>
          <p:nvPr>
            <p:ph idx="1"/>
          </p:nvPr>
        </p:nvSpPr>
        <p:spPr>
          <a:xfrm>
            <a:off x="457200" y="1600200"/>
            <a:ext cx="8229600" cy="1382713"/>
          </a:xfrm>
        </p:spPr>
        <p:txBody>
          <a:bodyPr/>
          <a:lstStyle/>
          <a:p>
            <a:pPr marL="0" indent="0" eaLnBrk="1" hangingPunct="1">
              <a:buFont typeface="Arial" pitchFamily="34" charset="0"/>
              <a:buNone/>
            </a:pPr>
            <a:r>
              <a:rPr lang="en-US" smtClean="0"/>
              <a:t>Recall </a:t>
            </a:r>
            <a:r>
              <a:rPr lang="el-GR" smtClean="0"/>
              <a:t>μ</a:t>
            </a:r>
            <a:r>
              <a:rPr lang="en-US" smtClean="0"/>
              <a:t> = 2.94</a:t>
            </a:r>
          </a:p>
        </p:txBody>
      </p:sp>
      <p:graphicFrame>
        <p:nvGraphicFramePr>
          <p:cNvPr id="5" name="Table 4"/>
          <p:cNvGraphicFramePr>
            <a:graphicFrameLocks noGrp="1"/>
          </p:cNvGraphicFramePr>
          <p:nvPr/>
        </p:nvGraphicFramePr>
        <p:xfrm>
          <a:off x="361950" y="2439988"/>
          <a:ext cx="8293100" cy="2378075"/>
        </p:xfrm>
        <a:graphic>
          <a:graphicData uri="http://schemas.openxmlformats.org/drawingml/2006/table">
            <a:tbl>
              <a:tblPr firstRow="1" bandRow="1">
                <a:tableStyleId>{2D5ABB26-0587-4C30-8999-92F81FD0307C}</a:tableStyleId>
              </a:tblPr>
              <a:tblGrid>
                <a:gridCol w="510363"/>
                <a:gridCol w="829339"/>
                <a:gridCol w="2059709"/>
                <a:gridCol w="2258762"/>
                <a:gridCol w="2635223"/>
              </a:tblGrid>
              <a:tr h="370840">
                <a:tc>
                  <a:txBody>
                    <a:bodyPr/>
                    <a:lstStyle/>
                    <a:p>
                      <a:pPr algn="ctr"/>
                      <a:r>
                        <a:rPr lang="en-US" sz="2000" b="1" i="1" dirty="0" smtClean="0">
                          <a:solidFill>
                            <a:schemeClr val="bg1"/>
                          </a:solidFill>
                        </a:rPr>
                        <a:t>x</a:t>
                      </a:r>
                      <a:endParaRPr lang="en-US" sz="20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000" b="1" i="1" dirty="0" smtClean="0">
                          <a:solidFill>
                            <a:schemeClr val="bg1"/>
                          </a:solidFill>
                        </a:rPr>
                        <a:t>P(x)</a:t>
                      </a:r>
                      <a:endParaRPr lang="en-US" sz="20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000" b="1" i="1" dirty="0" smtClean="0">
                          <a:solidFill>
                            <a:schemeClr val="bg1"/>
                          </a:solidFill>
                        </a:rPr>
                        <a:t>x</a:t>
                      </a:r>
                      <a:r>
                        <a:rPr lang="en-US" sz="2000" b="1" i="1" baseline="0" dirty="0" smtClean="0">
                          <a:solidFill>
                            <a:schemeClr val="bg1"/>
                          </a:solidFill>
                        </a:rPr>
                        <a:t> – </a:t>
                      </a:r>
                      <a:r>
                        <a:rPr lang="el-GR" sz="2000" b="1" i="1" baseline="0" dirty="0" smtClean="0">
                          <a:solidFill>
                            <a:schemeClr val="bg1"/>
                          </a:solidFill>
                        </a:rPr>
                        <a:t>μ</a:t>
                      </a:r>
                      <a:endParaRPr lang="en-US" sz="20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1" dirty="0" smtClean="0">
                          <a:solidFill>
                            <a:schemeClr val="bg1"/>
                          </a:solidFill>
                        </a:rPr>
                        <a:t>(x</a:t>
                      </a:r>
                      <a:r>
                        <a:rPr lang="en-US" sz="2000" b="1" i="1" baseline="0" dirty="0" smtClean="0">
                          <a:solidFill>
                            <a:schemeClr val="bg1"/>
                          </a:solidFill>
                        </a:rPr>
                        <a:t> – </a:t>
                      </a:r>
                      <a:r>
                        <a:rPr lang="el-GR" sz="2000" b="1" i="1" baseline="0" dirty="0" smtClean="0">
                          <a:solidFill>
                            <a:schemeClr val="bg1"/>
                          </a:solidFill>
                        </a:rPr>
                        <a:t>μ</a:t>
                      </a:r>
                      <a:r>
                        <a:rPr lang="en-US" sz="2000" b="1" i="1" baseline="0" dirty="0" smtClean="0">
                          <a:solidFill>
                            <a:schemeClr val="bg1"/>
                          </a:solidFill>
                        </a:rPr>
                        <a:t>)</a:t>
                      </a:r>
                      <a:r>
                        <a:rPr lang="en-US" sz="2000" b="1" i="1" baseline="30000" dirty="0" smtClean="0">
                          <a:solidFill>
                            <a:schemeClr val="bg1"/>
                          </a:solidFill>
                        </a:rPr>
                        <a:t>2</a:t>
                      </a:r>
                      <a:endParaRPr lang="en-US" sz="2000" b="1" i="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i="1" dirty="0" smtClean="0">
                          <a:solidFill>
                            <a:schemeClr val="bg1"/>
                          </a:solidFill>
                        </a:rPr>
                        <a:t>(x</a:t>
                      </a:r>
                      <a:r>
                        <a:rPr lang="en-US" sz="2000" b="1" i="1" baseline="0" dirty="0" smtClean="0">
                          <a:solidFill>
                            <a:schemeClr val="bg1"/>
                          </a:solidFill>
                        </a:rPr>
                        <a:t> – </a:t>
                      </a:r>
                      <a:r>
                        <a:rPr lang="el-GR" sz="2000" b="1" i="1" baseline="0" dirty="0" smtClean="0">
                          <a:solidFill>
                            <a:schemeClr val="bg1"/>
                          </a:solidFill>
                        </a:rPr>
                        <a:t>μ</a:t>
                      </a:r>
                      <a:r>
                        <a:rPr lang="en-US" sz="2000" b="1" i="1" baseline="0" dirty="0" smtClean="0">
                          <a:solidFill>
                            <a:schemeClr val="bg1"/>
                          </a:solidFill>
                        </a:rPr>
                        <a:t>)</a:t>
                      </a:r>
                      <a:r>
                        <a:rPr lang="en-US" sz="2000" b="1" i="1" baseline="30000" dirty="0" smtClean="0">
                          <a:solidFill>
                            <a:schemeClr val="bg1"/>
                          </a:solidFill>
                        </a:rPr>
                        <a:t>2</a:t>
                      </a:r>
                      <a:r>
                        <a:rPr lang="en-US" sz="2000" b="1" i="1" baseline="0" dirty="0" smtClean="0">
                          <a:solidFill>
                            <a:schemeClr val="bg1"/>
                          </a:solidFill>
                        </a:rPr>
                        <a:t>P(x)</a:t>
                      </a:r>
                      <a:endParaRPr lang="en-US" sz="2000" b="1" i="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370840">
                <a:tc>
                  <a:txBody>
                    <a:bodyPr/>
                    <a:lstStyle/>
                    <a:p>
                      <a:pPr algn="ctr"/>
                      <a:r>
                        <a:rPr lang="en-US" sz="2000" dirty="0" smtClean="0"/>
                        <a:t>1</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dirty="0" smtClean="0"/>
                        <a:t>0.16</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dirty="0" smtClean="0"/>
                        <a:t>1 – 2.94 = –1.94</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dirty="0" smtClean="0"/>
                        <a:t>(–1.94)</a:t>
                      </a:r>
                      <a:r>
                        <a:rPr lang="en-US" sz="2000" baseline="30000" dirty="0" smtClean="0"/>
                        <a:t>2 </a:t>
                      </a:r>
                      <a:r>
                        <a:rPr lang="en-US" sz="2000" baseline="0" dirty="0" smtClean="0"/>
                        <a:t>= 3.764</a:t>
                      </a:r>
                      <a:endParaRPr lang="en-US" sz="20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000" baseline="0" dirty="0" smtClean="0"/>
                        <a:t>3.764(0.16) = 0.602</a:t>
                      </a:r>
                      <a:endParaRPr lang="en-US" sz="20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lang="en-US" sz="2000" dirty="0" smtClean="0"/>
                        <a:t>2</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smtClean="0"/>
                        <a:t>0.22</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2 – 2.94 = –0.94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(–0.94)</a:t>
                      </a:r>
                      <a:r>
                        <a:rPr lang="en-US" sz="2000" baseline="30000" dirty="0" smtClean="0"/>
                        <a:t>2 </a:t>
                      </a:r>
                      <a:r>
                        <a:rPr lang="en-US" sz="2000" baseline="0" dirty="0" smtClean="0"/>
                        <a:t>= 0.884</a:t>
                      </a: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smtClean="0"/>
                        <a:t>0.884(0.22) = 0.194</a:t>
                      </a: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000" dirty="0" smtClean="0"/>
                        <a:t>3</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smtClean="0"/>
                        <a:t>0.28</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3 – 2.94 = 0.06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(0.06)</a:t>
                      </a:r>
                      <a:r>
                        <a:rPr lang="en-US" sz="2000" baseline="30000" dirty="0" smtClean="0"/>
                        <a:t>2 </a:t>
                      </a:r>
                      <a:r>
                        <a:rPr lang="en-US" sz="2000" baseline="0" dirty="0" smtClean="0"/>
                        <a:t>= 0.004</a:t>
                      </a: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smtClean="0"/>
                        <a:t>0.004(0.28) = 0.001</a:t>
                      </a: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000" dirty="0" smtClean="0"/>
                        <a:t>4</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000" dirty="0" smtClean="0"/>
                        <a:t>0.20</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4 – 2.94 = 1.06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(1.06)</a:t>
                      </a:r>
                      <a:r>
                        <a:rPr lang="en-US" sz="2000" baseline="30000" dirty="0" smtClean="0"/>
                        <a:t>2 </a:t>
                      </a:r>
                      <a:r>
                        <a:rPr lang="en-US" sz="2000" baseline="0" dirty="0" smtClean="0"/>
                        <a:t>= 1.124</a:t>
                      </a: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smtClean="0"/>
                        <a:t>1.124(0.20) = 0.225</a:t>
                      </a: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000" dirty="0" smtClean="0"/>
                        <a:t>5</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000" dirty="0" smtClean="0"/>
                        <a:t>0.14</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5 – 2.94 = 2.06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(2.06)</a:t>
                      </a:r>
                      <a:r>
                        <a:rPr lang="en-US" sz="2000" baseline="30000" dirty="0" smtClean="0"/>
                        <a:t>2 </a:t>
                      </a:r>
                      <a:r>
                        <a:rPr lang="en-US" sz="2000" baseline="0" dirty="0" smtClean="0"/>
                        <a:t>= 4.244</a:t>
                      </a: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aseline="0" dirty="0" smtClean="0"/>
                        <a:t>4.244(0.14) = 0.594</a:t>
                      </a:r>
                      <a:endParaRPr lang="en-US" sz="2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3779838" y="2403475"/>
            <a:ext cx="2238375" cy="2636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6034088" y="2403475"/>
            <a:ext cx="2754312" cy="26368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aphicFrame>
        <p:nvGraphicFramePr>
          <p:cNvPr id="13314" name="Object 2"/>
          <p:cNvGraphicFramePr>
            <a:graphicFrameLocks noChangeAspect="1"/>
          </p:cNvGraphicFramePr>
          <p:nvPr/>
        </p:nvGraphicFramePr>
        <p:xfrm>
          <a:off x="3462338" y="5572125"/>
          <a:ext cx="3455987" cy="587375"/>
        </p:xfrm>
        <a:graphic>
          <a:graphicData uri="http://schemas.openxmlformats.org/presentationml/2006/ole">
            <p:oleObj spid="_x0000_s3074" name="Equation" r:id="rId3" imgW="1498320" imgH="253800" progId="Equation.DSMT4">
              <p:embed/>
            </p:oleObj>
          </a:graphicData>
        </a:graphic>
      </p:graphicFrame>
      <p:sp>
        <p:nvSpPr>
          <p:cNvPr id="10" name="TextBox 9"/>
          <p:cNvSpPr txBox="1">
            <a:spLocks noChangeArrowheads="1"/>
          </p:cNvSpPr>
          <p:nvPr/>
        </p:nvSpPr>
        <p:spPr bwMode="auto">
          <a:xfrm>
            <a:off x="446088" y="5656263"/>
            <a:ext cx="3976687" cy="523875"/>
          </a:xfrm>
          <a:prstGeom prst="rect">
            <a:avLst/>
          </a:prstGeom>
          <a:noFill/>
          <a:ln w="9525">
            <a:noFill/>
            <a:miter lim="800000"/>
            <a:headEnd/>
            <a:tailEnd/>
          </a:ln>
        </p:spPr>
        <p:txBody>
          <a:bodyPr>
            <a:spAutoFit/>
          </a:bodyPr>
          <a:lstStyle/>
          <a:p>
            <a:r>
              <a:rPr lang="en-US" sz="2800">
                <a:latin typeface="Times New Roman" pitchFamily="18" charset="0"/>
              </a:rPr>
              <a:t>Standard Deviation:</a:t>
            </a:r>
          </a:p>
        </p:txBody>
      </p:sp>
      <p:sp>
        <p:nvSpPr>
          <p:cNvPr id="11" name="TextBox 10"/>
          <p:cNvSpPr txBox="1">
            <a:spLocks noChangeArrowheads="1"/>
          </p:cNvSpPr>
          <p:nvPr/>
        </p:nvSpPr>
        <p:spPr bwMode="auto">
          <a:xfrm>
            <a:off x="3640138" y="4873625"/>
            <a:ext cx="1612900" cy="522288"/>
          </a:xfrm>
          <a:prstGeom prst="rect">
            <a:avLst/>
          </a:prstGeom>
          <a:noFill/>
          <a:ln w="9525">
            <a:noFill/>
            <a:miter lim="800000"/>
            <a:headEnd/>
            <a:tailEnd/>
          </a:ln>
        </p:spPr>
        <p:txBody>
          <a:bodyPr>
            <a:spAutoFit/>
          </a:bodyPr>
          <a:lstStyle/>
          <a:p>
            <a:r>
              <a:rPr lang="en-US" sz="2800">
                <a:latin typeface="Times New Roman" pitchFamily="18" charset="0"/>
              </a:rPr>
              <a:t>Variance:</a:t>
            </a:r>
          </a:p>
        </p:txBody>
      </p:sp>
      <p:sp>
        <p:nvSpPr>
          <p:cNvPr id="3122" name="Slide Number Placeholder 11"/>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A8C28724-389F-4B30-A4BE-595B2CD49BC9}" type="slidenum">
              <a:rPr lang="en-US" smtClean="0"/>
              <a:pPr fontAlgn="base">
                <a:spcBef>
                  <a:spcPct val="0"/>
                </a:spcBef>
                <a:spcAft>
                  <a:spcPct val="0"/>
                </a:spcAft>
                <a:defRPr/>
              </a:pPr>
              <a:t>20</a:t>
            </a:fld>
            <a:endParaRPr lang="en-US" smtClean="0"/>
          </a:p>
        </p:txBody>
      </p:sp>
      <p:sp>
        <p:nvSpPr>
          <p:cNvPr id="3123" name="Footer Placeholder 12"/>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6" name="Rectangle 5"/>
          <p:cNvSpPr>
            <a:spLocks noChangeArrowheads="1"/>
          </p:cNvSpPr>
          <p:nvPr/>
        </p:nvSpPr>
        <p:spPr bwMode="auto">
          <a:xfrm>
            <a:off x="5110163" y="4903788"/>
            <a:ext cx="3494087" cy="460375"/>
          </a:xfrm>
          <a:prstGeom prst="rect">
            <a:avLst/>
          </a:prstGeom>
          <a:noFill/>
          <a:ln w="9525">
            <a:noFill/>
            <a:miter lim="800000"/>
            <a:headEnd/>
            <a:tailEnd/>
          </a:ln>
        </p:spPr>
        <p:txBody>
          <a:bodyPr wrap="none">
            <a:spAutoFit/>
          </a:bodyPr>
          <a:lstStyle/>
          <a:p>
            <a:pPr marL="342900" indent="-342900">
              <a:spcBef>
                <a:spcPct val="20000"/>
              </a:spcBef>
              <a:buClr>
                <a:srgbClr val="D17230"/>
              </a:buClr>
            </a:pPr>
            <a:r>
              <a:rPr lang="el-GR" sz="2400" b="1" i="1">
                <a:solidFill>
                  <a:srgbClr val="AE0337"/>
                </a:solidFill>
                <a:latin typeface="Times New Roman" pitchFamily="18" charset="0"/>
                <a:cs typeface="Times New Roman" pitchFamily="18" charset="0"/>
              </a:rPr>
              <a:t>σ</a:t>
            </a:r>
            <a:r>
              <a:rPr lang="en-US" sz="2400" b="1" i="1" baseline="30000">
                <a:solidFill>
                  <a:srgbClr val="AE0337"/>
                </a:solidFill>
                <a:latin typeface="Times New Roman" pitchFamily="18" charset="0"/>
                <a:cs typeface="Times New Roman" pitchFamily="18" charset="0"/>
              </a:rPr>
              <a:t>2</a:t>
            </a:r>
            <a:r>
              <a:rPr lang="en-US" sz="2400" b="1" i="1">
                <a:solidFill>
                  <a:srgbClr val="AE0337"/>
                </a:solidFill>
                <a:latin typeface="Times New Roman" pitchFamily="18" charset="0"/>
                <a:cs typeface="Times New Roman" pitchFamily="18" charset="0"/>
              </a:rPr>
              <a:t> = </a:t>
            </a:r>
            <a:r>
              <a:rPr lang="el-GR" sz="2400" b="1">
                <a:solidFill>
                  <a:srgbClr val="AE0337"/>
                </a:solidFill>
                <a:latin typeface="Times New Roman" pitchFamily="18" charset="0"/>
                <a:cs typeface="Times New Roman" pitchFamily="18" charset="0"/>
              </a:rPr>
              <a:t>Σ</a:t>
            </a:r>
            <a:r>
              <a:rPr lang="en-US" sz="2400" b="1">
                <a:solidFill>
                  <a:srgbClr val="AE0337"/>
                </a:solidFill>
                <a:latin typeface="Times New Roman" pitchFamily="18" charset="0"/>
                <a:cs typeface="Times New Roman" pitchFamily="18" charset="0"/>
              </a:rPr>
              <a:t>(</a:t>
            </a:r>
            <a:r>
              <a:rPr lang="en-US" sz="2400" b="1" i="1">
                <a:solidFill>
                  <a:srgbClr val="AE0337"/>
                </a:solidFill>
                <a:latin typeface="Times New Roman" pitchFamily="18" charset="0"/>
                <a:cs typeface="Times New Roman" pitchFamily="18" charset="0"/>
              </a:rPr>
              <a:t>x – </a:t>
            </a:r>
            <a:r>
              <a:rPr lang="el-GR" sz="2400" b="1" i="1">
                <a:solidFill>
                  <a:srgbClr val="AE0337"/>
                </a:solidFill>
                <a:latin typeface="Times New Roman" pitchFamily="18" charset="0"/>
                <a:cs typeface="Times New Roman" pitchFamily="18" charset="0"/>
              </a:rPr>
              <a:t>μ</a:t>
            </a:r>
            <a:r>
              <a:rPr lang="en-US" sz="2400" b="1" i="1">
                <a:solidFill>
                  <a:srgbClr val="AE0337"/>
                </a:solidFill>
                <a:latin typeface="Times New Roman" pitchFamily="18" charset="0"/>
                <a:cs typeface="Times New Roman" pitchFamily="18" charset="0"/>
              </a:rPr>
              <a:t>)</a:t>
            </a:r>
            <a:r>
              <a:rPr lang="en-US" sz="2400" b="1" i="1" baseline="30000">
                <a:solidFill>
                  <a:srgbClr val="AE0337"/>
                </a:solidFill>
                <a:latin typeface="Times New Roman" pitchFamily="18" charset="0"/>
                <a:cs typeface="Times New Roman" pitchFamily="18" charset="0"/>
              </a:rPr>
              <a:t>2</a:t>
            </a:r>
            <a:r>
              <a:rPr lang="en-US" sz="2400" b="1" i="1">
                <a:solidFill>
                  <a:srgbClr val="AE0337"/>
                </a:solidFill>
                <a:latin typeface="Times New Roman" pitchFamily="18" charset="0"/>
                <a:cs typeface="Times New Roman" pitchFamily="18" charset="0"/>
              </a:rPr>
              <a:t>P</a:t>
            </a:r>
            <a:r>
              <a:rPr lang="en-US" sz="2400" b="1">
                <a:solidFill>
                  <a:srgbClr val="AE0337"/>
                </a:solidFill>
                <a:latin typeface="Times New Roman" pitchFamily="18" charset="0"/>
                <a:cs typeface="Times New Roman" pitchFamily="18" charset="0"/>
              </a:rPr>
              <a:t>(</a:t>
            </a:r>
            <a:r>
              <a:rPr lang="en-US" sz="2400" b="1" i="1">
                <a:solidFill>
                  <a:srgbClr val="AE0337"/>
                </a:solidFill>
                <a:latin typeface="Times New Roman" pitchFamily="18" charset="0"/>
                <a:cs typeface="Times New Roman" pitchFamily="18" charset="0"/>
              </a:rPr>
              <a:t>x</a:t>
            </a:r>
            <a:r>
              <a:rPr lang="en-US" sz="2400" b="1">
                <a:solidFill>
                  <a:srgbClr val="AE0337"/>
                </a:solidFill>
                <a:latin typeface="Times New Roman" pitchFamily="18" charset="0"/>
                <a:cs typeface="Times New Roman" pitchFamily="18" charset="0"/>
              </a:rPr>
              <a:t>) = 1.616</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1" fill="hold" grpId="0" nodeType="clickEffect">
                                  <p:stCondLst>
                                    <p:cond delay="0"/>
                                  </p:stCondLst>
                                  <p:childTnLst>
                                    <p:animEffect transition="out" filter="wipe(up)">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xit" presetSubtype="1" fill="hold" grpId="0" nodeType="clickEffect">
                                  <p:stCondLst>
                                    <p:cond delay="0"/>
                                  </p:stCondLst>
                                  <p:childTnLst>
                                    <p:animEffect transition="out" filter="wipe(up)">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3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P spid="11"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smtClean="0"/>
              <a:t>Expected Value</a:t>
            </a:r>
          </a:p>
        </p:txBody>
      </p:sp>
      <p:sp>
        <p:nvSpPr>
          <p:cNvPr id="37891" name="Content Placeholder 2"/>
          <p:cNvSpPr>
            <a:spLocks noGrp="1"/>
          </p:cNvSpPr>
          <p:nvPr>
            <p:ph idx="1"/>
          </p:nvPr>
        </p:nvSpPr>
        <p:spPr/>
        <p:txBody>
          <a:bodyPr/>
          <a:lstStyle/>
          <a:p>
            <a:pPr eaLnBrk="1" hangingPunct="1">
              <a:buFont typeface="Arial" pitchFamily="34" charset="0"/>
              <a:buNone/>
            </a:pPr>
            <a:r>
              <a:rPr lang="en-US" b="1" smtClean="0">
                <a:solidFill>
                  <a:schemeClr val="accent2"/>
                </a:solidFill>
              </a:rPr>
              <a:t>Expected value of a discrete random variable </a:t>
            </a:r>
          </a:p>
          <a:p>
            <a:pPr eaLnBrk="1" hangingPunct="1"/>
            <a:r>
              <a:rPr lang="en-US" smtClean="0"/>
              <a:t>Equal to the mean of the random variable.</a:t>
            </a:r>
          </a:p>
          <a:p>
            <a:pPr eaLnBrk="1" hangingPunct="1"/>
            <a:r>
              <a:rPr lang="en-US" b="1" smtClean="0">
                <a:solidFill>
                  <a:schemeClr val="accent2"/>
                </a:solidFill>
              </a:rPr>
              <a:t>E(</a:t>
            </a:r>
            <a:r>
              <a:rPr lang="en-US" b="1" i="1" smtClean="0">
                <a:solidFill>
                  <a:schemeClr val="accent2"/>
                </a:solidFill>
              </a:rPr>
              <a:t>x</a:t>
            </a:r>
            <a:r>
              <a:rPr lang="en-US" b="1" smtClean="0">
                <a:solidFill>
                  <a:schemeClr val="accent2"/>
                </a:solidFill>
              </a:rPr>
              <a:t>) = μ = Σ</a:t>
            </a:r>
            <a:r>
              <a:rPr lang="en-US" b="1" i="1" smtClean="0">
                <a:solidFill>
                  <a:schemeClr val="accent2"/>
                </a:solidFill>
              </a:rPr>
              <a:t>xP(x)</a:t>
            </a:r>
            <a:endParaRPr lang="en-US" b="1" smtClean="0">
              <a:solidFill>
                <a:schemeClr val="accent2"/>
              </a:solidFill>
            </a:endParaRPr>
          </a:p>
          <a:p>
            <a:pPr eaLnBrk="1" hangingPunct="1"/>
            <a:endParaRPr lang="en-US" smtClean="0"/>
          </a:p>
        </p:txBody>
      </p:sp>
      <p:sp>
        <p:nvSpPr>
          <p:cNvPr id="38916"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60D2B728-DB32-4C8B-8DF2-0F14C1842B9D}" type="slidenum">
              <a:rPr lang="en-US" smtClean="0"/>
              <a:pPr fontAlgn="base">
                <a:spcBef>
                  <a:spcPct val="0"/>
                </a:spcBef>
                <a:spcAft>
                  <a:spcPct val="0"/>
                </a:spcAft>
                <a:defRPr/>
              </a:pPr>
              <a:t>21</a:t>
            </a:fld>
            <a:endParaRPr lang="en-US" smtClean="0"/>
          </a:p>
        </p:txBody>
      </p:sp>
      <p:sp>
        <p:nvSpPr>
          <p:cNvPr id="38917" name="Footer Placeholder 5"/>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3154" name="Rectangle 2"/>
          <p:cNvSpPr>
            <a:spLocks noGrp="1" noChangeArrowheads="1"/>
          </p:cNvSpPr>
          <p:nvPr>
            <p:ph type="title"/>
          </p:nvPr>
        </p:nvSpPr>
        <p:spPr/>
        <p:txBody>
          <a:bodyPr/>
          <a:lstStyle/>
          <a:p>
            <a:pPr eaLnBrk="1" hangingPunct="1">
              <a:defRPr/>
            </a:pPr>
            <a:r>
              <a:rPr lang="en-US" dirty="0" smtClean="0">
                <a:solidFill>
                  <a:schemeClr val="accent3"/>
                </a:solidFill>
              </a:rPr>
              <a:t>Example: Finding an Expected </a:t>
            </a:r>
            <a:r>
              <a:rPr lang="en-US" dirty="0">
                <a:solidFill>
                  <a:schemeClr val="accent3"/>
                </a:solidFill>
              </a:rPr>
              <a:t>Value</a:t>
            </a:r>
          </a:p>
        </p:txBody>
      </p:sp>
      <p:sp>
        <p:nvSpPr>
          <p:cNvPr id="38915" name="Content Placeholder 8"/>
          <p:cNvSpPr>
            <a:spLocks noGrp="1"/>
          </p:cNvSpPr>
          <p:nvPr>
            <p:ph idx="1"/>
          </p:nvPr>
        </p:nvSpPr>
        <p:spPr>
          <a:xfrm>
            <a:off x="457200" y="1600200"/>
            <a:ext cx="8229600" cy="1547813"/>
          </a:xfrm>
        </p:spPr>
        <p:txBody>
          <a:bodyPr/>
          <a:lstStyle/>
          <a:p>
            <a:pPr marL="0" indent="0" eaLnBrk="1" hangingPunct="1">
              <a:buClr>
                <a:schemeClr val="tx1"/>
              </a:buClr>
              <a:buSzPct val="75000"/>
              <a:buFont typeface="Arial" pitchFamily="34" charset="0"/>
              <a:buNone/>
            </a:pPr>
            <a:r>
              <a:rPr lang="en-US" smtClean="0"/>
              <a:t>At a raffle, 1500 tickets are sold at $2 each for four prizes of $500, $250, $150, and $75. You buy one ticket.  What is the expected value of your gain?</a:t>
            </a:r>
          </a:p>
          <a:p>
            <a:pPr marL="0" indent="0" eaLnBrk="1" hangingPunct="1">
              <a:buClr>
                <a:schemeClr val="tx1"/>
              </a:buClr>
              <a:buSzPct val="75000"/>
              <a:buFont typeface="Arial" pitchFamily="34" charset="0"/>
              <a:buNone/>
            </a:pPr>
            <a:endParaRPr lang="en-US" smtClean="0"/>
          </a:p>
        </p:txBody>
      </p:sp>
      <p:sp>
        <p:nvSpPr>
          <p:cNvPr id="39941" name="Slide Number Placeholder 10"/>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167B0BB5-5750-4B77-9E65-1C3A4C927987}" type="slidenum">
              <a:rPr lang="en-US" smtClean="0"/>
              <a:pPr fontAlgn="base">
                <a:spcBef>
                  <a:spcPct val="0"/>
                </a:spcBef>
                <a:spcAft>
                  <a:spcPct val="0"/>
                </a:spcAft>
                <a:defRPr/>
              </a:pPr>
              <a:t>22</a:t>
            </a:fld>
            <a:endParaRPr lang="en-US" smtClean="0"/>
          </a:p>
        </p:txBody>
      </p:sp>
      <p:sp>
        <p:nvSpPr>
          <p:cNvPr id="39942" name="Footer Placeholder 11"/>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pic>
        <p:nvPicPr>
          <p:cNvPr id="38918" name="Picture 8" descr="C:\Documents and Settings\Lyn\Local Settings\Temporary Internet Files\Content.IE5\0HGJK3SV\MCBS00301_0000[1].wmf"/>
          <p:cNvPicPr>
            <a:picLocks noChangeAspect="1" noChangeArrowheads="1"/>
          </p:cNvPicPr>
          <p:nvPr/>
        </p:nvPicPr>
        <p:blipFill>
          <a:blip r:embed="rId3" cstate="print"/>
          <a:srcRect/>
          <a:stretch>
            <a:fillRect/>
          </a:stretch>
        </p:blipFill>
        <p:spPr bwMode="auto">
          <a:xfrm>
            <a:off x="7164388" y="3109913"/>
            <a:ext cx="1601787" cy="65563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3154" name="Rectangle 2"/>
          <p:cNvSpPr>
            <a:spLocks noGrp="1" noChangeArrowheads="1"/>
          </p:cNvSpPr>
          <p:nvPr>
            <p:ph type="title"/>
          </p:nvPr>
        </p:nvSpPr>
        <p:spPr/>
        <p:txBody>
          <a:bodyPr/>
          <a:lstStyle/>
          <a:p>
            <a:pPr eaLnBrk="1" hangingPunct="1">
              <a:defRPr/>
            </a:pPr>
            <a:r>
              <a:rPr lang="en-US" dirty="0" smtClean="0">
                <a:solidFill>
                  <a:schemeClr val="accent3"/>
                </a:solidFill>
              </a:rPr>
              <a:t>Solution: Finding an Expected </a:t>
            </a:r>
            <a:r>
              <a:rPr lang="en-US" dirty="0">
                <a:solidFill>
                  <a:schemeClr val="accent3"/>
                </a:solidFill>
              </a:rPr>
              <a:t>Value</a:t>
            </a:r>
          </a:p>
        </p:txBody>
      </p:sp>
      <p:sp>
        <p:nvSpPr>
          <p:cNvPr id="39939" name="Content Placeholder 8"/>
          <p:cNvSpPr>
            <a:spLocks noGrp="1"/>
          </p:cNvSpPr>
          <p:nvPr>
            <p:ph idx="1"/>
          </p:nvPr>
        </p:nvSpPr>
        <p:spPr>
          <a:xfrm>
            <a:off x="457200" y="1600200"/>
            <a:ext cx="8229600" cy="3163888"/>
          </a:xfrm>
        </p:spPr>
        <p:txBody>
          <a:bodyPr/>
          <a:lstStyle/>
          <a:p>
            <a:pPr eaLnBrk="1" hangingPunct="1"/>
            <a:r>
              <a:rPr lang="en-US" smtClean="0"/>
              <a:t>To find the gain for each prize, subtract</a:t>
            </a:r>
            <a:br>
              <a:rPr lang="en-US" smtClean="0"/>
            </a:br>
            <a:r>
              <a:rPr lang="en-US" smtClean="0"/>
              <a:t>the price of the ticket from the prize:</a:t>
            </a:r>
          </a:p>
          <a:p>
            <a:pPr lvl="1" eaLnBrk="1" hangingPunct="1"/>
            <a:r>
              <a:rPr lang="en-US" smtClean="0"/>
              <a:t>Your gain for the $500 prize is $500 – $2 = $498</a:t>
            </a:r>
          </a:p>
          <a:p>
            <a:pPr lvl="1" eaLnBrk="1" hangingPunct="1"/>
            <a:r>
              <a:rPr lang="en-US" smtClean="0"/>
              <a:t>Your gain for the $250 prize is $250 – $2 = $248</a:t>
            </a:r>
          </a:p>
          <a:p>
            <a:pPr lvl="1" eaLnBrk="1" hangingPunct="1"/>
            <a:r>
              <a:rPr lang="en-US" smtClean="0"/>
              <a:t>Your gain for the $150 prize is $150 – $2 = $148</a:t>
            </a:r>
          </a:p>
          <a:p>
            <a:pPr lvl="1" eaLnBrk="1" hangingPunct="1"/>
            <a:r>
              <a:rPr lang="en-US" smtClean="0"/>
              <a:t>Your gain for the $75 prize is $75 – $2 = $73</a:t>
            </a:r>
            <a:br>
              <a:rPr lang="en-US" smtClean="0"/>
            </a:br>
            <a:endParaRPr lang="en-US" smtClean="0"/>
          </a:p>
          <a:p>
            <a:pPr eaLnBrk="1" hangingPunct="1"/>
            <a:r>
              <a:rPr lang="en-US" smtClean="0"/>
              <a:t>If you do not win a prize, your gain is $0 – $2 = –$2</a:t>
            </a:r>
          </a:p>
        </p:txBody>
      </p:sp>
      <p:sp>
        <p:nvSpPr>
          <p:cNvPr id="40964"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5053C0C5-75C7-455C-9EB9-299598EE8C64}" type="slidenum">
              <a:rPr lang="en-US" smtClean="0"/>
              <a:pPr fontAlgn="base">
                <a:spcBef>
                  <a:spcPct val="0"/>
                </a:spcBef>
                <a:spcAft>
                  <a:spcPct val="0"/>
                </a:spcAft>
                <a:defRPr/>
              </a:pPr>
              <a:t>23</a:t>
            </a:fld>
            <a:endParaRPr lang="en-US" smtClean="0"/>
          </a:p>
        </p:txBody>
      </p:sp>
      <p:sp>
        <p:nvSpPr>
          <p:cNvPr id="40965" name="Footer Placeholder 5"/>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pic>
        <p:nvPicPr>
          <p:cNvPr id="39942" name="Picture 8" descr="C:\Documents and Settings\Lyn\Local Settings\Temporary Internet Files\Content.IE5\0HGJK3SV\MCBS00301_0000[1].wmf"/>
          <p:cNvPicPr>
            <a:picLocks noChangeAspect="1" noChangeArrowheads="1"/>
          </p:cNvPicPr>
          <p:nvPr/>
        </p:nvPicPr>
        <p:blipFill>
          <a:blip r:embed="rId3" cstate="print"/>
          <a:srcRect/>
          <a:stretch>
            <a:fillRect/>
          </a:stretch>
        </p:blipFill>
        <p:spPr bwMode="auto">
          <a:xfrm>
            <a:off x="7134225" y="1576388"/>
            <a:ext cx="1601788" cy="65563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9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3154" name="Rectangle 2"/>
          <p:cNvSpPr>
            <a:spLocks noGrp="1" noChangeArrowheads="1"/>
          </p:cNvSpPr>
          <p:nvPr>
            <p:ph type="title"/>
          </p:nvPr>
        </p:nvSpPr>
        <p:spPr/>
        <p:txBody>
          <a:bodyPr/>
          <a:lstStyle/>
          <a:p>
            <a:pPr eaLnBrk="1" hangingPunct="1">
              <a:defRPr/>
            </a:pPr>
            <a:r>
              <a:rPr lang="en-US" dirty="0" smtClean="0">
                <a:solidFill>
                  <a:schemeClr val="accent3"/>
                </a:solidFill>
              </a:rPr>
              <a:t>Solution: Finding an Expected </a:t>
            </a:r>
            <a:r>
              <a:rPr lang="en-US" dirty="0">
                <a:solidFill>
                  <a:schemeClr val="accent3"/>
                </a:solidFill>
              </a:rPr>
              <a:t>Value</a:t>
            </a:r>
          </a:p>
        </p:txBody>
      </p:sp>
      <p:sp>
        <p:nvSpPr>
          <p:cNvPr id="4105" name="Content Placeholder 8"/>
          <p:cNvSpPr>
            <a:spLocks noGrp="1"/>
          </p:cNvSpPr>
          <p:nvPr>
            <p:ph idx="1"/>
          </p:nvPr>
        </p:nvSpPr>
        <p:spPr>
          <a:xfrm>
            <a:off x="457200" y="1344613"/>
            <a:ext cx="8229600" cy="3163887"/>
          </a:xfrm>
        </p:spPr>
        <p:txBody>
          <a:bodyPr/>
          <a:lstStyle/>
          <a:p>
            <a:pPr eaLnBrk="1" hangingPunct="1"/>
            <a:r>
              <a:rPr lang="en-US" smtClean="0"/>
              <a:t>Probability distribution for the possible gains (outcomes)</a:t>
            </a:r>
          </a:p>
        </p:txBody>
      </p:sp>
      <p:graphicFrame>
        <p:nvGraphicFramePr>
          <p:cNvPr id="4" name="Table 3"/>
          <p:cNvGraphicFramePr>
            <a:graphicFrameLocks noGrp="1"/>
          </p:cNvGraphicFramePr>
          <p:nvPr/>
        </p:nvGraphicFramePr>
        <p:xfrm>
          <a:off x="1147763" y="2549525"/>
          <a:ext cx="6122987" cy="1096963"/>
        </p:xfrm>
        <a:graphic>
          <a:graphicData uri="http://schemas.openxmlformats.org/drawingml/2006/table">
            <a:tbl>
              <a:tblPr firstRow="1" bandRow="1">
                <a:tableStyleId>{2D5ABB26-0587-4C30-8999-92F81FD0307C}</a:tableStyleId>
              </a:tblPr>
              <a:tblGrid>
                <a:gridCol w="1125329"/>
                <a:gridCol w="999486"/>
                <a:gridCol w="999486"/>
                <a:gridCol w="999486"/>
                <a:gridCol w="999486"/>
                <a:gridCol w="999486"/>
              </a:tblGrid>
              <a:tr h="370840">
                <a:tc>
                  <a:txBody>
                    <a:bodyPr/>
                    <a:lstStyle/>
                    <a:p>
                      <a:pPr algn="ctr"/>
                      <a:r>
                        <a:rPr lang="en-US" sz="2000" b="1" i="1" dirty="0" smtClean="0">
                          <a:solidFill>
                            <a:schemeClr val="bg1"/>
                          </a:solidFill>
                        </a:rPr>
                        <a:t> Gain, x</a:t>
                      </a:r>
                      <a:endParaRPr lang="en-US" sz="20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000" b="0" i="0" dirty="0" smtClean="0">
                          <a:solidFill>
                            <a:schemeClr val="tx1"/>
                          </a:solidFill>
                        </a:rPr>
                        <a:t>$498</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$248</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$148</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$73</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–$2</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2000" b="1" i="1" dirty="0" smtClean="0">
                          <a:solidFill>
                            <a:schemeClr val="bg1"/>
                          </a:solidFill>
                        </a:rPr>
                        <a:t>P(x)</a:t>
                      </a:r>
                      <a:endParaRPr lang="en-US" sz="2000" b="1" i="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endParaRPr lang="en-US" sz="2000" dirty="0" smtClean="0"/>
                    </a:p>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4098" name="Object 2"/>
          <p:cNvGraphicFramePr>
            <a:graphicFrameLocks noChangeAspect="1"/>
          </p:cNvGraphicFramePr>
          <p:nvPr/>
        </p:nvGraphicFramePr>
        <p:xfrm>
          <a:off x="2459038" y="2970213"/>
          <a:ext cx="614362" cy="679450"/>
        </p:xfrm>
        <a:graphic>
          <a:graphicData uri="http://schemas.openxmlformats.org/presentationml/2006/ole">
            <p:oleObj spid="_x0000_s4098" name="Equation" r:id="rId4" imgW="355320" imgH="393480" progId="Equation.DSMT4">
              <p:embed/>
            </p:oleObj>
          </a:graphicData>
        </a:graphic>
      </p:graphicFrame>
      <p:graphicFrame>
        <p:nvGraphicFramePr>
          <p:cNvPr id="4099" name="Object 3"/>
          <p:cNvGraphicFramePr>
            <a:graphicFrameLocks noChangeAspect="1"/>
          </p:cNvGraphicFramePr>
          <p:nvPr/>
        </p:nvGraphicFramePr>
        <p:xfrm>
          <a:off x="3441700" y="2970213"/>
          <a:ext cx="614363" cy="679450"/>
        </p:xfrm>
        <a:graphic>
          <a:graphicData uri="http://schemas.openxmlformats.org/presentationml/2006/ole">
            <p:oleObj spid="_x0000_s4099" name="Equation" r:id="rId5" imgW="355320" imgH="393480" progId="Equation.DSMT4">
              <p:embed/>
            </p:oleObj>
          </a:graphicData>
        </a:graphic>
      </p:graphicFrame>
      <p:graphicFrame>
        <p:nvGraphicFramePr>
          <p:cNvPr id="4100" name="Object 4"/>
          <p:cNvGraphicFramePr>
            <a:graphicFrameLocks noChangeAspect="1"/>
          </p:cNvGraphicFramePr>
          <p:nvPr/>
        </p:nvGraphicFramePr>
        <p:xfrm>
          <a:off x="4445000" y="2970213"/>
          <a:ext cx="614363" cy="679450"/>
        </p:xfrm>
        <a:graphic>
          <a:graphicData uri="http://schemas.openxmlformats.org/presentationml/2006/ole">
            <p:oleObj spid="_x0000_s4100" name="Equation" r:id="rId6" imgW="355320" imgH="393480" progId="Equation.DSMT4">
              <p:embed/>
            </p:oleObj>
          </a:graphicData>
        </a:graphic>
      </p:graphicFrame>
      <p:graphicFrame>
        <p:nvGraphicFramePr>
          <p:cNvPr id="4101" name="Object 5"/>
          <p:cNvGraphicFramePr>
            <a:graphicFrameLocks noChangeAspect="1"/>
          </p:cNvGraphicFramePr>
          <p:nvPr/>
        </p:nvGraphicFramePr>
        <p:xfrm>
          <a:off x="5484813" y="2970213"/>
          <a:ext cx="614362" cy="679450"/>
        </p:xfrm>
        <a:graphic>
          <a:graphicData uri="http://schemas.openxmlformats.org/presentationml/2006/ole">
            <p:oleObj spid="_x0000_s4101" name="Equation" r:id="rId7" imgW="355320" imgH="393480" progId="Equation.DSMT4">
              <p:embed/>
            </p:oleObj>
          </a:graphicData>
        </a:graphic>
      </p:graphicFrame>
      <p:graphicFrame>
        <p:nvGraphicFramePr>
          <p:cNvPr id="4102" name="Object 6"/>
          <p:cNvGraphicFramePr>
            <a:graphicFrameLocks noChangeAspect="1"/>
          </p:cNvGraphicFramePr>
          <p:nvPr/>
        </p:nvGraphicFramePr>
        <p:xfrm>
          <a:off x="6488113" y="2970213"/>
          <a:ext cx="614362" cy="679450"/>
        </p:xfrm>
        <a:graphic>
          <a:graphicData uri="http://schemas.openxmlformats.org/presentationml/2006/ole">
            <p:oleObj spid="_x0000_s4102" name="Equation" r:id="rId8" imgW="355320" imgH="393480" progId="Equation.DSMT4">
              <p:embed/>
            </p:oleObj>
          </a:graphicData>
        </a:graphic>
      </p:graphicFrame>
      <p:graphicFrame>
        <p:nvGraphicFramePr>
          <p:cNvPr id="14343" name="Object 67"/>
          <p:cNvGraphicFramePr>
            <a:graphicFrameLocks noChangeAspect="1"/>
          </p:cNvGraphicFramePr>
          <p:nvPr/>
        </p:nvGraphicFramePr>
        <p:xfrm>
          <a:off x="531813" y="4003675"/>
          <a:ext cx="7977187" cy="1290638"/>
        </p:xfrm>
        <a:graphic>
          <a:graphicData uri="http://schemas.openxmlformats.org/presentationml/2006/ole">
            <p:oleObj spid="_x0000_s4103" name="Equation" r:id="rId9" imgW="9575640" imgH="1549080" progId="Equation.DSMT4">
              <p:embed/>
            </p:oleObj>
          </a:graphicData>
        </a:graphic>
      </p:graphicFrame>
      <p:sp>
        <p:nvSpPr>
          <p:cNvPr id="11" name="TextBox 10"/>
          <p:cNvSpPr txBox="1">
            <a:spLocks noChangeArrowheads="1"/>
          </p:cNvSpPr>
          <p:nvPr/>
        </p:nvSpPr>
        <p:spPr bwMode="auto">
          <a:xfrm>
            <a:off x="339725" y="5380038"/>
            <a:ext cx="8528050" cy="954087"/>
          </a:xfrm>
          <a:prstGeom prst="rect">
            <a:avLst/>
          </a:prstGeom>
          <a:noFill/>
          <a:ln w="9525">
            <a:noFill/>
            <a:miter lim="800000"/>
            <a:headEnd/>
            <a:tailEnd/>
          </a:ln>
        </p:spPr>
        <p:txBody>
          <a:bodyPr>
            <a:spAutoFit/>
          </a:bodyPr>
          <a:lstStyle/>
          <a:p>
            <a:r>
              <a:rPr lang="en-US" sz="2800">
                <a:latin typeface="Times New Roman" pitchFamily="18" charset="0"/>
              </a:rPr>
              <a:t>You can expect to lose an average of $1.35 for each ticket you buy.</a:t>
            </a:r>
          </a:p>
        </p:txBody>
      </p:sp>
      <p:sp>
        <p:nvSpPr>
          <p:cNvPr id="4130" name="Slide Number Placeholder 11"/>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B4CD4310-5802-44BC-AAA5-87F1FEB294B1}" type="slidenum">
              <a:rPr lang="en-US" smtClean="0"/>
              <a:pPr fontAlgn="base">
                <a:spcBef>
                  <a:spcPct val="0"/>
                </a:spcBef>
                <a:spcAft>
                  <a:spcPct val="0"/>
                </a:spcAft>
                <a:defRPr/>
              </a:pPr>
              <a:t>24</a:t>
            </a:fld>
            <a:endParaRPr lang="en-US" smtClean="0"/>
          </a:p>
        </p:txBody>
      </p:sp>
      <p:sp>
        <p:nvSpPr>
          <p:cNvPr id="4131" name="Footer Placeholder 12"/>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pic>
        <p:nvPicPr>
          <p:cNvPr id="4132" name="Picture 8" descr="C:\Documents and Settings\Lyn\Local Settings\Temporary Internet Files\Content.IE5\0HGJK3SV\MCBS00301_0000[1].wmf"/>
          <p:cNvPicPr>
            <a:picLocks noChangeAspect="1" noChangeArrowheads="1"/>
          </p:cNvPicPr>
          <p:nvPr/>
        </p:nvPicPr>
        <p:blipFill>
          <a:blip r:embed="rId10" cstate="print"/>
          <a:srcRect/>
          <a:stretch>
            <a:fillRect/>
          </a:stretch>
        </p:blipFill>
        <p:spPr bwMode="auto">
          <a:xfrm>
            <a:off x="7312025" y="1663700"/>
            <a:ext cx="1601788" cy="655638"/>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US" smtClean="0"/>
              <a:t>Section 4.1 Summary</a:t>
            </a:r>
          </a:p>
        </p:txBody>
      </p:sp>
      <p:sp>
        <p:nvSpPr>
          <p:cNvPr id="40963" name="Content Placeholder 2"/>
          <p:cNvSpPr>
            <a:spLocks noGrp="1"/>
          </p:cNvSpPr>
          <p:nvPr>
            <p:ph idx="1"/>
          </p:nvPr>
        </p:nvSpPr>
        <p:spPr/>
        <p:txBody>
          <a:bodyPr/>
          <a:lstStyle/>
          <a:p>
            <a:pPr eaLnBrk="1" hangingPunct="1"/>
            <a:r>
              <a:rPr lang="en-US" smtClean="0"/>
              <a:t>Distinguished between discrete random variables and continuous random variables</a:t>
            </a:r>
          </a:p>
          <a:p>
            <a:pPr eaLnBrk="1" hangingPunct="1"/>
            <a:r>
              <a:rPr lang="en-US" smtClean="0"/>
              <a:t>Constructed a discrete probability distribution and its graph</a:t>
            </a:r>
          </a:p>
          <a:p>
            <a:pPr eaLnBrk="1" hangingPunct="1"/>
            <a:r>
              <a:rPr lang="en-US" smtClean="0"/>
              <a:t>Determined if a distribution is a probability distribution</a:t>
            </a:r>
          </a:p>
          <a:p>
            <a:pPr eaLnBrk="1" hangingPunct="1"/>
            <a:r>
              <a:rPr lang="en-US" smtClean="0"/>
              <a:t>Found the mean, variance, and standard deviation of a discrete probability distribution</a:t>
            </a:r>
          </a:p>
          <a:p>
            <a:pPr eaLnBrk="1" hangingPunct="1"/>
            <a:r>
              <a:rPr lang="en-US" smtClean="0"/>
              <a:t>Found the expected value of a discrete probability distribution</a:t>
            </a:r>
          </a:p>
        </p:txBody>
      </p:sp>
      <p:sp>
        <p:nvSpPr>
          <p:cNvPr id="41988"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41989"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A3B858B7-DABC-44D6-8EB4-DC85BF264427}" type="slidenum">
              <a:rPr lang="en-US" smtClean="0"/>
              <a:pPr fontAlgn="base">
                <a:spcBef>
                  <a:spcPct val="0"/>
                </a:spcBef>
                <a:spcAft>
                  <a:spcPct val="0"/>
                </a:spcAft>
                <a:defRPr/>
              </a:pPr>
              <a:t>25</a:t>
            </a:fld>
            <a:endParaRPr lang="en-US" smtClean="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5"/>
          <p:cNvSpPr>
            <a:spLocks noGrp="1"/>
          </p:cNvSpPr>
          <p:nvPr>
            <p:ph type="ctrTitle"/>
          </p:nvPr>
        </p:nvSpPr>
        <p:spPr/>
        <p:txBody>
          <a:bodyPr/>
          <a:lstStyle/>
          <a:p>
            <a:pPr eaLnBrk="1" hangingPunct="1"/>
            <a:r>
              <a:rPr lang="en-US" smtClean="0"/>
              <a:t>Section 4.2</a:t>
            </a:r>
          </a:p>
        </p:txBody>
      </p:sp>
      <p:sp>
        <p:nvSpPr>
          <p:cNvPr id="7" name="Subtitle 6"/>
          <p:cNvSpPr>
            <a:spLocks noGrp="1"/>
          </p:cNvSpPr>
          <p:nvPr>
            <p:ph type="subTitle" idx="1"/>
          </p:nvPr>
        </p:nvSpPr>
        <p:spPr/>
        <p:txBody>
          <a:bodyPr/>
          <a:lstStyle/>
          <a:p>
            <a:pPr eaLnBrk="1" hangingPunct="1">
              <a:buFont typeface="Arial" charset="0"/>
              <a:buNone/>
              <a:defRPr/>
            </a:pPr>
            <a:r>
              <a:rPr lang="en-US" dirty="0" smtClean="0"/>
              <a:t>Binomial Distributions</a:t>
            </a:r>
            <a:endParaRPr lang="en-US" dirty="0"/>
          </a:p>
        </p:txBody>
      </p:sp>
      <p:sp>
        <p:nvSpPr>
          <p:cNvPr id="43012"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43013"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BCFA7807-8069-4AE6-B75A-35BF3F6D5DA3}" type="slidenum">
              <a:rPr lang="en-US" smtClean="0"/>
              <a:pPr fontAlgn="base">
                <a:spcBef>
                  <a:spcPct val="0"/>
                </a:spcBef>
                <a:spcAft>
                  <a:spcPct val="0"/>
                </a:spcAft>
                <a:defRPr/>
              </a:pPr>
              <a:t>26</a:t>
            </a:fld>
            <a:endParaRPr lang="en-US" smtClean="0"/>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t>Section 4.2 Objectives</a:t>
            </a:r>
          </a:p>
        </p:txBody>
      </p:sp>
      <p:sp>
        <p:nvSpPr>
          <p:cNvPr id="43011" name="Content Placeholder 2"/>
          <p:cNvSpPr>
            <a:spLocks noGrp="1"/>
          </p:cNvSpPr>
          <p:nvPr>
            <p:ph idx="1"/>
          </p:nvPr>
        </p:nvSpPr>
        <p:spPr>
          <a:xfrm>
            <a:off x="457200" y="1600200"/>
            <a:ext cx="8086725" cy="4525963"/>
          </a:xfrm>
        </p:spPr>
        <p:txBody>
          <a:bodyPr/>
          <a:lstStyle/>
          <a:p>
            <a:pPr eaLnBrk="1" hangingPunct="1"/>
            <a:r>
              <a:rPr lang="en-US" smtClean="0"/>
              <a:t>Determine if a probability experiment is a binomial experiment</a:t>
            </a:r>
          </a:p>
          <a:p>
            <a:pPr eaLnBrk="1" hangingPunct="1"/>
            <a:r>
              <a:rPr lang="en-US" smtClean="0"/>
              <a:t>Find binomial probabilities using the binomial probability formula</a:t>
            </a:r>
          </a:p>
          <a:p>
            <a:pPr eaLnBrk="1" hangingPunct="1"/>
            <a:r>
              <a:rPr lang="en-US" smtClean="0"/>
              <a:t>Find binomial probabilities using technology and a binomial table</a:t>
            </a:r>
          </a:p>
          <a:p>
            <a:pPr eaLnBrk="1" hangingPunct="1"/>
            <a:r>
              <a:rPr lang="en-US" smtClean="0"/>
              <a:t>Graph a binomial distribution</a:t>
            </a:r>
          </a:p>
          <a:p>
            <a:pPr eaLnBrk="1" hangingPunct="1"/>
            <a:r>
              <a:rPr lang="en-US" smtClean="0"/>
              <a:t>Find the mean, variance, and standard deviation of a binomial probability distribution</a:t>
            </a:r>
          </a:p>
        </p:txBody>
      </p:sp>
      <p:sp>
        <p:nvSpPr>
          <p:cNvPr id="44036"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dirty="0" smtClean="0"/>
              <a:t>Larson/Farber 4th </a:t>
            </a:r>
            <a:r>
              <a:rPr lang="en-US" dirty="0" err="1" smtClean="0"/>
              <a:t>ed</a:t>
            </a:r>
            <a:endParaRPr lang="en-US" dirty="0" smtClean="0"/>
          </a:p>
        </p:txBody>
      </p:sp>
      <p:sp>
        <p:nvSpPr>
          <p:cNvPr id="44037"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5774798D-1580-4690-B8CA-27D8C00CCCEA}" type="slidenum">
              <a:rPr lang="en-US" smtClean="0"/>
              <a:pPr fontAlgn="base">
                <a:spcBef>
                  <a:spcPct val="0"/>
                </a:spcBef>
                <a:spcAft>
                  <a:spcPct val="0"/>
                </a:spcAft>
                <a:defRPr/>
              </a:pPr>
              <a:t>27</a:t>
            </a:fld>
            <a:endParaRPr lang="en-US" smtClean="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p:spPr>
        <p:txBody>
          <a:bodyPr/>
          <a:lstStyle/>
          <a:p>
            <a:pPr eaLnBrk="1" hangingPunct="1"/>
            <a:r>
              <a:rPr lang="en-US" smtClean="0"/>
              <a:t>Binomial Experiments</a:t>
            </a:r>
          </a:p>
        </p:txBody>
      </p:sp>
      <p:sp>
        <p:nvSpPr>
          <p:cNvPr id="44035" name="Content Placeholder 4"/>
          <p:cNvSpPr>
            <a:spLocks noGrp="1"/>
          </p:cNvSpPr>
          <p:nvPr>
            <p:ph idx="1"/>
          </p:nvPr>
        </p:nvSpPr>
        <p:spPr/>
        <p:txBody>
          <a:bodyPr/>
          <a:lstStyle/>
          <a:p>
            <a:pPr marL="514350" indent="-514350" eaLnBrk="1" hangingPunct="1">
              <a:spcBef>
                <a:spcPct val="40000"/>
              </a:spcBef>
              <a:buFont typeface="Arial" pitchFamily="34" charset="0"/>
              <a:buAutoNum type="arabicPeriod"/>
            </a:pPr>
            <a:r>
              <a:rPr lang="en-US" smtClean="0"/>
              <a:t>The experiment is repeated for a fixed number of trials, where each trial is independent of other trials.</a:t>
            </a:r>
          </a:p>
          <a:p>
            <a:pPr marL="514350" indent="-514350" eaLnBrk="1" hangingPunct="1">
              <a:spcBef>
                <a:spcPct val="40000"/>
              </a:spcBef>
              <a:buFont typeface="Arial" pitchFamily="34" charset="0"/>
              <a:buAutoNum type="arabicPeriod"/>
            </a:pPr>
            <a:r>
              <a:rPr lang="en-US" smtClean="0"/>
              <a:t>There are only two possible outcomes of interest for each trial.  The outcomes can be classified as a success (</a:t>
            </a:r>
            <a:r>
              <a:rPr lang="en-US" i="1" smtClean="0"/>
              <a:t>S</a:t>
            </a:r>
            <a:r>
              <a:rPr lang="en-US" smtClean="0"/>
              <a:t>) or as a failure (</a:t>
            </a:r>
            <a:r>
              <a:rPr lang="en-US" i="1" smtClean="0"/>
              <a:t>F</a:t>
            </a:r>
            <a:r>
              <a:rPr lang="en-US" smtClean="0"/>
              <a:t>).</a:t>
            </a:r>
          </a:p>
          <a:p>
            <a:pPr marL="514350" indent="-514350" eaLnBrk="1" hangingPunct="1">
              <a:spcBef>
                <a:spcPct val="40000"/>
              </a:spcBef>
              <a:buFont typeface="Arial" pitchFamily="34" charset="0"/>
              <a:buAutoNum type="arabicPeriod"/>
            </a:pPr>
            <a:r>
              <a:rPr lang="en-US" smtClean="0"/>
              <a:t>The probability of a success </a:t>
            </a:r>
            <a:r>
              <a:rPr lang="en-US" i="1" smtClean="0"/>
              <a:t>P</a:t>
            </a:r>
            <a:r>
              <a:rPr lang="en-US" smtClean="0"/>
              <a:t>(</a:t>
            </a:r>
            <a:r>
              <a:rPr lang="en-US" i="1" smtClean="0"/>
              <a:t>S</a:t>
            </a:r>
            <a:r>
              <a:rPr lang="en-US" smtClean="0"/>
              <a:t>) is the same for each trial.</a:t>
            </a:r>
          </a:p>
          <a:p>
            <a:pPr marL="514350" indent="-514350" eaLnBrk="1" hangingPunct="1">
              <a:spcBef>
                <a:spcPct val="40000"/>
              </a:spcBef>
              <a:buFont typeface="Arial" pitchFamily="34" charset="0"/>
              <a:buAutoNum type="arabicPeriod"/>
            </a:pPr>
            <a:r>
              <a:rPr lang="en-US" smtClean="0"/>
              <a:t>The random variable </a:t>
            </a:r>
            <a:r>
              <a:rPr lang="en-US" i="1" smtClean="0"/>
              <a:t>x</a:t>
            </a:r>
            <a:r>
              <a:rPr lang="en-US" smtClean="0"/>
              <a:t> counts the number of successful trials.</a:t>
            </a:r>
          </a:p>
          <a:p>
            <a:pPr marL="514350" indent="-514350" eaLnBrk="1" hangingPunct="1">
              <a:buFont typeface="Arial" pitchFamily="34" charset="0"/>
              <a:buAutoNum type="arabicPeriod"/>
            </a:pPr>
            <a:endParaRPr lang="en-US" smtClean="0"/>
          </a:p>
        </p:txBody>
      </p:sp>
      <p:sp>
        <p:nvSpPr>
          <p:cNvPr id="4"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dirty="0" smtClean="0"/>
              <a:t>Larson/Farber 4th </a:t>
            </a:r>
            <a:r>
              <a:rPr lang="en-US" dirty="0" err="1" smtClean="0"/>
              <a:t>ed</a:t>
            </a:r>
            <a:endParaRPr lang="en-US" dirty="0" smtClean="0"/>
          </a:p>
        </p:txBody>
      </p:sp>
      <p:sp>
        <p:nvSpPr>
          <p:cNvPr id="5"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5DA571A8-1631-48B9-96B5-58D0E0955A1D}" type="slidenum">
              <a:rPr lang="en-US" smtClean="0"/>
              <a:pPr fontAlgn="base">
                <a:spcBef>
                  <a:spcPct val="0"/>
                </a:spcBef>
                <a:spcAft>
                  <a:spcPct val="0"/>
                </a:spcAft>
                <a:defRPr/>
              </a:pPr>
              <a:t>28</a:t>
            </a:fld>
            <a:endParaRPr lang="en-US"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p:spPr>
        <p:txBody>
          <a:bodyPr/>
          <a:lstStyle/>
          <a:p>
            <a:pPr eaLnBrk="1" hangingPunct="1"/>
            <a:r>
              <a:rPr lang="en-US" smtClean="0"/>
              <a:t>Notation for Binomial Experiments</a:t>
            </a:r>
          </a:p>
        </p:txBody>
      </p:sp>
      <p:graphicFrame>
        <p:nvGraphicFramePr>
          <p:cNvPr id="14" name="Table 13"/>
          <p:cNvGraphicFramePr>
            <a:graphicFrameLocks noGrp="1"/>
          </p:cNvGraphicFramePr>
          <p:nvPr/>
        </p:nvGraphicFramePr>
        <p:xfrm>
          <a:off x="923925" y="1838325"/>
          <a:ext cx="7435850" cy="3382963"/>
        </p:xfrm>
        <a:graphic>
          <a:graphicData uri="http://schemas.openxmlformats.org/drawingml/2006/table">
            <a:tbl>
              <a:tblPr firstRow="1" bandRow="1">
                <a:tableStyleId>{2D5ABB26-0587-4C30-8999-92F81FD0307C}</a:tableStyleId>
              </a:tblPr>
              <a:tblGrid>
                <a:gridCol w="1542248"/>
                <a:gridCol w="5892874"/>
              </a:tblGrid>
              <a:tr h="370840">
                <a:tc>
                  <a:txBody>
                    <a:bodyPr/>
                    <a:lstStyle/>
                    <a:p>
                      <a:r>
                        <a:rPr lang="en-US" sz="2400" i="1" dirty="0" smtClean="0">
                          <a:solidFill>
                            <a:schemeClr val="bg1"/>
                          </a:solidFill>
                        </a:rPr>
                        <a:t>Symbol</a:t>
                      </a:r>
                      <a:endParaRPr lang="en-US" sz="2400" i="1" dirty="0">
                        <a:solidFill>
                          <a:schemeClr val="bg1"/>
                        </a:solidFill>
                      </a:endParaRPr>
                    </a:p>
                  </a:txBody>
                  <a:tcPr>
                    <a:solidFill>
                      <a:srgbClr val="0070C0"/>
                    </a:solidFill>
                  </a:tcPr>
                </a:tc>
                <a:tc>
                  <a:txBody>
                    <a:bodyPr/>
                    <a:lstStyle/>
                    <a:p>
                      <a:r>
                        <a:rPr lang="en-US" sz="2400" i="1" dirty="0" smtClean="0">
                          <a:solidFill>
                            <a:schemeClr val="bg1"/>
                          </a:solidFill>
                        </a:rPr>
                        <a:t>Description</a:t>
                      </a:r>
                    </a:p>
                  </a:txBody>
                  <a:tcPr marL="274320">
                    <a:solidFill>
                      <a:srgbClr val="0070C0"/>
                    </a:solidFill>
                  </a:tcPr>
                </a:tc>
              </a:tr>
              <a:tr h="370840">
                <a:tc>
                  <a:txBody>
                    <a:bodyPr/>
                    <a:lstStyle/>
                    <a:p>
                      <a:pPr marL="457200" marR="0" indent="-457200" algn="l" defTabSz="914400" rtl="0" eaLnBrk="1" fontAlgn="auto" latinLnBrk="0" hangingPunct="1">
                        <a:lnSpc>
                          <a:spcPct val="100000"/>
                        </a:lnSpc>
                        <a:spcBef>
                          <a:spcPts val="0"/>
                        </a:spcBef>
                        <a:spcAft>
                          <a:spcPts val="0"/>
                        </a:spcAft>
                        <a:buClrTx/>
                        <a:buSzTx/>
                        <a:buFont typeface="+mj-lt"/>
                        <a:buNone/>
                        <a:tabLst/>
                        <a:defRPr/>
                      </a:pPr>
                      <a:r>
                        <a:rPr lang="en-US" sz="2400" i="1" dirty="0" smtClean="0"/>
                        <a:t>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The number of times a trial is repeated</a:t>
                      </a:r>
                      <a:endParaRPr lang="en-US" sz="2400" dirty="0" smtClean="0">
                        <a:sym typeface="Symbol" pitchFamily="18" charset="2"/>
                      </a:endParaRPr>
                    </a:p>
                  </a:txBody>
                  <a:tcPr marL="274320"/>
                </a:tc>
              </a:tr>
              <a:tr h="370840">
                <a:tc>
                  <a:txBody>
                    <a:bodyPr/>
                    <a:lstStyle/>
                    <a:p>
                      <a:pPr marL="457200" marR="0" indent="-457200" algn="l" defTabSz="914400" rtl="0" eaLnBrk="1" fontAlgn="auto" latinLnBrk="0" hangingPunct="1">
                        <a:lnSpc>
                          <a:spcPct val="100000"/>
                        </a:lnSpc>
                        <a:spcBef>
                          <a:spcPts val="0"/>
                        </a:spcBef>
                        <a:spcAft>
                          <a:spcPts val="0"/>
                        </a:spcAft>
                        <a:buClrTx/>
                        <a:buSzTx/>
                        <a:buFont typeface="+mj-lt"/>
                        <a:buNone/>
                        <a:tabLst/>
                        <a:defRPr/>
                      </a:pPr>
                      <a:r>
                        <a:rPr lang="en-US" sz="2400" i="1" baseline="0" dirty="0" smtClean="0"/>
                        <a:t>p = P(s)</a:t>
                      </a:r>
                      <a:endParaRPr lang="en-US" sz="2400" i="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The probability of success</a:t>
                      </a:r>
                      <a:r>
                        <a:rPr lang="en-US" sz="2400" baseline="0" dirty="0" smtClean="0"/>
                        <a:t> in a single trial</a:t>
                      </a:r>
                      <a:endParaRPr lang="en-US" sz="2400" dirty="0"/>
                    </a:p>
                  </a:txBody>
                  <a:tcPr marL="274320"/>
                </a:tc>
              </a:tr>
              <a:tr h="370840">
                <a:tc>
                  <a:txBody>
                    <a:bodyPr/>
                    <a:lstStyle/>
                    <a:p>
                      <a:pPr marL="457200" marR="0" indent="-457200" algn="l" defTabSz="914400" rtl="0" eaLnBrk="1" fontAlgn="auto" latinLnBrk="0" hangingPunct="1">
                        <a:lnSpc>
                          <a:spcPct val="100000"/>
                        </a:lnSpc>
                        <a:spcBef>
                          <a:spcPts val="0"/>
                        </a:spcBef>
                        <a:spcAft>
                          <a:spcPts val="0"/>
                        </a:spcAft>
                        <a:buClrTx/>
                        <a:buSzTx/>
                        <a:buFont typeface="+mj-lt"/>
                        <a:buNone/>
                        <a:tabLst/>
                        <a:defRPr/>
                      </a:pPr>
                      <a:r>
                        <a:rPr lang="en-US" sz="2400" i="1" dirty="0" smtClean="0"/>
                        <a:t>q = P(F)</a:t>
                      </a:r>
                    </a:p>
                  </a:txBody>
                  <a:tcPr/>
                </a:tc>
                <a:tc>
                  <a:txBody>
                    <a:bodyPr/>
                    <a:lstStyle/>
                    <a:p>
                      <a:r>
                        <a:rPr lang="en-US" sz="2400" dirty="0" smtClean="0"/>
                        <a:t>The probability</a:t>
                      </a:r>
                      <a:r>
                        <a:rPr lang="en-US" sz="2400" baseline="0" dirty="0" smtClean="0"/>
                        <a:t> of failure in a single trial </a:t>
                      </a:r>
                      <a:br>
                        <a:rPr lang="en-US" sz="2400" baseline="0" dirty="0" smtClean="0"/>
                      </a:br>
                      <a:r>
                        <a:rPr lang="en-US" sz="2400" baseline="0" dirty="0" smtClean="0"/>
                        <a:t>(</a:t>
                      </a:r>
                      <a:r>
                        <a:rPr lang="en-US" sz="2400" i="1" baseline="0" dirty="0" smtClean="0"/>
                        <a:t>q</a:t>
                      </a:r>
                      <a:r>
                        <a:rPr lang="en-US" sz="2400" baseline="0" dirty="0" smtClean="0"/>
                        <a:t> = 1 – </a:t>
                      </a:r>
                      <a:r>
                        <a:rPr lang="en-US" sz="2400" i="1" baseline="0" dirty="0" smtClean="0"/>
                        <a:t>p</a:t>
                      </a:r>
                      <a:r>
                        <a:rPr lang="en-US" sz="2400" baseline="0" dirty="0" smtClean="0"/>
                        <a:t>)</a:t>
                      </a:r>
                      <a:endParaRPr lang="en-US" sz="2400" dirty="0"/>
                    </a:p>
                  </a:txBody>
                  <a:tcPr marL="274320"/>
                </a:tc>
              </a:tr>
              <a:tr h="370840">
                <a:tc>
                  <a:txBody>
                    <a:bodyPr/>
                    <a:lstStyle/>
                    <a:p>
                      <a:pPr marL="457200" marR="0" indent="-457200" algn="l" defTabSz="914400" rtl="0" eaLnBrk="1" fontAlgn="auto" latinLnBrk="0" hangingPunct="1">
                        <a:lnSpc>
                          <a:spcPct val="100000"/>
                        </a:lnSpc>
                        <a:spcBef>
                          <a:spcPts val="0"/>
                        </a:spcBef>
                        <a:spcAft>
                          <a:spcPts val="0"/>
                        </a:spcAft>
                        <a:buClrTx/>
                        <a:buSzTx/>
                        <a:buFont typeface="+mj-lt"/>
                        <a:buNone/>
                        <a:tabLst/>
                        <a:defRPr/>
                      </a:pPr>
                      <a:r>
                        <a:rPr lang="en-US" sz="2400" i="1" dirty="0" smtClean="0"/>
                        <a:t>x</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The random variable represents a count of the number of successes in </a:t>
                      </a:r>
                      <a:r>
                        <a:rPr lang="en-US" sz="2400" i="1" dirty="0" smtClean="0"/>
                        <a:t>n</a:t>
                      </a:r>
                      <a:r>
                        <a:rPr lang="en-US" sz="2400" dirty="0" smtClean="0"/>
                        <a:t> trials:    </a:t>
                      </a:r>
                      <a:br>
                        <a:rPr lang="en-US" sz="2400" dirty="0" smtClean="0"/>
                      </a:br>
                      <a:r>
                        <a:rPr lang="en-US" sz="2400" i="1" dirty="0" smtClean="0"/>
                        <a:t>x</a:t>
                      </a:r>
                      <a:r>
                        <a:rPr lang="en-US" sz="2400" dirty="0" smtClean="0"/>
                        <a:t> = 0, 1, 2, 3, … , </a:t>
                      </a:r>
                      <a:r>
                        <a:rPr lang="en-US" sz="2400" i="1" dirty="0" smtClean="0"/>
                        <a:t>n</a:t>
                      </a:r>
                      <a:r>
                        <a:rPr lang="en-US" sz="2400" dirty="0" smtClean="0"/>
                        <a:t>.</a:t>
                      </a:r>
                      <a:endParaRPr lang="en-US" sz="2400" dirty="0" smtClean="0">
                        <a:sym typeface="Symbol" pitchFamily="18" charset="2"/>
                      </a:endParaRPr>
                    </a:p>
                  </a:txBody>
                  <a:tcPr marL="274320"/>
                </a:tc>
              </a:tr>
            </a:tbl>
          </a:graphicData>
        </a:graphic>
      </p:graphicFrame>
      <p:sp>
        <p:nvSpPr>
          <p:cNvPr id="4"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dirty="0" smtClean="0"/>
              <a:t>Larson/Farber 4th </a:t>
            </a:r>
            <a:r>
              <a:rPr lang="en-US" dirty="0" err="1" smtClean="0"/>
              <a:t>ed</a:t>
            </a:r>
            <a:endParaRPr lang="en-US" dirty="0" smtClean="0"/>
          </a:p>
        </p:txBody>
      </p:sp>
      <p:sp>
        <p:nvSpPr>
          <p:cNvPr id="5"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9A0560AF-6BF7-4A6F-9E19-072DB90EF2DC}" type="slidenum">
              <a:rPr lang="en-US" smtClean="0"/>
              <a:pPr fontAlgn="base">
                <a:spcBef>
                  <a:spcPct val="0"/>
                </a:spcBef>
                <a:spcAft>
                  <a:spcPct val="0"/>
                </a:spcAft>
                <a:defRPr/>
              </a:pPr>
              <a:t>29</a:t>
            </a:fld>
            <a:endParaRPr lang="en-US" smtClean="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3"/>
          <p:cNvSpPr>
            <a:spLocks noGrp="1"/>
          </p:cNvSpPr>
          <p:nvPr>
            <p:ph type="ctrTitle"/>
          </p:nvPr>
        </p:nvSpPr>
        <p:spPr/>
        <p:txBody>
          <a:bodyPr/>
          <a:lstStyle/>
          <a:p>
            <a:pPr eaLnBrk="1" hangingPunct="1"/>
            <a:r>
              <a:rPr lang="en-US" smtClean="0"/>
              <a:t>Section 4.1</a:t>
            </a:r>
          </a:p>
        </p:txBody>
      </p:sp>
      <p:sp>
        <p:nvSpPr>
          <p:cNvPr id="5" name="Subtitle 4"/>
          <p:cNvSpPr>
            <a:spLocks noGrp="1"/>
          </p:cNvSpPr>
          <p:nvPr>
            <p:ph type="subTitle" idx="1"/>
          </p:nvPr>
        </p:nvSpPr>
        <p:spPr/>
        <p:txBody>
          <a:bodyPr/>
          <a:lstStyle/>
          <a:p>
            <a:pPr eaLnBrk="1" hangingPunct="1">
              <a:buFont typeface="Arial" charset="0"/>
              <a:buNone/>
              <a:defRPr/>
            </a:pPr>
            <a:r>
              <a:rPr lang="en-US" dirty="0" smtClean="0"/>
              <a:t>Probability Distributions</a:t>
            </a:r>
            <a:endParaRPr lang="en-US" dirty="0"/>
          </a:p>
        </p:txBody>
      </p:sp>
      <p:sp>
        <p:nvSpPr>
          <p:cNvPr id="23556" name="Slide Number Placeholder 5"/>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7ECD9758-38A2-4DAC-BFC4-C432338BB779}" type="slidenum">
              <a:rPr lang="en-US" smtClean="0"/>
              <a:pPr fontAlgn="base">
                <a:spcBef>
                  <a:spcPct val="0"/>
                </a:spcBef>
                <a:spcAft>
                  <a:spcPct val="0"/>
                </a:spcAft>
                <a:defRPr/>
              </a:pPr>
              <a:t>3</a:t>
            </a:fld>
            <a:endParaRPr lang="en-US" smtClean="0"/>
          </a:p>
        </p:txBody>
      </p:sp>
      <p:sp>
        <p:nvSpPr>
          <p:cNvPr id="23557" name="Footer Placeholder 6"/>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Example: Binomial Experiments</a:t>
            </a:r>
            <a:endParaRPr lang="en-US" dirty="0">
              <a:solidFill>
                <a:schemeClr val="accent3"/>
              </a:solidFill>
            </a:endParaRPr>
          </a:p>
        </p:txBody>
      </p:sp>
      <p:sp>
        <p:nvSpPr>
          <p:cNvPr id="46083" name="Content Placeholder 5"/>
          <p:cNvSpPr>
            <a:spLocks noGrp="1"/>
          </p:cNvSpPr>
          <p:nvPr>
            <p:ph idx="1"/>
          </p:nvPr>
        </p:nvSpPr>
        <p:spPr/>
        <p:txBody>
          <a:bodyPr/>
          <a:lstStyle/>
          <a:p>
            <a:pPr marL="0" indent="0" eaLnBrk="1" hangingPunct="1">
              <a:buFont typeface="Arial" pitchFamily="34" charset="0"/>
              <a:buNone/>
            </a:pPr>
            <a:r>
              <a:rPr lang="en-US" smtClean="0"/>
              <a:t>Decide whether the experiment is a binomial experiment. If it is, specify the values of </a:t>
            </a:r>
            <a:r>
              <a:rPr lang="en-US" i="1" smtClean="0"/>
              <a:t>n</a:t>
            </a:r>
            <a:r>
              <a:rPr lang="en-US" smtClean="0"/>
              <a:t>, </a:t>
            </a:r>
            <a:r>
              <a:rPr lang="en-US" i="1" smtClean="0"/>
              <a:t>p</a:t>
            </a:r>
            <a:r>
              <a:rPr lang="en-US" smtClean="0"/>
              <a:t>, and </a:t>
            </a:r>
            <a:r>
              <a:rPr lang="en-US" i="1" smtClean="0"/>
              <a:t>q</a:t>
            </a:r>
            <a:r>
              <a:rPr lang="en-US" smtClean="0"/>
              <a:t>, and list the possible values of the random variable </a:t>
            </a:r>
            <a:r>
              <a:rPr lang="en-US" i="1" smtClean="0"/>
              <a:t>x</a:t>
            </a:r>
            <a:r>
              <a:rPr lang="en-US" smtClean="0"/>
              <a:t>.</a:t>
            </a:r>
          </a:p>
        </p:txBody>
      </p:sp>
      <p:sp>
        <p:nvSpPr>
          <p:cNvPr id="47108" name="Footer Placeholder 2"/>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47109" name="Slide Number Placeholder 3"/>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E54FA5DA-342F-4E74-AF57-90F9B175B0D9}" type="slidenum">
              <a:rPr lang="en-US" smtClean="0"/>
              <a:pPr fontAlgn="base">
                <a:spcBef>
                  <a:spcPct val="0"/>
                </a:spcBef>
                <a:spcAft>
                  <a:spcPct val="0"/>
                </a:spcAft>
                <a:defRPr/>
              </a:pPr>
              <a:t>30</a:t>
            </a:fld>
            <a:endParaRPr lang="en-US" smtClean="0"/>
          </a:p>
        </p:txBody>
      </p:sp>
      <p:sp>
        <p:nvSpPr>
          <p:cNvPr id="46086" name="Text Box 7"/>
          <p:cNvSpPr txBox="1">
            <a:spLocks noChangeArrowheads="1"/>
          </p:cNvSpPr>
          <p:nvPr/>
        </p:nvSpPr>
        <p:spPr bwMode="auto">
          <a:xfrm>
            <a:off x="457200" y="3151188"/>
            <a:ext cx="8001000" cy="1800225"/>
          </a:xfrm>
          <a:prstGeom prst="rect">
            <a:avLst/>
          </a:prstGeom>
          <a:noFill/>
          <a:ln w="9525" algn="ctr">
            <a:noFill/>
            <a:miter lim="800000"/>
            <a:headEnd/>
            <a:tailEnd/>
          </a:ln>
        </p:spPr>
        <p:txBody>
          <a:bodyPr>
            <a:spAutoFit/>
          </a:bodyPr>
          <a:lstStyle/>
          <a:p>
            <a:pPr marL="342900" indent="-342900">
              <a:spcBef>
                <a:spcPct val="20000"/>
              </a:spcBef>
              <a:buClr>
                <a:schemeClr val="accent1"/>
              </a:buClr>
              <a:buFont typeface="Arial" pitchFamily="34" charset="0"/>
              <a:buAutoNum type="arabicPeriod"/>
            </a:pPr>
            <a:r>
              <a:rPr lang="en-US" sz="2800">
                <a:latin typeface="Times New Roman" pitchFamily="18" charset="0"/>
                <a:cs typeface="Times New Roman" pitchFamily="18" charset="0"/>
              </a:rPr>
              <a:t>A certain surgical procedure has an 85% chance of success. A doctor performs the procedure on eight patients. The random variable represents the number of successful surgeries.</a:t>
            </a:r>
            <a:endParaRPr lang="en-US"/>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Solution: Binomial Experiments</a:t>
            </a:r>
            <a:endParaRPr lang="en-US" dirty="0">
              <a:solidFill>
                <a:schemeClr val="accent3"/>
              </a:solidFill>
            </a:endParaRPr>
          </a:p>
        </p:txBody>
      </p:sp>
      <p:sp>
        <p:nvSpPr>
          <p:cNvPr id="47107" name="Content Placeholder 5"/>
          <p:cNvSpPr>
            <a:spLocks noGrp="1"/>
          </p:cNvSpPr>
          <p:nvPr>
            <p:ph idx="1"/>
          </p:nvPr>
        </p:nvSpPr>
        <p:spPr/>
        <p:txBody>
          <a:bodyPr/>
          <a:lstStyle/>
          <a:p>
            <a:pPr marL="457200" indent="-457200" eaLnBrk="1" hangingPunct="1">
              <a:buFont typeface="Arial" pitchFamily="34" charset="0"/>
              <a:buNone/>
            </a:pPr>
            <a:r>
              <a:rPr lang="en-US" b="1" smtClean="0">
                <a:solidFill>
                  <a:schemeClr val="accent2"/>
                </a:solidFill>
              </a:rPr>
              <a:t>Binomial Experiment</a:t>
            </a:r>
          </a:p>
          <a:p>
            <a:pPr marL="457200" indent="-457200" eaLnBrk="1" hangingPunct="1">
              <a:spcBef>
                <a:spcPct val="40000"/>
              </a:spcBef>
              <a:buFont typeface="Arial" pitchFamily="34" charset="0"/>
              <a:buAutoNum type="arabicPeriod"/>
            </a:pPr>
            <a:r>
              <a:rPr lang="en-US" smtClean="0"/>
              <a:t>Each surgery represents a trial. There are eight surgeries, and each one is independent of the others.</a:t>
            </a:r>
          </a:p>
          <a:p>
            <a:pPr marL="457200" indent="-457200" eaLnBrk="1" hangingPunct="1">
              <a:spcBef>
                <a:spcPct val="40000"/>
              </a:spcBef>
              <a:buFont typeface="Arial" pitchFamily="34" charset="0"/>
              <a:buAutoNum type="arabicPeriod"/>
            </a:pPr>
            <a:r>
              <a:rPr lang="en-US" smtClean="0"/>
              <a:t>There are only two possible outcomes of interest for each surgery: a success (</a:t>
            </a:r>
            <a:r>
              <a:rPr lang="en-US" i="1" smtClean="0"/>
              <a:t>S</a:t>
            </a:r>
            <a:r>
              <a:rPr lang="en-US" smtClean="0"/>
              <a:t>) or a failure (</a:t>
            </a:r>
            <a:r>
              <a:rPr lang="en-US" i="1" smtClean="0"/>
              <a:t>F</a:t>
            </a:r>
            <a:r>
              <a:rPr lang="en-US" smtClean="0"/>
              <a:t>).</a:t>
            </a:r>
          </a:p>
          <a:p>
            <a:pPr marL="457200" indent="-457200" eaLnBrk="1" hangingPunct="1">
              <a:spcBef>
                <a:spcPct val="40000"/>
              </a:spcBef>
              <a:buFont typeface="Arial" pitchFamily="34" charset="0"/>
              <a:buAutoNum type="arabicPeriod"/>
            </a:pPr>
            <a:r>
              <a:rPr lang="en-US" smtClean="0"/>
              <a:t>The probability of a success, </a:t>
            </a:r>
            <a:r>
              <a:rPr lang="en-US" i="1" smtClean="0"/>
              <a:t>P</a:t>
            </a:r>
            <a:r>
              <a:rPr lang="en-US" smtClean="0"/>
              <a:t>(</a:t>
            </a:r>
            <a:r>
              <a:rPr lang="en-US" i="1" smtClean="0"/>
              <a:t>S</a:t>
            </a:r>
            <a:r>
              <a:rPr lang="en-US" smtClean="0"/>
              <a:t>), is 0.85 for each surgery.</a:t>
            </a:r>
          </a:p>
          <a:p>
            <a:pPr marL="457200" indent="-457200" eaLnBrk="1" hangingPunct="1">
              <a:spcBef>
                <a:spcPct val="40000"/>
              </a:spcBef>
              <a:buFont typeface="Arial" pitchFamily="34" charset="0"/>
              <a:buAutoNum type="arabicPeriod"/>
            </a:pPr>
            <a:r>
              <a:rPr lang="en-US" smtClean="0"/>
              <a:t>The random variable </a:t>
            </a:r>
            <a:r>
              <a:rPr lang="en-US" i="1" smtClean="0"/>
              <a:t>x</a:t>
            </a:r>
            <a:r>
              <a:rPr lang="en-US" smtClean="0"/>
              <a:t> counts the number of successful surgeries.</a:t>
            </a:r>
          </a:p>
          <a:p>
            <a:pPr marL="457200" indent="-457200" eaLnBrk="1" hangingPunct="1">
              <a:buFont typeface="Arial" pitchFamily="34" charset="0"/>
              <a:buAutoNum type="arabicPeriod"/>
            </a:pPr>
            <a:endParaRPr lang="en-US" smtClean="0"/>
          </a:p>
          <a:p>
            <a:pPr marL="457200" indent="-457200" eaLnBrk="1" hangingPunct="1">
              <a:buFont typeface="Arial" pitchFamily="34" charset="0"/>
              <a:buNone/>
            </a:pPr>
            <a:endParaRPr lang="en-US" smtClean="0"/>
          </a:p>
        </p:txBody>
      </p:sp>
      <p:sp>
        <p:nvSpPr>
          <p:cNvPr id="48132" name="Footer Placeholder 2"/>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48133" name="Slide Number Placeholder 3"/>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7CC75FFA-3920-438C-8DEF-C606536D49EF}" type="slidenum">
              <a:rPr lang="en-US" smtClean="0"/>
              <a:pPr fontAlgn="base">
                <a:spcBef>
                  <a:spcPct val="0"/>
                </a:spcBef>
                <a:spcAft>
                  <a:spcPct val="0"/>
                </a:spcAft>
                <a:defRPr/>
              </a:pPr>
              <a:t>31</a:t>
            </a:fld>
            <a:endParaRPr lang="en-US" smtClean="0"/>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Solution: Binomial Experiments</a:t>
            </a:r>
            <a:endParaRPr lang="en-US" dirty="0">
              <a:solidFill>
                <a:schemeClr val="accent3"/>
              </a:solidFill>
            </a:endParaRPr>
          </a:p>
        </p:txBody>
      </p:sp>
      <p:sp>
        <p:nvSpPr>
          <p:cNvPr id="48131" name="Content Placeholder 5"/>
          <p:cNvSpPr>
            <a:spLocks noGrp="1"/>
          </p:cNvSpPr>
          <p:nvPr>
            <p:ph idx="1"/>
          </p:nvPr>
        </p:nvSpPr>
        <p:spPr>
          <a:xfrm>
            <a:off x="457200" y="1600200"/>
            <a:ext cx="8229600" cy="3163888"/>
          </a:xfrm>
        </p:spPr>
        <p:txBody>
          <a:bodyPr/>
          <a:lstStyle/>
          <a:p>
            <a:pPr marL="407988" indent="-407988" eaLnBrk="1" hangingPunct="1">
              <a:buFont typeface="Arial" pitchFamily="34" charset="0"/>
              <a:buNone/>
            </a:pPr>
            <a:r>
              <a:rPr lang="en-US" b="1" smtClean="0">
                <a:solidFill>
                  <a:schemeClr val="accent2"/>
                </a:solidFill>
              </a:rPr>
              <a:t>Binomial Experiment</a:t>
            </a:r>
          </a:p>
          <a:p>
            <a:pPr marL="407988" indent="-407988" eaLnBrk="1" hangingPunct="1"/>
            <a:r>
              <a:rPr lang="en-US" i="1" smtClean="0"/>
              <a:t>n</a:t>
            </a:r>
            <a:r>
              <a:rPr lang="en-US" smtClean="0"/>
              <a:t> = 8 (number of trials)</a:t>
            </a:r>
          </a:p>
          <a:p>
            <a:pPr marL="407988" indent="-407988" eaLnBrk="1" hangingPunct="1"/>
            <a:r>
              <a:rPr lang="en-US" i="1" smtClean="0"/>
              <a:t>p</a:t>
            </a:r>
            <a:r>
              <a:rPr lang="en-US" smtClean="0"/>
              <a:t> = 0.85 (probability of success)</a:t>
            </a:r>
          </a:p>
          <a:p>
            <a:pPr marL="407988" indent="-407988" eaLnBrk="1" hangingPunct="1"/>
            <a:r>
              <a:rPr lang="en-US" i="1" smtClean="0"/>
              <a:t>q</a:t>
            </a:r>
            <a:r>
              <a:rPr lang="en-US" smtClean="0"/>
              <a:t> = 1 – </a:t>
            </a:r>
            <a:r>
              <a:rPr lang="en-US" i="1" smtClean="0"/>
              <a:t>p</a:t>
            </a:r>
            <a:r>
              <a:rPr lang="en-US" smtClean="0"/>
              <a:t> = 1 – 0.85 = 0.15 (probability of failure)</a:t>
            </a:r>
          </a:p>
          <a:p>
            <a:pPr marL="407988" indent="-407988" eaLnBrk="1" hangingPunct="1"/>
            <a:r>
              <a:rPr lang="en-US" i="1" smtClean="0"/>
              <a:t>x</a:t>
            </a:r>
            <a:r>
              <a:rPr lang="en-US" smtClean="0"/>
              <a:t> = 0, 1, 2, 3, 4, 5, 6, 7, 8 (number of successful surgeries)</a:t>
            </a:r>
          </a:p>
          <a:p>
            <a:pPr marL="407988" indent="-407988" eaLnBrk="1" hangingPunct="1">
              <a:buFont typeface="Arial" pitchFamily="34" charset="0"/>
              <a:buNone/>
            </a:pPr>
            <a:endParaRPr lang="en-US" smtClean="0"/>
          </a:p>
        </p:txBody>
      </p:sp>
      <p:sp>
        <p:nvSpPr>
          <p:cNvPr id="49156" name="Footer Placeholder 2"/>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49157" name="Slide Number Placeholder 3"/>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A779A950-29C6-45C6-9CCE-3AC77D24DC18}" type="slidenum">
              <a:rPr lang="en-US" smtClean="0"/>
              <a:pPr fontAlgn="base">
                <a:spcBef>
                  <a:spcPct val="0"/>
                </a:spcBef>
                <a:spcAft>
                  <a:spcPct val="0"/>
                </a:spcAft>
                <a:defRPr/>
              </a:pPr>
              <a:t>32</a:t>
            </a:fld>
            <a:endParaRPr lang="en-US" smtClean="0"/>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Example: Binomial Experiments</a:t>
            </a:r>
            <a:endParaRPr lang="en-US" dirty="0">
              <a:solidFill>
                <a:schemeClr val="accent3"/>
              </a:solidFill>
            </a:endParaRPr>
          </a:p>
        </p:txBody>
      </p:sp>
      <p:sp>
        <p:nvSpPr>
          <p:cNvPr id="49155" name="Content Placeholder 5"/>
          <p:cNvSpPr>
            <a:spLocks noGrp="1"/>
          </p:cNvSpPr>
          <p:nvPr>
            <p:ph idx="1"/>
          </p:nvPr>
        </p:nvSpPr>
        <p:spPr/>
        <p:txBody>
          <a:bodyPr/>
          <a:lstStyle/>
          <a:p>
            <a:pPr marL="0" indent="0" eaLnBrk="1" hangingPunct="1">
              <a:buFont typeface="Arial" pitchFamily="34" charset="0"/>
              <a:buNone/>
            </a:pPr>
            <a:r>
              <a:rPr lang="en-US" smtClean="0"/>
              <a:t>Decide whether the experiment is a binomial experiment. If it is, specify the values of </a:t>
            </a:r>
            <a:r>
              <a:rPr lang="en-US" i="1" smtClean="0"/>
              <a:t>n</a:t>
            </a:r>
            <a:r>
              <a:rPr lang="en-US" smtClean="0"/>
              <a:t>, </a:t>
            </a:r>
            <a:r>
              <a:rPr lang="en-US" i="1" smtClean="0"/>
              <a:t>p</a:t>
            </a:r>
            <a:r>
              <a:rPr lang="en-US" smtClean="0"/>
              <a:t>, and </a:t>
            </a:r>
            <a:r>
              <a:rPr lang="en-US" i="1" smtClean="0"/>
              <a:t>q</a:t>
            </a:r>
            <a:r>
              <a:rPr lang="en-US" smtClean="0"/>
              <a:t>, and list the possible values of the random variable </a:t>
            </a:r>
            <a:r>
              <a:rPr lang="en-US" i="1" smtClean="0"/>
              <a:t>x</a:t>
            </a:r>
            <a:r>
              <a:rPr lang="en-US" smtClean="0"/>
              <a:t>.</a:t>
            </a:r>
          </a:p>
        </p:txBody>
      </p:sp>
      <p:sp>
        <p:nvSpPr>
          <p:cNvPr id="50180" name="Footer Placeholder 2"/>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50181" name="Slide Number Placeholder 3"/>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E093C93C-A3A3-4E8E-9018-F07382E010EC}" type="slidenum">
              <a:rPr lang="en-US" smtClean="0"/>
              <a:pPr fontAlgn="base">
                <a:spcBef>
                  <a:spcPct val="0"/>
                </a:spcBef>
                <a:spcAft>
                  <a:spcPct val="0"/>
                </a:spcAft>
                <a:defRPr/>
              </a:pPr>
              <a:t>33</a:t>
            </a:fld>
            <a:endParaRPr lang="en-US" smtClean="0"/>
          </a:p>
        </p:txBody>
      </p:sp>
      <p:sp>
        <p:nvSpPr>
          <p:cNvPr id="49158" name="Text Box 7"/>
          <p:cNvSpPr txBox="1">
            <a:spLocks noChangeArrowheads="1"/>
          </p:cNvSpPr>
          <p:nvPr/>
        </p:nvSpPr>
        <p:spPr bwMode="auto">
          <a:xfrm>
            <a:off x="441325" y="3151188"/>
            <a:ext cx="8343900" cy="1800225"/>
          </a:xfrm>
          <a:prstGeom prst="rect">
            <a:avLst/>
          </a:prstGeom>
          <a:noFill/>
          <a:ln w="9525" algn="ctr">
            <a:noFill/>
            <a:miter lim="800000"/>
            <a:headEnd/>
            <a:tailEnd/>
          </a:ln>
        </p:spPr>
        <p:txBody>
          <a:bodyPr>
            <a:spAutoFit/>
          </a:bodyPr>
          <a:lstStyle/>
          <a:p>
            <a:pPr marL="342900" indent="-342900">
              <a:spcBef>
                <a:spcPct val="20000"/>
              </a:spcBef>
              <a:buClr>
                <a:schemeClr val="accent1"/>
              </a:buClr>
              <a:buFont typeface="Arial" pitchFamily="34" charset="0"/>
              <a:buAutoNum type="arabicPeriod" startAt="2"/>
            </a:pPr>
            <a:r>
              <a:rPr lang="en-US" sz="2800">
                <a:latin typeface="Times New Roman" pitchFamily="18" charset="0"/>
                <a:cs typeface="Times New Roman" pitchFamily="18" charset="0"/>
              </a:rPr>
              <a:t>A jar contains five red marbles, nine blue marbles, and six green marbles. You randomly select three marbles from the jar, </a:t>
            </a:r>
            <a:r>
              <a:rPr lang="en-US" sz="2800" i="1">
                <a:latin typeface="Times New Roman" pitchFamily="18" charset="0"/>
                <a:cs typeface="Times New Roman" pitchFamily="18" charset="0"/>
              </a:rPr>
              <a:t>without replacement</a:t>
            </a:r>
            <a:r>
              <a:rPr lang="en-US" sz="2800">
                <a:latin typeface="Times New Roman" pitchFamily="18" charset="0"/>
                <a:cs typeface="Times New Roman" pitchFamily="18" charset="0"/>
              </a:rPr>
              <a:t>. The random variable represents the number of red marbles.</a:t>
            </a:r>
            <a:endParaRPr lang="en-US"/>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Solution: Binomial Experiments</a:t>
            </a:r>
            <a:endParaRPr lang="en-US" dirty="0">
              <a:solidFill>
                <a:schemeClr val="accent3"/>
              </a:solidFill>
            </a:endParaRPr>
          </a:p>
        </p:txBody>
      </p:sp>
      <p:sp>
        <p:nvSpPr>
          <p:cNvPr id="50179" name="Content Placeholder 5"/>
          <p:cNvSpPr>
            <a:spLocks noGrp="1"/>
          </p:cNvSpPr>
          <p:nvPr>
            <p:ph idx="1"/>
          </p:nvPr>
        </p:nvSpPr>
        <p:spPr/>
        <p:txBody>
          <a:bodyPr/>
          <a:lstStyle/>
          <a:p>
            <a:pPr marL="407988" indent="-407988" eaLnBrk="1" hangingPunct="1">
              <a:buFont typeface="Arial" pitchFamily="34" charset="0"/>
              <a:buNone/>
            </a:pPr>
            <a:r>
              <a:rPr lang="en-US" b="1" smtClean="0">
                <a:solidFill>
                  <a:schemeClr val="accent2"/>
                </a:solidFill>
              </a:rPr>
              <a:t>Not a Binomial Experiment</a:t>
            </a:r>
          </a:p>
          <a:p>
            <a:pPr marL="407988" indent="-407988" eaLnBrk="1" hangingPunct="1">
              <a:spcBef>
                <a:spcPct val="40000"/>
              </a:spcBef>
            </a:pPr>
            <a:r>
              <a:rPr lang="en-US" smtClean="0"/>
              <a:t>The probability of selecting a red marble on the first trial is 5/20. </a:t>
            </a:r>
          </a:p>
          <a:p>
            <a:pPr marL="407988" indent="-407988" eaLnBrk="1" hangingPunct="1">
              <a:spcBef>
                <a:spcPct val="40000"/>
              </a:spcBef>
            </a:pPr>
            <a:r>
              <a:rPr lang="en-US" smtClean="0"/>
              <a:t>Because the marble is not replaced, the probability of success (red) for subsequent trials is no longer 5/20.</a:t>
            </a:r>
          </a:p>
          <a:p>
            <a:pPr marL="407988" indent="-407988" eaLnBrk="1" hangingPunct="1">
              <a:spcBef>
                <a:spcPct val="40000"/>
              </a:spcBef>
            </a:pPr>
            <a:r>
              <a:rPr lang="en-US" smtClean="0"/>
              <a:t>The trials are not independent and the probability of a success is not the same for each trial.</a:t>
            </a:r>
          </a:p>
          <a:p>
            <a:pPr marL="407988" indent="-407988" eaLnBrk="1" hangingPunct="1">
              <a:buFont typeface="Arial" pitchFamily="34" charset="0"/>
              <a:buAutoNum type="arabicPeriod"/>
            </a:pPr>
            <a:endParaRPr lang="en-US" smtClean="0"/>
          </a:p>
          <a:p>
            <a:pPr marL="407988" indent="-407988" eaLnBrk="1" hangingPunct="1">
              <a:buFont typeface="Arial" pitchFamily="34" charset="0"/>
              <a:buNone/>
            </a:pPr>
            <a:endParaRPr lang="en-US" smtClean="0"/>
          </a:p>
        </p:txBody>
      </p:sp>
      <p:sp>
        <p:nvSpPr>
          <p:cNvPr id="51204" name="Footer Placeholder 2"/>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51205" name="Slide Number Placeholder 3"/>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05ED28E2-FA77-4783-9340-9DA8B17174A7}" type="slidenum">
              <a:rPr lang="en-US" smtClean="0"/>
              <a:pPr fontAlgn="base">
                <a:spcBef>
                  <a:spcPct val="0"/>
                </a:spcBef>
                <a:spcAft>
                  <a:spcPct val="0"/>
                </a:spcAft>
                <a:defRPr/>
              </a:pPr>
              <a:t>34</a:t>
            </a:fld>
            <a:endParaRPr lang="en-US" smtClean="0"/>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noFill/>
        </p:spPr>
        <p:txBody>
          <a:bodyPr/>
          <a:lstStyle/>
          <a:p>
            <a:pPr eaLnBrk="1" hangingPunct="1"/>
            <a:r>
              <a:rPr lang="en-US" smtClean="0"/>
              <a:t>Binomial Probability Formula</a:t>
            </a:r>
          </a:p>
        </p:txBody>
      </p:sp>
      <p:sp>
        <p:nvSpPr>
          <p:cNvPr id="5124" name="Slide Number Placeholder 1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3B34E173-09BB-473B-98F5-1D161C18AFA6}" type="slidenum">
              <a:rPr lang="en-US" smtClean="0"/>
              <a:pPr fontAlgn="base">
                <a:spcBef>
                  <a:spcPct val="0"/>
                </a:spcBef>
                <a:spcAft>
                  <a:spcPct val="0"/>
                </a:spcAft>
                <a:defRPr/>
              </a:pPr>
              <a:t>35</a:t>
            </a:fld>
            <a:endParaRPr lang="en-US" smtClean="0"/>
          </a:p>
        </p:txBody>
      </p:sp>
      <p:sp>
        <p:nvSpPr>
          <p:cNvPr id="5125" name="Footer Placeholder 15"/>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5126" name="Content Placeholder 16"/>
          <p:cNvSpPr>
            <a:spLocks noGrp="1"/>
          </p:cNvSpPr>
          <p:nvPr>
            <p:ph idx="1"/>
          </p:nvPr>
        </p:nvSpPr>
        <p:spPr>
          <a:xfrm>
            <a:off x="457200" y="1600200"/>
            <a:ext cx="8229600" cy="1122363"/>
          </a:xfrm>
        </p:spPr>
        <p:txBody>
          <a:bodyPr/>
          <a:lstStyle/>
          <a:p>
            <a:pPr eaLnBrk="1" hangingPunct="1">
              <a:buFont typeface="Arial" pitchFamily="34" charset="0"/>
              <a:buNone/>
            </a:pPr>
            <a:r>
              <a:rPr lang="en-US" b="1" smtClean="0">
                <a:solidFill>
                  <a:schemeClr val="accent2"/>
                </a:solidFill>
              </a:rPr>
              <a:t>Binomial Probability Formula</a:t>
            </a:r>
          </a:p>
          <a:p>
            <a:pPr eaLnBrk="1" hangingPunct="1"/>
            <a:r>
              <a:rPr lang="en-US" smtClean="0"/>
              <a:t>The probability of exactly </a:t>
            </a:r>
            <a:r>
              <a:rPr lang="en-US" i="1" smtClean="0"/>
              <a:t>x</a:t>
            </a:r>
            <a:r>
              <a:rPr lang="en-US" smtClean="0"/>
              <a:t> successes in </a:t>
            </a:r>
            <a:r>
              <a:rPr lang="en-US" i="1" smtClean="0"/>
              <a:t>n</a:t>
            </a:r>
            <a:r>
              <a:rPr lang="en-US" smtClean="0"/>
              <a:t> trials is</a:t>
            </a:r>
          </a:p>
        </p:txBody>
      </p:sp>
      <p:graphicFrame>
        <p:nvGraphicFramePr>
          <p:cNvPr id="5122" name="Object 8"/>
          <p:cNvGraphicFramePr>
            <a:graphicFrameLocks noChangeAspect="1"/>
          </p:cNvGraphicFramePr>
          <p:nvPr/>
        </p:nvGraphicFramePr>
        <p:xfrm>
          <a:off x="1327150" y="2787650"/>
          <a:ext cx="5387975" cy="969963"/>
        </p:xfrm>
        <a:graphic>
          <a:graphicData uri="http://schemas.openxmlformats.org/presentationml/2006/ole">
            <p:oleObj spid="_x0000_s5122" name="Equation" r:id="rId4" imgW="2336760" imgH="419040" progId="Equation.DSMT4">
              <p:embed/>
            </p:oleObj>
          </a:graphicData>
        </a:graphic>
      </p:graphicFrame>
      <p:sp>
        <p:nvSpPr>
          <p:cNvPr id="5127" name="Rectangle 19"/>
          <p:cNvSpPr>
            <a:spLocks noChangeArrowheads="1"/>
          </p:cNvSpPr>
          <p:nvPr/>
        </p:nvSpPr>
        <p:spPr bwMode="auto">
          <a:xfrm>
            <a:off x="457200" y="3700463"/>
            <a:ext cx="6156325" cy="2074862"/>
          </a:xfrm>
          <a:prstGeom prst="rect">
            <a:avLst/>
          </a:prstGeom>
          <a:noFill/>
          <a:ln w="9525">
            <a:noFill/>
            <a:miter lim="800000"/>
            <a:headEnd/>
            <a:tailEnd/>
          </a:ln>
        </p:spPr>
        <p:txBody>
          <a:bodyPr>
            <a:spAutoFit/>
          </a:bodyPr>
          <a:lstStyle/>
          <a:p>
            <a:pPr marL="514350" indent="-514350">
              <a:spcBef>
                <a:spcPct val="20000"/>
              </a:spcBef>
              <a:buClr>
                <a:srgbClr val="D17230"/>
              </a:buClr>
              <a:buFont typeface="Arial" pitchFamily="34" charset="0"/>
              <a:buChar char="•"/>
            </a:pPr>
            <a:r>
              <a:rPr lang="en-US" sz="2800" i="1">
                <a:solidFill>
                  <a:srgbClr val="000000"/>
                </a:solidFill>
                <a:latin typeface="Times New Roman" pitchFamily="18" charset="0"/>
                <a:cs typeface="Times New Roman" pitchFamily="18" charset="0"/>
              </a:rPr>
              <a:t>n</a:t>
            </a:r>
            <a:r>
              <a:rPr lang="en-US" sz="2800">
                <a:solidFill>
                  <a:srgbClr val="000000"/>
                </a:solidFill>
                <a:latin typeface="Times New Roman" pitchFamily="18" charset="0"/>
                <a:cs typeface="Times New Roman" pitchFamily="18" charset="0"/>
              </a:rPr>
              <a:t> = number of trials</a:t>
            </a:r>
          </a:p>
          <a:p>
            <a:pPr marL="514350" indent="-514350">
              <a:spcBef>
                <a:spcPct val="20000"/>
              </a:spcBef>
              <a:buClr>
                <a:srgbClr val="D17230"/>
              </a:buClr>
              <a:buFont typeface="Arial" pitchFamily="34" charset="0"/>
              <a:buChar char="•"/>
            </a:pPr>
            <a:r>
              <a:rPr lang="en-US" sz="2800" i="1">
                <a:solidFill>
                  <a:srgbClr val="000000"/>
                </a:solidFill>
                <a:latin typeface="Times New Roman" pitchFamily="18" charset="0"/>
                <a:cs typeface="Times New Roman" pitchFamily="18" charset="0"/>
              </a:rPr>
              <a:t>p</a:t>
            </a:r>
            <a:r>
              <a:rPr lang="en-US" sz="2800">
                <a:solidFill>
                  <a:srgbClr val="000000"/>
                </a:solidFill>
                <a:latin typeface="Times New Roman" pitchFamily="18" charset="0"/>
                <a:cs typeface="Times New Roman" pitchFamily="18" charset="0"/>
              </a:rPr>
              <a:t> = probability of success</a:t>
            </a:r>
          </a:p>
          <a:p>
            <a:pPr marL="514350" indent="-514350">
              <a:spcBef>
                <a:spcPct val="20000"/>
              </a:spcBef>
              <a:buClr>
                <a:srgbClr val="D17230"/>
              </a:buClr>
              <a:buFont typeface="Arial" pitchFamily="34" charset="0"/>
              <a:buChar char="•"/>
            </a:pPr>
            <a:r>
              <a:rPr lang="en-US" sz="2800" i="1">
                <a:solidFill>
                  <a:srgbClr val="000000"/>
                </a:solidFill>
                <a:latin typeface="Times New Roman" pitchFamily="18" charset="0"/>
                <a:cs typeface="Times New Roman" pitchFamily="18" charset="0"/>
              </a:rPr>
              <a:t>q</a:t>
            </a:r>
            <a:r>
              <a:rPr lang="en-US" sz="2800">
                <a:solidFill>
                  <a:srgbClr val="000000"/>
                </a:solidFill>
                <a:latin typeface="Times New Roman" pitchFamily="18" charset="0"/>
                <a:cs typeface="Times New Roman" pitchFamily="18" charset="0"/>
              </a:rPr>
              <a:t> = 1 – </a:t>
            </a:r>
            <a:r>
              <a:rPr lang="en-US" sz="2800" i="1">
                <a:solidFill>
                  <a:srgbClr val="000000"/>
                </a:solidFill>
                <a:latin typeface="Times New Roman" pitchFamily="18" charset="0"/>
                <a:cs typeface="Times New Roman" pitchFamily="18" charset="0"/>
              </a:rPr>
              <a:t>p</a:t>
            </a:r>
            <a:r>
              <a:rPr lang="en-US" sz="2800">
                <a:solidFill>
                  <a:srgbClr val="000000"/>
                </a:solidFill>
                <a:latin typeface="Times New Roman" pitchFamily="18" charset="0"/>
                <a:cs typeface="Times New Roman" pitchFamily="18" charset="0"/>
              </a:rPr>
              <a:t> probability of failure</a:t>
            </a:r>
          </a:p>
          <a:p>
            <a:pPr marL="514350" indent="-514350">
              <a:spcBef>
                <a:spcPct val="20000"/>
              </a:spcBef>
              <a:buClr>
                <a:srgbClr val="D17230"/>
              </a:buClr>
              <a:buFont typeface="Arial" pitchFamily="34" charset="0"/>
              <a:buChar char="•"/>
            </a:pPr>
            <a:r>
              <a:rPr lang="en-US" sz="2800" i="1">
                <a:solidFill>
                  <a:srgbClr val="000000"/>
                </a:solidFill>
                <a:latin typeface="Times New Roman" pitchFamily="18" charset="0"/>
                <a:cs typeface="Times New Roman" pitchFamily="18" charset="0"/>
              </a:rPr>
              <a:t>x</a:t>
            </a:r>
            <a:r>
              <a:rPr lang="en-US" sz="2800">
                <a:solidFill>
                  <a:srgbClr val="000000"/>
                </a:solidFill>
                <a:latin typeface="Times New Roman" pitchFamily="18" charset="0"/>
                <a:cs typeface="Times New Roman" pitchFamily="18" charset="0"/>
              </a:rPr>
              <a:t> = number of successes in </a:t>
            </a:r>
            <a:r>
              <a:rPr lang="en-US" sz="2800" i="1">
                <a:solidFill>
                  <a:srgbClr val="000000"/>
                </a:solidFill>
                <a:latin typeface="Times New Roman" pitchFamily="18" charset="0"/>
                <a:cs typeface="Times New Roman" pitchFamily="18" charset="0"/>
              </a:rPr>
              <a:t>n</a:t>
            </a:r>
            <a:r>
              <a:rPr lang="en-US" sz="2800">
                <a:solidFill>
                  <a:srgbClr val="000000"/>
                </a:solidFill>
                <a:latin typeface="Times New Roman" pitchFamily="18" charset="0"/>
                <a:cs typeface="Times New Roman" pitchFamily="18" charset="0"/>
              </a:rPr>
              <a:t> trials</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Example: Finding Binomial Probabilities</a:t>
            </a:r>
            <a:endParaRPr lang="en-US" dirty="0">
              <a:solidFill>
                <a:schemeClr val="accent3"/>
              </a:solidFill>
            </a:endParaRPr>
          </a:p>
        </p:txBody>
      </p:sp>
      <p:sp>
        <p:nvSpPr>
          <p:cNvPr id="51203" name="Content Placeholder 2"/>
          <p:cNvSpPr>
            <a:spLocks noGrp="1"/>
          </p:cNvSpPr>
          <p:nvPr>
            <p:ph idx="1"/>
          </p:nvPr>
        </p:nvSpPr>
        <p:spPr/>
        <p:txBody>
          <a:bodyPr/>
          <a:lstStyle/>
          <a:p>
            <a:pPr marL="0" indent="0" eaLnBrk="1" hangingPunct="1">
              <a:buFont typeface="Arial" pitchFamily="34" charset="0"/>
              <a:buNone/>
            </a:pPr>
            <a:r>
              <a:rPr lang="en-US" smtClean="0"/>
              <a:t>Microfracture knee surgery has a 75% chance of success on patients with degenerative knees. The surgery is performed on three patients. Find the probability of the surgery being successful on exactly two patients.</a:t>
            </a:r>
          </a:p>
        </p:txBody>
      </p:sp>
      <p:sp>
        <p:nvSpPr>
          <p:cNvPr id="52228"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52229"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84617F03-955B-4790-A2F0-FD61893D6D37}" type="slidenum">
              <a:rPr lang="en-US" smtClean="0"/>
              <a:pPr fontAlgn="base">
                <a:spcBef>
                  <a:spcPct val="0"/>
                </a:spcBef>
                <a:spcAft>
                  <a:spcPct val="0"/>
                </a:spcAft>
                <a:defRPr/>
              </a:pPr>
              <a:t>36</a:t>
            </a:fld>
            <a:endParaRPr lang="en-US" smtClean="0"/>
          </a:p>
        </p:txBody>
      </p:sp>
      <p:pic>
        <p:nvPicPr>
          <p:cNvPr id="51206" name="Picture 7" descr="C:\Documents and Settings\Lyn\Local Settings\Temporary Internet Files\Content.IE5\0HGJK3SV\MCj03657500000[1].wmf"/>
          <p:cNvPicPr>
            <a:picLocks noChangeAspect="1" noChangeArrowheads="1"/>
          </p:cNvPicPr>
          <p:nvPr/>
        </p:nvPicPr>
        <p:blipFill>
          <a:blip r:embed="rId2" cstate="print"/>
          <a:srcRect/>
          <a:stretch>
            <a:fillRect/>
          </a:stretch>
        </p:blipFill>
        <p:spPr bwMode="auto">
          <a:xfrm>
            <a:off x="7443788" y="3617913"/>
            <a:ext cx="1104900" cy="98425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Solution: Finding Binomial Probabilities</a:t>
            </a:r>
            <a:endParaRPr lang="en-US" dirty="0">
              <a:solidFill>
                <a:schemeClr val="accent3"/>
              </a:solidFill>
            </a:endParaRPr>
          </a:p>
        </p:txBody>
      </p:sp>
      <p:sp>
        <p:nvSpPr>
          <p:cNvPr id="6148" name="Content Placeholder 2"/>
          <p:cNvSpPr>
            <a:spLocks noGrp="1"/>
          </p:cNvSpPr>
          <p:nvPr>
            <p:ph idx="1"/>
          </p:nvPr>
        </p:nvSpPr>
        <p:spPr>
          <a:xfrm>
            <a:off x="457200" y="1600200"/>
            <a:ext cx="8229600" cy="973138"/>
          </a:xfrm>
        </p:spPr>
        <p:txBody>
          <a:bodyPr/>
          <a:lstStyle/>
          <a:p>
            <a:pPr marL="0" indent="0" eaLnBrk="1" hangingPunct="1">
              <a:buFont typeface="Arial" pitchFamily="34" charset="0"/>
              <a:buNone/>
            </a:pPr>
            <a:r>
              <a:rPr lang="en-US" b="1" smtClean="0"/>
              <a:t>Method 1: </a:t>
            </a:r>
            <a:r>
              <a:rPr lang="en-US" smtClean="0"/>
              <a:t>Draw a tree diagram and use the Multiplication Rule</a:t>
            </a:r>
          </a:p>
        </p:txBody>
      </p:sp>
      <p:sp>
        <p:nvSpPr>
          <p:cNvPr id="6149"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6150"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887F21D0-D2AC-4216-ABF0-A5A580D164F5}" type="slidenum">
              <a:rPr lang="en-US" smtClean="0"/>
              <a:pPr fontAlgn="base">
                <a:spcBef>
                  <a:spcPct val="0"/>
                </a:spcBef>
                <a:spcAft>
                  <a:spcPct val="0"/>
                </a:spcAft>
                <a:defRPr/>
              </a:pPr>
              <a:t>37</a:t>
            </a:fld>
            <a:endParaRPr lang="en-US" smtClean="0"/>
          </a:p>
        </p:txBody>
      </p:sp>
      <p:pic>
        <p:nvPicPr>
          <p:cNvPr id="6151" name="Picture 3"/>
          <p:cNvPicPr>
            <a:picLocks noChangeAspect="1" noChangeArrowheads="1"/>
          </p:cNvPicPr>
          <p:nvPr/>
        </p:nvPicPr>
        <p:blipFill>
          <a:blip r:embed="rId3" cstate="print"/>
          <a:srcRect/>
          <a:stretch>
            <a:fillRect/>
          </a:stretch>
        </p:blipFill>
        <p:spPr bwMode="auto">
          <a:xfrm>
            <a:off x="1458913" y="2516188"/>
            <a:ext cx="6097587" cy="2990850"/>
          </a:xfrm>
          <a:prstGeom prst="rect">
            <a:avLst/>
          </a:prstGeom>
          <a:noFill/>
          <a:ln w="9525" algn="ctr">
            <a:noFill/>
            <a:miter lim="800000"/>
            <a:headEnd/>
            <a:tailEnd/>
          </a:ln>
        </p:spPr>
      </p:pic>
      <p:graphicFrame>
        <p:nvGraphicFramePr>
          <p:cNvPr id="6146" name="Object 4"/>
          <p:cNvGraphicFramePr>
            <a:graphicFrameLocks noChangeAspect="1"/>
          </p:cNvGraphicFramePr>
          <p:nvPr/>
        </p:nvGraphicFramePr>
        <p:xfrm>
          <a:off x="1635125" y="5592763"/>
          <a:ext cx="5278438" cy="850900"/>
        </p:xfrm>
        <a:graphic>
          <a:graphicData uri="http://schemas.openxmlformats.org/presentationml/2006/ole">
            <p:oleObj spid="_x0000_s6146" name="Equation" r:id="rId4" imgW="2679480" imgH="431640" progId="Equation.DSMT4">
              <p:embed/>
            </p:oleObj>
          </a:graphicData>
        </a:graphic>
      </p:graphicFrame>
      <p:pic>
        <p:nvPicPr>
          <p:cNvPr id="6152" name="Picture 7" descr="C:\Documents and Settings\Lyn\Local Settings\Temporary Internet Files\Content.IE5\0HGJK3SV\MCj03657500000[1].wmf"/>
          <p:cNvPicPr>
            <a:picLocks noChangeAspect="1" noChangeArrowheads="1"/>
          </p:cNvPicPr>
          <p:nvPr/>
        </p:nvPicPr>
        <p:blipFill>
          <a:blip r:embed="rId5" cstate="print"/>
          <a:srcRect/>
          <a:stretch>
            <a:fillRect/>
          </a:stretch>
        </p:blipFill>
        <p:spPr bwMode="auto">
          <a:xfrm>
            <a:off x="7502525" y="1700213"/>
            <a:ext cx="1104900" cy="98425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Solution: Finding Binomial Probabilities</a:t>
            </a:r>
            <a:endParaRPr lang="en-US" dirty="0">
              <a:solidFill>
                <a:schemeClr val="accent3"/>
              </a:solidFill>
            </a:endParaRPr>
          </a:p>
        </p:txBody>
      </p:sp>
      <p:sp>
        <p:nvSpPr>
          <p:cNvPr id="7173" name="Content Placeholder 2"/>
          <p:cNvSpPr>
            <a:spLocks noGrp="1"/>
          </p:cNvSpPr>
          <p:nvPr>
            <p:ph idx="1"/>
          </p:nvPr>
        </p:nvSpPr>
        <p:spPr>
          <a:xfrm>
            <a:off x="457200" y="1600200"/>
            <a:ext cx="8229600" cy="654050"/>
          </a:xfrm>
        </p:spPr>
        <p:txBody>
          <a:bodyPr/>
          <a:lstStyle/>
          <a:p>
            <a:pPr marL="0" indent="0" eaLnBrk="1" hangingPunct="1">
              <a:buFont typeface="Arial" pitchFamily="34" charset="0"/>
              <a:buNone/>
            </a:pPr>
            <a:r>
              <a:rPr lang="en-US" b="1" smtClean="0"/>
              <a:t>Method 2: </a:t>
            </a:r>
            <a:r>
              <a:rPr lang="en-US" smtClean="0"/>
              <a:t>Binomial Probability Formula</a:t>
            </a:r>
          </a:p>
        </p:txBody>
      </p:sp>
      <p:sp>
        <p:nvSpPr>
          <p:cNvPr id="7174"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7175"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55C515DE-21FA-4937-A7B0-03ED5E27B925}" type="slidenum">
              <a:rPr lang="en-US" smtClean="0"/>
              <a:pPr fontAlgn="base">
                <a:spcBef>
                  <a:spcPct val="0"/>
                </a:spcBef>
                <a:spcAft>
                  <a:spcPct val="0"/>
                </a:spcAft>
                <a:defRPr/>
              </a:pPr>
              <a:t>38</a:t>
            </a:fld>
            <a:endParaRPr lang="en-US" smtClean="0"/>
          </a:p>
        </p:txBody>
      </p:sp>
      <p:graphicFrame>
        <p:nvGraphicFramePr>
          <p:cNvPr id="7170" name="Object 2"/>
          <p:cNvGraphicFramePr>
            <a:graphicFrameLocks noChangeAspect="1"/>
          </p:cNvGraphicFramePr>
          <p:nvPr/>
        </p:nvGraphicFramePr>
        <p:xfrm>
          <a:off x="457200" y="3089275"/>
          <a:ext cx="6454775" cy="2752725"/>
        </p:xfrm>
        <a:graphic>
          <a:graphicData uri="http://schemas.openxmlformats.org/presentationml/2006/ole">
            <p:oleObj spid="_x0000_s7170" name="Equation" r:id="rId3" imgW="3276360" imgH="1396800" progId="Equation.DSMT4">
              <p:embed/>
            </p:oleObj>
          </a:graphicData>
        </a:graphic>
      </p:graphicFrame>
      <p:graphicFrame>
        <p:nvGraphicFramePr>
          <p:cNvPr id="7171" name="Object 3"/>
          <p:cNvGraphicFramePr>
            <a:graphicFrameLocks noChangeAspect="1"/>
          </p:cNvGraphicFramePr>
          <p:nvPr/>
        </p:nvGraphicFramePr>
        <p:xfrm>
          <a:off x="457200" y="2147888"/>
          <a:ext cx="5186363" cy="850900"/>
        </p:xfrm>
        <a:graphic>
          <a:graphicData uri="http://schemas.openxmlformats.org/presentationml/2006/ole">
            <p:oleObj spid="_x0000_s7171" name="Equation" r:id="rId4" imgW="2400120" imgH="393480" progId="Equation.DSMT4">
              <p:embed/>
            </p:oleObj>
          </a:graphicData>
        </a:graphic>
      </p:graphicFrame>
      <p:pic>
        <p:nvPicPr>
          <p:cNvPr id="7176" name="Picture 7" descr="C:\Documents and Settings\Lyn\Local Settings\Temporary Internet Files\Content.IE5\0HGJK3SV\MCj03657500000[1].wmf"/>
          <p:cNvPicPr>
            <a:picLocks noChangeAspect="1" noChangeArrowheads="1"/>
          </p:cNvPicPr>
          <p:nvPr/>
        </p:nvPicPr>
        <p:blipFill>
          <a:blip r:embed="rId5" cstate="print"/>
          <a:srcRect/>
          <a:stretch>
            <a:fillRect/>
          </a:stretch>
        </p:blipFill>
        <p:spPr bwMode="auto">
          <a:xfrm>
            <a:off x="7502525" y="1700213"/>
            <a:ext cx="1104900" cy="98425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p:txBody>
          <a:bodyPr/>
          <a:lstStyle/>
          <a:p>
            <a:pPr eaLnBrk="1" hangingPunct="1"/>
            <a:r>
              <a:rPr lang="en-US" smtClean="0"/>
              <a:t>Binomial Probability Distribution</a:t>
            </a:r>
          </a:p>
        </p:txBody>
      </p:sp>
      <p:sp>
        <p:nvSpPr>
          <p:cNvPr id="8196" name="Content Placeholder 2"/>
          <p:cNvSpPr>
            <a:spLocks noGrp="1"/>
          </p:cNvSpPr>
          <p:nvPr>
            <p:ph idx="1"/>
          </p:nvPr>
        </p:nvSpPr>
        <p:spPr>
          <a:xfrm>
            <a:off x="457200" y="1600200"/>
            <a:ext cx="8229600" cy="2844800"/>
          </a:xfrm>
        </p:spPr>
        <p:txBody>
          <a:bodyPr/>
          <a:lstStyle/>
          <a:p>
            <a:pPr eaLnBrk="1" hangingPunct="1">
              <a:buFont typeface="Arial" pitchFamily="34" charset="0"/>
              <a:buNone/>
            </a:pPr>
            <a:r>
              <a:rPr lang="en-US" b="1" smtClean="0">
                <a:solidFill>
                  <a:schemeClr val="accent2"/>
                </a:solidFill>
              </a:rPr>
              <a:t>Binomial Probability Distribution</a:t>
            </a:r>
          </a:p>
          <a:p>
            <a:pPr eaLnBrk="1" hangingPunct="1"/>
            <a:r>
              <a:rPr lang="en-US" smtClean="0"/>
              <a:t>List the possible values of </a:t>
            </a:r>
            <a:r>
              <a:rPr lang="en-US" i="1" smtClean="0"/>
              <a:t>x</a:t>
            </a:r>
            <a:r>
              <a:rPr lang="en-US" smtClean="0"/>
              <a:t> with the corresponding probability of each.</a:t>
            </a:r>
          </a:p>
          <a:p>
            <a:pPr eaLnBrk="1" hangingPunct="1"/>
            <a:r>
              <a:rPr lang="en-US" smtClean="0"/>
              <a:t>Example: Binomial probability distribution for Microfacture knee surgery: </a:t>
            </a:r>
            <a:r>
              <a:rPr lang="en-US" i="1" smtClean="0"/>
              <a:t>n</a:t>
            </a:r>
            <a:r>
              <a:rPr lang="en-US" smtClean="0"/>
              <a:t> = 3, </a:t>
            </a:r>
            <a:r>
              <a:rPr lang="en-US" i="1" smtClean="0"/>
              <a:t>p</a:t>
            </a:r>
            <a:r>
              <a:rPr lang="en-US" smtClean="0"/>
              <a:t> = </a:t>
            </a:r>
          </a:p>
          <a:p>
            <a:pPr eaLnBrk="1" hangingPunct="1"/>
            <a:endParaRPr lang="en-US" smtClean="0"/>
          </a:p>
          <a:p>
            <a:pPr eaLnBrk="1" hangingPunct="1"/>
            <a:endParaRPr lang="en-US" smtClean="0"/>
          </a:p>
          <a:p>
            <a:pPr lvl="1" eaLnBrk="1" hangingPunct="1"/>
            <a:r>
              <a:rPr lang="en-US" smtClean="0"/>
              <a:t>Use binomial probability formula to find probabilities.</a:t>
            </a:r>
          </a:p>
        </p:txBody>
      </p:sp>
      <p:sp>
        <p:nvSpPr>
          <p:cNvPr id="8197"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8198"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AF3AE5AB-4E02-47EC-B18C-655EDBBB30E8}" type="slidenum">
              <a:rPr lang="en-US" smtClean="0"/>
              <a:pPr fontAlgn="base">
                <a:spcBef>
                  <a:spcPct val="0"/>
                </a:spcBef>
                <a:spcAft>
                  <a:spcPct val="0"/>
                </a:spcAft>
                <a:defRPr/>
              </a:pPr>
              <a:t>39</a:t>
            </a:fld>
            <a:endParaRPr lang="en-US" smtClean="0"/>
          </a:p>
        </p:txBody>
      </p:sp>
      <p:graphicFrame>
        <p:nvGraphicFramePr>
          <p:cNvPr id="6" name="Table 5"/>
          <p:cNvGraphicFramePr>
            <a:graphicFrameLocks noGrp="1"/>
          </p:cNvGraphicFramePr>
          <p:nvPr/>
        </p:nvGraphicFramePr>
        <p:xfrm>
          <a:off x="1147763" y="4122738"/>
          <a:ext cx="5122862" cy="792162"/>
        </p:xfrm>
        <a:graphic>
          <a:graphicData uri="http://schemas.openxmlformats.org/drawingml/2006/table">
            <a:tbl>
              <a:tblPr firstRow="1" bandRow="1">
                <a:tableStyleId>{2D5ABB26-0587-4C30-8999-92F81FD0307C}</a:tableStyleId>
              </a:tblPr>
              <a:tblGrid>
                <a:gridCol w="1125329"/>
                <a:gridCol w="999486"/>
                <a:gridCol w="999486"/>
                <a:gridCol w="999486"/>
                <a:gridCol w="999486"/>
              </a:tblGrid>
              <a:tr h="370840">
                <a:tc>
                  <a:txBody>
                    <a:bodyPr/>
                    <a:lstStyle/>
                    <a:p>
                      <a:pPr algn="ctr"/>
                      <a:r>
                        <a:rPr lang="en-US" sz="2000" b="1" i="1" dirty="0" smtClean="0">
                          <a:solidFill>
                            <a:schemeClr val="bg1"/>
                          </a:solidFill>
                        </a:rPr>
                        <a:t>x</a:t>
                      </a:r>
                      <a:endParaRPr lang="en-US" sz="20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000" b="0" i="0" dirty="0" smtClean="0">
                          <a:solidFill>
                            <a:schemeClr val="tx1"/>
                          </a:solidFill>
                        </a:rPr>
                        <a:t>0</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1</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2</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3</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2000" b="1" i="1" dirty="0" smtClean="0">
                          <a:solidFill>
                            <a:schemeClr val="bg1"/>
                          </a:solidFill>
                        </a:rPr>
                        <a:t>P(x)</a:t>
                      </a:r>
                      <a:endParaRPr lang="en-US" sz="2000" b="1" i="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000" dirty="0" smtClean="0"/>
                        <a:t>0.016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0.141</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0.422</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0.422</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194" name="Object 2"/>
          <p:cNvGraphicFramePr>
            <a:graphicFrameLocks noChangeAspect="1"/>
          </p:cNvGraphicFramePr>
          <p:nvPr/>
        </p:nvGraphicFramePr>
        <p:xfrm>
          <a:off x="6251575" y="3444875"/>
          <a:ext cx="247650" cy="638175"/>
        </p:xfrm>
        <a:graphic>
          <a:graphicData uri="http://schemas.openxmlformats.org/presentationml/2006/ole">
            <p:oleObj spid="_x0000_s8194" name="Equation" r:id="rId3" imgW="152280" imgH="393480" progId="Equation.DSMT4">
              <p:embed/>
            </p:oleObj>
          </a:graphicData>
        </a:graphic>
      </p:graphicFrame>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Section 4.1 Objectives</a:t>
            </a:r>
          </a:p>
        </p:txBody>
      </p:sp>
      <p:sp>
        <p:nvSpPr>
          <p:cNvPr id="23555" name="Content Placeholder 2"/>
          <p:cNvSpPr>
            <a:spLocks noGrp="1"/>
          </p:cNvSpPr>
          <p:nvPr>
            <p:ph idx="1"/>
          </p:nvPr>
        </p:nvSpPr>
        <p:spPr/>
        <p:txBody>
          <a:bodyPr/>
          <a:lstStyle/>
          <a:p>
            <a:pPr eaLnBrk="1" hangingPunct="1"/>
            <a:r>
              <a:rPr lang="en-US" smtClean="0"/>
              <a:t>Distinguish between discrete random variables and continuous random variables</a:t>
            </a:r>
          </a:p>
          <a:p>
            <a:pPr eaLnBrk="1" hangingPunct="1"/>
            <a:r>
              <a:rPr lang="en-US" smtClean="0"/>
              <a:t>Construct a discrete probability distribution and its graph</a:t>
            </a:r>
          </a:p>
          <a:p>
            <a:pPr eaLnBrk="1" hangingPunct="1"/>
            <a:r>
              <a:rPr lang="en-US" smtClean="0"/>
              <a:t>Determine if a distribution is a probability distribution</a:t>
            </a:r>
          </a:p>
          <a:p>
            <a:pPr eaLnBrk="1" hangingPunct="1"/>
            <a:r>
              <a:rPr lang="en-US" smtClean="0"/>
              <a:t>Find the mean, variance, and standard deviation of a discrete probability distribution</a:t>
            </a:r>
          </a:p>
          <a:p>
            <a:pPr eaLnBrk="1" hangingPunct="1"/>
            <a:r>
              <a:rPr lang="en-US" smtClean="0"/>
              <a:t>Find the expected value of a discrete probability distribution</a:t>
            </a:r>
          </a:p>
        </p:txBody>
      </p:sp>
      <p:sp>
        <p:nvSpPr>
          <p:cNvPr id="24580"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24581"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B21EDF4B-899D-4CDF-91D6-5EAE145A799F}" type="slidenum">
              <a:rPr lang="en-US" smtClean="0"/>
              <a:pPr fontAlgn="base">
                <a:spcBef>
                  <a:spcPct val="0"/>
                </a:spcBef>
                <a:spcAft>
                  <a:spcPct val="0"/>
                </a:spcAft>
                <a:defRPr/>
              </a:pPr>
              <a:t>4</a:t>
            </a:fld>
            <a:endParaRPr lang="en-US" smtClean="0"/>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Example: Constructing a Binomial Distribution</a:t>
            </a:r>
            <a:endParaRPr lang="en-US" dirty="0">
              <a:solidFill>
                <a:schemeClr val="accent3"/>
              </a:solidFill>
            </a:endParaRPr>
          </a:p>
        </p:txBody>
      </p:sp>
      <p:sp>
        <p:nvSpPr>
          <p:cNvPr id="52227" name="Content Placeholder 2"/>
          <p:cNvSpPr>
            <a:spLocks noGrp="1"/>
          </p:cNvSpPr>
          <p:nvPr>
            <p:ph idx="1"/>
          </p:nvPr>
        </p:nvSpPr>
        <p:spPr>
          <a:xfrm>
            <a:off x="457200" y="1600200"/>
            <a:ext cx="8304213" cy="1824038"/>
          </a:xfrm>
        </p:spPr>
        <p:txBody>
          <a:bodyPr/>
          <a:lstStyle/>
          <a:p>
            <a:pPr marL="0" indent="0" eaLnBrk="1" hangingPunct="1">
              <a:buFont typeface="Arial" pitchFamily="34" charset="0"/>
              <a:buNone/>
            </a:pPr>
            <a:r>
              <a:rPr lang="en-US" smtClean="0"/>
              <a:t>In a survey, workers in the U.S. were asked to name their expected sources of retirement income. Seven workers who participated in the survey are randomly selected and asked whether they expect to rely on Social</a:t>
            </a:r>
          </a:p>
        </p:txBody>
      </p:sp>
      <p:sp>
        <p:nvSpPr>
          <p:cNvPr id="53252"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53253"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C0100E6B-D631-462F-BFD0-58F43FF35ED9}" type="slidenum">
              <a:rPr lang="en-US" smtClean="0"/>
              <a:pPr fontAlgn="base">
                <a:spcBef>
                  <a:spcPct val="0"/>
                </a:spcBef>
                <a:spcAft>
                  <a:spcPct val="0"/>
                </a:spcAft>
                <a:defRPr/>
              </a:pPr>
              <a:t>40</a:t>
            </a:fld>
            <a:endParaRPr lang="en-US" smtClean="0"/>
          </a:p>
        </p:txBody>
      </p:sp>
      <p:pic>
        <p:nvPicPr>
          <p:cNvPr id="52230" name="Picture 2"/>
          <p:cNvPicPr>
            <a:picLocks noChangeAspect="1" noChangeArrowheads="1"/>
          </p:cNvPicPr>
          <p:nvPr/>
        </p:nvPicPr>
        <p:blipFill>
          <a:blip r:embed="rId2" cstate="print"/>
          <a:srcRect/>
          <a:stretch>
            <a:fillRect/>
          </a:stretch>
        </p:blipFill>
        <p:spPr bwMode="auto">
          <a:xfrm>
            <a:off x="5197475" y="3438525"/>
            <a:ext cx="3240088" cy="2813050"/>
          </a:xfrm>
          <a:prstGeom prst="rect">
            <a:avLst/>
          </a:prstGeom>
          <a:noFill/>
          <a:ln w="9525" algn="ctr">
            <a:noFill/>
            <a:miter lim="800000"/>
            <a:headEnd/>
            <a:tailEnd/>
          </a:ln>
        </p:spPr>
      </p:pic>
      <p:sp>
        <p:nvSpPr>
          <p:cNvPr id="52231" name="TextBox 6"/>
          <p:cNvSpPr txBox="1">
            <a:spLocks noChangeArrowheads="1"/>
          </p:cNvSpPr>
          <p:nvPr/>
        </p:nvSpPr>
        <p:spPr bwMode="auto">
          <a:xfrm>
            <a:off x="457200" y="3295650"/>
            <a:ext cx="4454525" cy="2247900"/>
          </a:xfrm>
          <a:prstGeom prst="rect">
            <a:avLst/>
          </a:prstGeom>
          <a:noFill/>
          <a:ln w="9525">
            <a:noFill/>
            <a:miter lim="800000"/>
            <a:headEnd/>
            <a:tailEnd/>
          </a:ln>
        </p:spPr>
        <p:txBody>
          <a:bodyPr>
            <a:spAutoFit/>
          </a:bodyPr>
          <a:lstStyle/>
          <a:p>
            <a:r>
              <a:rPr lang="en-US" sz="2800">
                <a:latin typeface="Times New Roman" pitchFamily="18" charset="0"/>
              </a:rPr>
              <a:t>Security for retirement income. Create a binomial probability distribution for the number of workers who respond yes.</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Solution: Constructing a Binomial Distribution</a:t>
            </a:r>
            <a:endParaRPr lang="en-US" dirty="0"/>
          </a:p>
        </p:txBody>
      </p:sp>
      <p:sp>
        <p:nvSpPr>
          <p:cNvPr id="53251" name="Content Placeholder 2"/>
          <p:cNvSpPr>
            <a:spLocks noGrp="1"/>
          </p:cNvSpPr>
          <p:nvPr>
            <p:ph idx="1"/>
          </p:nvPr>
        </p:nvSpPr>
        <p:spPr>
          <a:xfrm>
            <a:off x="457200" y="1408113"/>
            <a:ext cx="8229600" cy="1441450"/>
          </a:xfrm>
        </p:spPr>
        <p:txBody>
          <a:bodyPr/>
          <a:lstStyle/>
          <a:p>
            <a:pPr eaLnBrk="1" hangingPunct="1"/>
            <a:r>
              <a:rPr lang="en-US" smtClean="0"/>
              <a:t>25% of working Americans expect to rely on Social Security for retirement income.</a:t>
            </a:r>
          </a:p>
          <a:p>
            <a:pPr eaLnBrk="1" hangingPunct="1"/>
            <a:r>
              <a:rPr lang="en-US" i="1" smtClean="0"/>
              <a:t>n</a:t>
            </a:r>
            <a:r>
              <a:rPr lang="en-US" smtClean="0"/>
              <a:t> = 7,  </a:t>
            </a:r>
            <a:r>
              <a:rPr lang="en-US" i="1" smtClean="0"/>
              <a:t>p</a:t>
            </a:r>
            <a:r>
              <a:rPr lang="en-US" smtClean="0"/>
              <a:t> = 0.25, </a:t>
            </a:r>
            <a:r>
              <a:rPr lang="en-US" i="1" smtClean="0"/>
              <a:t> q </a:t>
            </a:r>
            <a:r>
              <a:rPr lang="en-US" smtClean="0"/>
              <a:t>= 0.75,  </a:t>
            </a:r>
            <a:r>
              <a:rPr lang="en-US" i="1" smtClean="0"/>
              <a:t>x</a:t>
            </a:r>
            <a:r>
              <a:rPr lang="en-US" smtClean="0"/>
              <a:t> = 0, 1, 2, 3, 4, 5, 6, 7</a:t>
            </a:r>
          </a:p>
        </p:txBody>
      </p:sp>
      <p:sp>
        <p:nvSpPr>
          <p:cNvPr id="54276"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54277"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8EF46B8E-DE10-4A6E-AF3F-23082815CB48}" type="slidenum">
              <a:rPr lang="en-US" smtClean="0"/>
              <a:pPr fontAlgn="base">
                <a:spcBef>
                  <a:spcPct val="0"/>
                </a:spcBef>
                <a:spcAft>
                  <a:spcPct val="0"/>
                </a:spcAft>
                <a:defRPr/>
              </a:pPr>
              <a:t>41</a:t>
            </a:fld>
            <a:endParaRPr lang="en-US" smtClean="0"/>
          </a:p>
        </p:txBody>
      </p:sp>
      <p:sp>
        <p:nvSpPr>
          <p:cNvPr id="53254" name="TextBox 6"/>
          <p:cNvSpPr txBox="1">
            <a:spLocks noChangeArrowheads="1"/>
          </p:cNvSpPr>
          <p:nvPr/>
        </p:nvSpPr>
        <p:spPr bwMode="auto">
          <a:xfrm>
            <a:off x="833438" y="2913063"/>
            <a:ext cx="7165975" cy="3586162"/>
          </a:xfrm>
          <a:prstGeom prst="rect">
            <a:avLst/>
          </a:prstGeom>
          <a:noFill/>
          <a:ln w="9525">
            <a:noFill/>
            <a:miter lim="800000"/>
            <a:headEnd/>
            <a:tailEnd/>
          </a:ln>
        </p:spPr>
        <p:txBody>
          <a:bodyPr>
            <a:spAutoFit/>
          </a:bodyPr>
          <a:lstStyle/>
          <a:p>
            <a:pPr marL="468313" indent="-468313">
              <a:spcAft>
                <a:spcPts val="600"/>
              </a:spcAft>
              <a:buClr>
                <a:schemeClr val="accent1"/>
              </a:buClr>
            </a:pPr>
            <a:r>
              <a:rPr lang="en-US" sz="2400" i="1">
                <a:solidFill>
                  <a:schemeClr val="accent2"/>
                </a:solidFill>
                <a:latin typeface="Times New Roman" pitchFamily="18" charset="0"/>
              </a:rPr>
              <a:t>P</a:t>
            </a:r>
            <a:r>
              <a:rPr lang="en-US" sz="2400">
                <a:solidFill>
                  <a:schemeClr val="accent2"/>
                </a:solidFill>
                <a:latin typeface="Times New Roman" pitchFamily="18" charset="0"/>
              </a:rPr>
              <a:t>(</a:t>
            </a:r>
            <a:r>
              <a:rPr lang="en-US" sz="2400" i="1">
                <a:solidFill>
                  <a:schemeClr val="accent2"/>
                </a:solidFill>
                <a:latin typeface="Times New Roman" pitchFamily="18" charset="0"/>
              </a:rPr>
              <a:t>x</a:t>
            </a:r>
            <a:r>
              <a:rPr lang="en-US" sz="2400">
                <a:solidFill>
                  <a:schemeClr val="accent2"/>
                </a:solidFill>
                <a:latin typeface="Times New Roman" pitchFamily="18" charset="0"/>
              </a:rPr>
              <a:t> = 0) = </a:t>
            </a:r>
            <a:r>
              <a:rPr lang="en-US" sz="2400" baseline="-25000">
                <a:solidFill>
                  <a:schemeClr val="accent2"/>
                </a:solidFill>
                <a:latin typeface="Times New Roman" pitchFamily="18" charset="0"/>
              </a:rPr>
              <a:t>7</a:t>
            </a:r>
            <a:r>
              <a:rPr lang="en-US" sz="2400">
                <a:solidFill>
                  <a:schemeClr val="accent2"/>
                </a:solidFill>
                <a:latin typeface="Times New Roman" pitchFamily="18" charset="0"/>
              </a:rPr>
              <a:t>C</a:t>
            </a:r>
            <a:r>
              <a:rPr lang="en-US" sz="2400" baseline="-25000">
                <a:solidFill>
                  <a:schemeClr val="accent2"/>
                </a:solidFill>
                <a:latin typeface="Times New Roman" pitchFamily="18" charset="0"/>
              </a:rPr>
              <a:t>0</a:t>
            </a:r>
            <a:r>
              <a:rPr lang="en-US" sz="2400">
                <a:solidFill>
                  <a:schemeClr val="accent2"/>
                </a:solidFill>
                <a:latin typeface="Times New Roman" pitchFamily="18" charset="0"/>
              </a:rPr>
              <a:t>(0.25)</a:t>
            </a:r>
            <a:r>
              <a:rPr lang="en-US" sz="2400" baseline="30000">
                <a:solidFill>
                  <a:schemeClr val="accent2"/>
                </a:solidFill>
                <a:latin typeface="Times New Roman" pitchFamily="18" charset="0"/>
              </a:rPr>
              <a:t>0</a:t>
            </a:r>
            <a:r>
              <a:rPr lang="en-US" sz="2400">
                <a:solidFill>
                  <a:schemeClr val="accent2"/>
                </a:solidFill>
                <a:latin typeface="Times New Roman" pitchFamily="18" charset="0"/>
              </a:rPr>
              <a:t>(0.75)</a:t>
            </a:r>
            <a:r>
              <a:rPr lang="en-US" sz="2400" baseline="30000">
                <a:solidFill>
                  <a:schemeClr val="accent2"/>
                </a:solidFill>
                <a:latin typeface="Times New Roman" pitchFamily="18" charset="0"/>
              </a:rPr>
              <a:t>7</a:t>
            </a:r>
            <a:r>
              <a:rPr lang="en-US" sz="2400">
                <a:solidFill>
                  <a:schemeClr val="accent2"/>
                </a:solidFill>
                <a:latin typeface="Times New Roman" pitchFamily="18" charset="0"/>
              </a:rPr>
              <a:t> = 1(0.25)</a:t>
            </a:r>
            <a:r>
              <a:rPr lang="en-US" sz="2400" baseline="30000">
                <a:solidFill>
                  <a:schemeClr val="accent2"/>
                </a:solidFill>
                <a:latin typeface="Times New Roman" pitchFamily="18" charset="0"/>
              </a:rPr>
              <a:t>0</a:t>
            </a:r>
            <a:r>
              <a:rPr lang="en-US" sz="2400">
                <a:solidFill>
                  <a:schemeClr val="accent2"/>
                </a:solidFill>
                <a:latin typeface="Times New Roman" pitchFamily="18" charset="0"/>
              </a:rPr>
              <a:t>(0.75)</a:t>
            </a:r>
            <a:r>
              <a:rPr lang="en-US" sz="2400" baseline="30000">
                <a:solidFill>
                  <a:schemeClr val="accent2"/>
                </a:solidFill>
                <a:latin typeface="Times New Roman" pitchFamily="18" charset="0"/>
              </a:rPr>
              <a:t>7</a:t>
            </a:r>
            <a:r>
              <a:rPr lang="en-US" sz="2400">
                <a:solidFill>
                  <a:schemeClr val="accent2"/>
                </a:solidFill>
                <a:latin typeface="Times New Roman" pitchFamily="18" charset="0"/>
              </a:rPr>
              <a:t> ≈ 0.1335 </a:t>
            </a:r>
          </a:p>
          <a:p>
            <a:pPr marL="468313" indent="-468313">
              <a:spcAft>
                <a:spcPts val="600"/>
              </a:spcAft>
              <a:buClr>
                <a:schemeClr val="accent1"/>
              </a:buClr>
            </a:pPr>
            <a:r>
              <a:rPr lang="en-US" sz="2400" i="1">
                <a:solidFill>
                  <a:schemeClr val="accent2"/>
                </a:solidFill>
                <a:latin typeface="Times New Roman" pitchFamily="18" charset="0"/>
              </a:rPr>
              <a:t>P</a:t>
            </a:r>
            <a:r>
              <a:rPr lang="en-US" sz="2400">
                <a:solidFill>
                  <a:schemeClr val="accent2"/>
                </a:solidFill>
                <a:latin typeface="Times New Roman" pitchFamily="18" charset="0"/>
              </a:rPr>
              <a:t>(</a:t>
            </a:r>
            <a:r>
              <a:rPr lang="en-US" sz="2400" i="1">
                <a:solidFill>
                  <a:schemeClr val="accent2"/>
                </a:solidFill>
                <a:latin typeface="Times New Roman" pitchFamily="18" charset="0"/>
              </a:rPr>
              <a:t>x</a:t>
            </a:r>
            <a:r>
              <a:rPr lang="en-US" sz="2400">
                <a:solidFill>
                  <a:schemeClr val="accent2"/>
                </a:solidFill>
                <a:latin typeface="Times New Roman" pitchFamily="18" charset="0"/>
              </a:rPr>
              <a:t> = 1) = </a:t>
            </a:r>
            <a:r>
              <a:rPr lang="en-US" sz="2400" baseline="-25000">
                <a:solidFill>
                  <a:schemeClr val="accent2"/>
                </a:solidFill>
                <a:latin typeface="Times New Roman" pitchFamily="18" charset="0"/>
              </a:rPr>
              <a:t>7</a:t>
            </a:r>
            <a:r>
              <a:rPr lang="en-US" sz="2400">
                <a:solidFill>
                  <a:schemeClr val="accent2"/>
                </a:solidFill>
                <a:latin typeface="Times New Roman" pitchFamily="18" charset="0"/>
              </a:rPr>
              <a:t>C</a:t>
            </a:r>
            <a:r>
              <a:rPr lang="en-US" sz="2400" baseline="-25000">
                <a:solidFill>
                  <a:schemeClr val="accent2"/>
                </a:solidFill>
                <a:latin typeface="Times New Roman" pitchFamily="18" charset="0"/>
              </a:rPr>
              <a:t>1</a:t>
            </a:r>
            <a:r>
              <a:rPr lang="en-US" sz="2400">
                <a:solidFill>
                  <a:schemeClr val="accent2"/>
                </a:solidFill>
                <a:latin typeface="Times New Roman" pitchFamily="18" charset="0"/>
              </a:rPr>
              <a:t>(0.25)</a:t>
            </a:r>
            <a:r>
              <a:rPr lang="en-US" sz="2400" baseline="30000">
                <a:solidFill>
                  <a:schemeClr val="accent2"/>
                </a:solidFill>
                <a:latin typeface="Times New Roman" pitchFamily="18" charset="0"/>
              </a:rPr>
              <a:t>1</a:t>
            </a:r>
            <a:r>
              <a:rPr lang="en-US" sz="2400">
                <a:solidFill>
                  <a:schemeClr val="accent2"/>
                </a:solidFill>
                <a:latin typeface="Times New Roman" pitchFamily="18" charset="0"/>
              </a:rPr>
              <a:t>(0.75)</a:t>
            </a:r>
            <a:r>
              <a:rPr lang="en-US" sz="2400" baseline="30000">
                <a:solidFill>
                  <a:schemeClr val="accent2"/>
                </a:solidFill>
                <a:latin typeface="Times New Roman" pitchFamily="18" charset="0"/>
              </a:rPr>
              <a:t>6</a:t>
            </a:r>
            <a:r>
              <a:rPr lang="en-US" sz="2400">
                <a:solidFill>
                  <a:schemeClr val="accent2"/>
                </a:solidFill>
                <a:latin typeface="Times New Roman" pitchFamily="18" charset="0"/>
              </a:rPr>
              <a:t> = 7(0.25)</a:t>
            </a:r>
            <a:r>
              <a:rPr lang="en-US" sz="2400" baseline="30000">
                <a:solidFill>
                  <a:schemeClr val="accent2"/>
                </a:solidFill>
                <a:latin typeface="Times New Roman" pitchFamily="18" charset="0"/>
              </a:rPr>
              <a:t>1</a:t>
            </a:r>
            <a:r>
              <a:rPr lang="en-US" sz="2400">
                <a:solidFill>
                  <a:schemeClr val="accent2"/>
                </a:solidFill>
                <a:latin typeface="Times New Roman" pitchFamily="18" charset="0"/>
              </a:rPr>
              <a:t>(0.75)</a:t>
            </a:r>
            <a:r>
              <a:rPr lang="en-US" sz="2400" baseline="30000">
                <a:solidFill>
                  <a:schemeClr val="accent2"/>
                </a:solidFill>
                <a:latin typeface="Times New Roman" pitchFamily="18" charset="0"/>
              </a:rPr>
              <a:t>6</a:t>
            </a:r>
            <a:r>
              <a:rPr lang="en-US" sz="2400">
                <a:solidFill>
                  <a:schemeClr val="accent2"/>
                </a:solidFill>
                <a:latin typeface="Times New Roman" pitchFamily="18" charset="0"/>
              </a:rPr>
              <a:t> ≈ 0.3115</a:t>
            </a:r>
          </a:p>
          <a:p>
            <a:pPr marL="468313" indent="-468313">
              <a:spcAft>
                <a:spcPts val="600"/>
              </a:spcAft>
              <a:buClr>
                <a:schemeClr val="accent1"/>
              </a:buClr>
            </a:pPr>
            <a:r>
              <a:rPr lang="en-US" sz="2400" i="1">
                <a:solidFill>
                  <a:schemeClr val="accent2"/>
                </a:solidFill>
                <a:latin typeface="Times New Roman" pitchFamily="18" charset="0"/>
              </a:rPr>
              <a:t>P</a:t>
            </a:r>
            <a:r>
              <a:rPr lang="en-US" sz="2400">
                <a:solidFill>
                  <a:schemeClr val="accent2"/>
                </a:solidFill>
                <a:latin typeface="Times New Roman" pitchFamily="18" charset="0"/>
              </a:rPr>
              <a:t>(</a:t>
            </a:r>
            <a:r>
              <a:rPr lang="en-US" sz="2400" i="1">
                <a:solidFill>
                  <a:schemeClr val="accent2"/>
                </a:solidFill>
                <a:latin typeface="Times New Roman" pitchFamily="18" charset="0"/>
              </a:rPr>
              <a:t>x</a:t>
            </a:r>
            <a:r>
              <a:rPr lang="en-US" sz="2400">
                <a:solidFill>
                  <a:schemeClr val="accent2"/>
                </a:solidFill>
                <a:latin typeface="Times New Roman" pitchFamily="18" charset="0"/>
              </a:rPr>
              <a:t> = 2) = </a:t>
            </a:r>
            <a:r>
              <a:rPr lang="en-US" sz="2400" baseline="-25000">
                <a:solidFill>
                  <a:schemeClr val="accent2"/>
                </a:solidFill>
                <a:latin typeface="Times New Roman" pitchFamily="18" charset="0"/>
              </a:rPr>
              <a:t>7</a:t>
            </a:r>
            <a:r>
              <a:rPr lang="en-US" sz="2400">
                <a:solidFill>
                  <a:schemeClr val="accent2"/>
                </a:solidFill>
                <a:latin typeface="Times New Roman" pitchFamily="18" charset="0"/>
              </a:rPr>
              <a:t>C</a:t>
            </a:r>
            <a:r>
              <a:rPr lang="en-US" sz="2400" baseline="-25000">
                <a:solidFill>
                  <a:schemeClr val="accent2"/>
                </a:solidFill>
                <a:latin typeface="Times New Roman" pitchFamily="18" charset="0"/>
              </a:rPr>
              <a:t>2</a:t>
            </a:r>
            <a:r>
              <a:rPr lang="en-US" sz="2400">
                <a:solidFill>
                  <a:schemeClr val="accent2"/>
                </a:solidFill>
                <a:latin typeface="Times New Roman" pitchFamily="18" charset="0"/>
              </a:rPr>
              <a:t>(0.25)</a:t>
            </a:r>
            <a:r>
              <a:rPr lang="en-US" sz="2400" baseline="30000">
                <a:solidFill>
                  <a:schemeClr val="accent2"/>
                </a:solidFill>
                <a:latin typeface="Times New Roman" pitchFamily="18" charset="0"/>
              </a:rPr>
              <a:t>2</a:t>
            </a:r>
            <a:r>
              <a:rPr lang="en-US" sz="2400">
                <a:solidFill>
                  <a:schemeClr val="accent2"/>
                </a:solidFill>
                <a:latin typeface="Times New Roman" pitchFamily="18" charset="0"/>
              </a:rPr>
              <a:t>(0.75)</a:t>
            </a:r>
            <a:r>
              <a:rPr lang="en-US" sz="2400" baseline="30000">
                <a:solidFill>
                  <a:schemeClr val="accent2"/>
                </a:solidFill>
                <a:latin typeface="Times New Roman" pitchFamily="18" charset="0"/>
              </a:rPr>
              <a:t>5</a:t>
            </a:r>
            <a:r>
              <a:rPr lang="en-US" sz="2400">
                <a:solidFill>
                  <a:schemeClr val="accent2"/>
                </a:solidFill>
                <a:latin typeface="Times New Roman" pitchFamily="18" charset="0"/>
              </a:rPr>
              <a:t> = 21(0.25)</a:t>
            </a:r>
            <a:r>
              <a:rPr lang="en-US" sz="2400" baseline="30000">
                <a:solidFill>
                  <a:schemeClr val="accent2"/>
                </a:solidFill>
                <a:latin typeface="Times New Roman" pitchFamily="18" charset="0"/>
              </a:rPr>
              <a:t>2</a:t>
            </a:r>
            <a:r>
              <a:rPr lang="en-US" sz="2400">
                <a:solidFill>
                  <a:schemeClr val="accent2"/>
                </a:solidFill>
                <a:latin typeface="Times New Roman" pitchFamily="18" charset="0"/>
              </a:rPr>
              <a:t>(0.75)</a:t>
            </a:r>
            <a:r>
              <a:rPr lang="en-US" sz="2400" baseline="30000">
                <a:solidFill>
                  <a:schemeClr val="accent2"/>
                </a:solidFill>
                <a:latin typeface="Times New Roman" pitchFamily="18" charset="0"/>
              </a:rPr>
              <a:t>5</a:t>
            </a:r>
            <a:r>
              <a:rPr lang="en-US" sz="2400">
                <a:solidFill>
                  <a:schemeClr val="accent2"/>
                </a:solidFill>
                <a:latin typeface="Times New Roman" pitchFamily="18" charset="0"/>
              </a:rPr>
              <a:t> ≈ 0.3115</a:t>
            </a:r>
          </a:p>
          <a:p>
            <a:pPr marL="468313" indent="-468313">
              <a:spcAft>
                <a:spcPts val="600"/>
              </a:spcAft>
              <a:buClr>
                <a:schemeClr val="accent1"/>
              </a:buClr>
            </a:pPr>
            <a:r>
              <a:rPr lang="en-US" sz="2400" i="1">
                <a:solidFill>
                  <a:schemeClr val="accent2"/>
                </a:solidFill>
                <a:latin typeface="Times New Roman" pitchFamily="18" charset="0"/>
              </a:rPr>
              <a:t>P</a:t>
            </a:r>
            <a:r>
              <a:rPr lang="en-US" sz="2400">
                <a:solidFill>
                  <a:schemeClr val="accent2"/>
                </a:solidFill>
                <a:latin typeface="Times New Roman" pitchFamily="18" charset="0"/>
              </a:rPr>
              <a:t>(</a:t>
            </a:r>
            <a:r>
              <a:rPr lang="en-US" sz="2400" i="1">
                <a:solidFill>
                  <a:schemeClr val="accent2"/>
                </a:solidFill>
                <a:latin typeface="Times New Roman" pitchFamily="18" charset="0"/>
              </a:rPr>
              <a:t>x</a:t>
            </a:r>
            <a:r>
              <a:rPr lang="en-US" sz="2400">
                <a:solidFill>
                  <a:schemeClr val="accent2"/>
                </a:solidFill>
                <a:latin typeface="Times New Roman" pitchFamily="18" charset="0"/>
              </a:rPr>
              <a:t> = 3) = </a:t>
            </a:r>
            <a:r>
              <a:rPr lang="en-US" sz="2400" baseline="-25000">
                <a:solidFill>
                  <a:schemeClr val="accent2"/>
                </a:solidFill>
                <a:latin typeface="Times New Roman" pitchFamily="18" charset="0"/>
              </a:rPr>
              <a:t>7</a:t>
            </a:r>
            <a:r>
              <a:rPr lang="en-US" sz="2400">
                <a:solidFill>
                  <a:schemeClr val="accent2"/>
                </a:solidFill>
                <a:latin typeface="Times New Roman" pitchFamily="18" charset="0"/>
              </a:rPr>
              <a:t>C</a:t>
            </a:r>
            <a:r>
              <a:rPr lang="en-US" sz="2400" baseline="-25000">
                <a:solidFill>
                  <a:schemeClr val="accent2"/>
                </a:solidFill>
                <a:latin typeface="Times New Roman" pitchFamily="18" charset="0"/>
              </a:rPr>
              <a:t>3</a:t>
            </a:r>
            <a:r>
              <a:rPr lang="en-US" sz="2400">
                <a:solidFill>
                  <a:schemeClr val="accent2"/>
                </a:solidFill>
                <a:latin typeface="Times New Roman" pitchFamily="18" charset="0"/>
              </a:rPr>
              <a:t>(0.25)</a:t>
            </a:r>
            <a:r>
              <a:rPr lang="en-US" sz="2400" baseline="30000">
                <a:solidFill>
                  <a:schemeClr val="accent2"/>
                </a:solidFill>
                <a:latin typeface="Times New Roman" pitchFamily="18" charset="0"/>
              </a:rPr>
              <a:t>3</a:t>
            </a:r>
            <a:r>
              <a:rPr lang="en-US" sz="2400">
                <a:solidFill>
                  <a:schemeClr val="accent2"/>
                </a:solidFill>
                <a:latin typeface="Times New Roman" pitchFamily="18" charset="0"/>
              </a:rPr>
              <a:t>(0.75)</a:t>
            </a:r>
            <a:r>
              <a:rPr lang="en-US" sz="2400" baseline="30000">
                <a:solidFill>
                  <a:schemeClr val="accent2"/>
                </a:solidFill>
                <a:latin typeface="Times New Roman" pitchFamily="18" charset="0"/>
              </a:rPr>
              <a:t>4</a:t>
            </a:r>
            <a:r>
              <a:rPr lang="en-US" sz="2400">
                <a:solidFill>
                  <a:schemeClr val="accent2"/>
                </a:solidFill>
                <a:latin typeface="Times New Roman" pitchFamily="18" charset="0"/>
              </a:rPr>
              <a:t> = 35(0.25)</a:t>
            </a:r>
            <a:r>
              <a:rPr lang="en-US" sz="2400" baseline="30000">
                <a:solidFill>
                  <a:schemeClr val="accent2"/>
                </a:solidFill>
                <a:latin typeface="Times New Roman" pitchFamily="18" charset="0"/>
              </a:rPr>
              <a:t>3</a:t>
            </a:r>
            <a:r>
              <a:rPr lang="en-US" sz="2400">
                <a:solidFill>
                  <a:schemeClr val="accent2"/>
                </a:solidFill>
                <a:latin typeface="Times New Roman" pitchFamily="18" charset="0"/>
              </a:rPr>
              <a:t>(0.75)</a:t>
            </a:r>
            <a:r>
              <a:rPr lang="en-US" sz="2400" baseline="30000">
                <a:solidFill>
                  <a:schemeClr val="accent2"/>
                </a:solidFill>
                <a:latin typeface="Times New Roman" pitchFamily="18" charset="0"/>
              </a:rPr>
              <a:t>4</a:t>
            </a:r>
            <a:r>
              <a:rPr lang="en-US" sz="2400">
                <a:solidFill>
                  <a:schemeClr val="accent2"/>
                </a:solidFill>
                <a:latin typeface="Times New Roman" pitchFamily="18" charset="0"/>
              </a:rPr>
              <a:t> ≈ 0.1730</a:t>
            </a:r>
          </a:p>
          <a:p>
            <a:pPr marL="468313" indent="-468313">
              <a:spcAft>
                <a:spcPts val="600"/>
              </a:spcAft>
              <a:buClr>
                <a:schemeClr val="accent1"/>
              </a:buClr>
            </a:pPr>
            <a:r>
              <a:rPr lang="en-US" sz="2400" i="1">
                <a:solidFill>
                  <a:schemeClr val="accent2"/>
                </a:solidFill>
                <a:latin typeface="Times New Roman" pitchFamily="18" charset="0"/>
              </a:rPr>
              <a:t>P</a:t>
            </a:r>
            <a:r>
              <a:rPr lang="en-US" sz="2400">
                <a:solidFill>
                  <a:schemeClr val="accent2"/>
                </a:solidFill>
                <a:latin typeface="Times New Roman" pitchFamily="18" charset="0"/>
              </a:rPr>
              <a:t>(</a:t>
            </a:r>
            <a:r>
              <a:rPr lang="en-US" sz="2400" i="1">
                <a:solidFill>
                  <a:schemeClr val="accent2"/>
                </a:solidFill>
                <a:latin typeface="Times New Roman" pitchFamily="18" charset="0"/>
              </a:rPr>
              <a:t>x</a:t>
            </a:r>
            <a:r>
              <a:rPr lang="en-US" sz="2400">
                <a:solidFill>
                  <a:schemeClr val="accent2"/>
                </a:solidFill>
                <a:latin typeface="Times New Roman" pitchFamily="18" charset="0"/>
              </a:rPr>
              <a:t> = 4) = </a:t>
            </a:r>
            <a:r>
              <a:rPr lang="en-US" sz="2400" baseline="-25000">
                <a:solidFill>
                  <a:schemeClr val="accent2"/>
                </a:solidFill>
                <a:latin typeface="Times New Roman" pitchFamily="18" charset="0"/>
              </a:rPr>
              <a:t>7</a:t>
            </a:r>
            <a:r>
              <a:rPr lang="en-US" sz="2400">
                <a:solidFill>
                  <a:schemeClr val="accent2"/>
                </a:solidFill>
                <a:latin typeface="Times New Roman" pitchFamily="18" charset="0"/>
              </a:rPr>
              <a:t>C</a:t>
            </a:r>
            <a:r>
              <a:rPr lang="en-US" sz="2400" baseline="-25000">
                <a:solidFill>
                  <a:schemeClr val="accent2"/>
                </a:solidFill>
                <a:latin typeface="Times New Roman" pitchFamily="18" charset="0"/>
              </a:rPr>
              <a:t>4</a:t>
            </a:r>
            <a:r>
              <a:rPr lang="en-US" sz="2400">
                <a:solidFill>
                  <a:schemeClr val="accent2"/>
                </a:solidFill>
                <a:latin typeface="Times New Roman" pitchFamily="18" charset="0"/>
              </a:rPr>
              <a:t>(0.25)</a:t>
            </a:r>
            <a:r>
              <a:rPr lang="en-US" sz="2400" baseline="30000">
                <a:solidFill>
                  <a:schemeClr val="accent2"/>
                </a:solidFill>
                <a:latin typeface="Times New Roman" pitchFamily="18" charset="0"/>
              </a:rPr>
              <a:t>4</a:t>
            </a:r>
            <a:r>
              <a:rPr lang="en-US" sz="2400">
                <a:solidFill>
                  <a:schemeClr val="accent2"/>
                </a:solidFill>
                <a:latin typeface="Times New Roman" pitchFamily="18" charset="0"/>
              </a:rPr>
              <a:t>(0.75)</a:t>
            </a:r>
            <a:r>
              <a:rPr lang="en-US" sz="2400" baseline="30000">
                <a:solidFill>
                  <a:schemeClr val="accent2"/>
                </a:solidFill>
                <a:latin typeface="Times New Roman" pitchFamily="18" charset="0"/>
              </a:rPr>
              <a:t>3</a:t>
            </a:r>
            <a:r>
              <a:rPr lang="en-US" sz="2400">
                <a:solidFill>
                  <a:schemeClr val="accent2"/>
                </a:solidFill>
                <a:latin typeface="Times New Roman" pitchFamily="18" charset="0"/>
              </a:rPr>
              <a:t> = 35(0.25)</a:t>
            </a:r>
            <a:r>
              <a:rPr lang="en-US" sz="2400" baseline="30000">
                <a:solidFill>
                  <a:schemeClr val="accent2"/>
                </a:solidFill>
                <a:latin typeface="Times New Roman" pitchFamily="18" charset="0"/>
              </a:rPr>
              <a:t>4</a:t>
            </a:r>
            <a:r>
              <a:rPr lang="en-US" sz="2400">
                <a:solidFill>
                  <a:schemeClr val="accent2"/>
                </a:solidFill>
                <a:latin typeface="Times New Roman" pitchFamily="18" charset="0"/>
              </a:rPr>
              <a:t>(0.75)</a:t>
            </a:r>
            <a:r>
              <a:rPr lang="en-US" sz="2400" baseline="30000">
                <a:solidFill>
                  <a:schemeClr val="accent2"/>
                </a:solidFill>
                <a:latin typeface="Times New Roman" pitchFamily="18" charset="0"/>
              </a:rPr>
              <a:t>3</a:t>
            </a:r>
            <a:r>
              <a:rPr lang="en-US" sz="2400">
                <a:solidFill>
                  <a:schemeClr val="accent2"/>
                </a:solidFill>
                <a:latin typeface="Times New Roman" pitchFamily="18" charset="0"/>
              </a:rPr>
              <a:t> ≈ 0.0577</a:t>
            </a:r>
          </a:p>
          <a:p>
            <a:pPr marL="468313" indent="-468313">
              <a:spcAft>
                <a:spcPts val="600"/>
              </a:spcAft>
              <a:buClr>
                <a:schemeClr val="accent1"/>
              </a:buClr>
            </a:pPr>
            <a:r>
              <a:rPr lang="en-US" sz="2400" i="1">
                <a:solidFill>
                  <a:schemeClr val="accent2"/>
                </a:solidFill>
                <a:latin typeface="Times New Roman" pitchFamily="18" charset="0"/>
              </a:rPr>
              <a:t>P</a:t>
            </a:r>
            <a:r>
              <a:rPr lang="en-US" sz="2400">
                <a:solidFill>
                  <a:schemeClr val="accent2"/>
                </a:solidFill>
                <a:latin typeface="Times New Roman" pitchFamily="18" charset="0"/>
              </a:rPr>
              <a:t>(</a:t>
            </a:r>
            <a:r>
              <a:rPr lang="en-US" sz="2400" i="1">
                <a:solidFill>
                  <a:schemeClr val="accent2"/>
                </a:solidFill>
                <a:latin typeface="Times New Roman" pitchFamily="18" charset="0"/>
              </a:rPr>
              <a:t>x</a:t>
            </a:r>
            <a:r>
              <a:rPr lang="en-US" sz="2400">
                <a:solidFill>
                  <a:schemeClr val="accent2"/>
                </a:solidFill>
                <a:latin typeface="Times New Roman" pitchFamily="18" charset="0"/>
              </a:rPr>
              <a:t> = 5) = </a:t>
            </a:r>
            <a:r>
              <a:rPr lang="en-US" sz="2400" baseline="-25000">
                <a:solidFill>
                  <a:schemeClr val="accent2"/>
                </a:solidFill>
                <a:latin typeface="Times New Roman" pitchFamily="18" charset="0"/>
              </a:rPr>
              <a:t>7</a:t>
            </a:r>
            <a:r>
              <a:rPr lang="en-US" sz="2400">
                <a:solidFill>
                  <a:schemeClr val="accent2"/>
                </a:solidFill>
                <a:latin typeface="Times New Roman" pitchFamily="18" charset="0"/>
              </a:rPr>
              <a:t>C</a:t>
            </a:r>
            <a:r>
              <a:rPr lang="en-US" sz="2400" baseline="-25000">
                <a:solidFill>
                  <a:schemeClr val="accent2"/>
                </a:solidFill>
                <a:latin typeface="Times New Roman" pitchFamily="18" charset="0"/>
              </a:rPr>
              <a:t>5</a:t>
            </a:r>
            <a:r>
              <a:rPr lang="en-US" sz="2400">
                <a:solidFill>
                  <a:schemeClr val="accent2"/>
                </a:solidFill>
                <a:latin typeface="Times New Roman" pitchFamily="18" charset="0"/>
              </a:rPr>
              <a:t>(0.25)</a:t>
            </a:r>
            <a:r>
              <a:rPr lang="en-US" sz="2400" baseline="30000">
                <a:solidFill>
                  <a:schemeClr val="accent2"/>
                </a:solidFill>
                <a:latin typeface="Times New Roman" pitchFamily="18" charset="0"/>
              </a:rPr>
              <a:t>5</a:t>
            </a:r>
            <a:r>
              <a:rPr lang="en-US" sz="2400">
                <a:solidFill>
                  <a:schemeClr val="accent2"/>
                </a:solidFill>
                <a:latin typeface="Times New Roman" pitchFamily="18" charset="0"/>
              </a:rPr>
              <a:t>(0.75)</a:t>
            </a:r>
            <a:r>
              <a:rPr lang="en-US" sz="2400" baseline="30000">
                <a:solidFill>
                  <a:schemeClr val="accent2"/>
                </a:solidFill>
                <a:latin typeface="Times New Roman" pitchFamily="18" charset="0"/>
              </a:rPr>
              <a:t>2</a:t>
            </a:r>
            <a:r>
              <a:rPr lang="en-US" sz="2400">
                <a:solidFill>
                  <a:schemeClr val="accent2"/>
                </a:solidFill>
                <a:latin typeface="Times New Roman" pitchFamily="18" charset="0"/>
              </a:rPr>
              <a:t> = 21(0.25)</a:t>
            </a:r>
            <a:r>
              <a:rPr lang="en-US" sz="2400" baseline="30000">
                <a:solidFill>
                  <a:schemeClr val="accent2"/>
                </a:solidFill>
                <a:latin typeface="Times New Roman" pitchFamily="18" charset="0"/>
              </a:rPr>
              <a:t>5</a:t>
            </a:r>
            <a:r>
              <a:rPr lang="en-US" sz="2400">
                <a:solidFill>
                  <a:schemeClr val="accent2"/>
                </a:solidFill>
                <a:latin typeface="Times New Roman" pitchFamily="18" charset="0"/>
              </a:rPr>
              <a:t>(0.75)</a:t>
            </a:r>
            <a:r>
              <a:rPr lang="en-US" sz="2400" baseline="30000">
                <a:solidFill>
                  <a:schemeClr val="accent2"/>
                </a:solidFill>
                <a:latin typeface="Times New Roman" pitchFamily="18" charset="0"/>
              </a:rPr>
              <a:t>2</a:t>
            </a:r>
            <a:r>
              <a:rPr lang="en-US" sz="2400">
                <a:solidFill>
                  <a:schemeClr val="accent2"/>
                </a:solidFill>
                <a:latin typeface="Times New Roman" pitchFamily="18" charset="0"/>
              </a:rPr>
              <a:t> ≈ 0.0115</a:t>
            </a:r>
          </a:p>
          <a:p>
            <a:pPr marL="468313" indent="-468313">
              <a:spcAft>
                <a:spcPts val="600"/>
              </a:spcAft>
              <a:buClr>
                <a:schemeClr val="accent1"/>
              </a:buClr>
            </a:pPr>
            <a:r>
              <a:rPr lang="en-US" sz="2400" i="1">
                <a:solidFill>
                  <a:schemeClr val="accent2"/>
                </a:solidFill>
                <a:latin typeface="Times New Roman" pitchFamily="18" charset="0"/>
              </a:rPr>
              <a:t>P</a:t>
            </a:r>
            <a:r>
              <a:rPr lang="en-US" sz="2400">
                <a:solidFill>
                  <a:schemeClr val="accent2"/>
                </a:solidFill>
                <a:latin typeface="Times New Roman" pitchFamily="18" charset="0"/>
              </a:rPr>
              <a:t>(</a:t>
            </a:r>
            <a:r>
              <a:rPr lang="en-US" sz="2400" i="1">
                <a:solidFill>
                  <a:schemeClr val="accent2"/>
                </a:solidFill>
                <a:latin typeface="Times New Roman" pitchFamily="18" charset="0"/>
              </a:rPr>
              <a:t>x</a:t>
            </a:r>
            <a:r>
              <a:rPr lang="en-US" sz="2400">
                <a:solidFill>
                  <a:schemeClr val="accent2"/>
                </a:solidFill>
                <a:latin typeface="Times New Roman" pitchFamily="18" charset="0"/>
              </a:rPr>
              <a:t> = 6) = </a:t>
            </a:r>
            <a:r>
              <a:rPr lang="en-US" sz="2400" baseline="-25000">
                <a:solidFill>
                  <a:schemeClr val="accent2"/>
                </a:solidFill>
                <a:latin typeface="Times New Roman" pitchFamily="18" charset="0"/>
              </a:rPr>
              <a:t>7</a:t>
            </a:r>
            <a:r>
              <a:rPr lang="en-US" sz="2400">
                <a:solidFill>
                  <a:schemeClr val="accent2"/>
                </a:solidFill>
                <a:latin typeface="Times New Roman" pitchFamily="18" charset="0"/>
              </a:rPr>
              <a:t>C</a:t>
            </a:r>
            <a:r>
              <a:rPr lang="en-US" sz="2400" baseline="-25000">
                <a:solidFill>
                  <a:schemeClr val="accent2"/>
                </a:solidFill>
                <a:latin typeface="Times New Roman" pitchFamily="18" charset="0"/>
              </a:rPr>
              <a:t>6</a:t>
            </a:r>
            <a:r>
              <a:rPr lang="en-US" sz="2400">
                <a:solidFill>
                  <a:schemeClr val="accent2"/>
                </a:solidFill>
                <a:latin typeface="Times New Roman" pitchFamily="18" charset="0"/>
              </a:rPr>
              <a:t>(0.25)</a:t>
            </a:r>
            <a:r>
              <a:rPr lang="en-US" sz="2400" baseline="30000">
                <a:solidFill>
                  <a:schemeClr val="accent2"/>
                </a:solidFill>
                <a:latin typeface="Times New Roman" pitchFamily="18" charset="0"/>
              </a:rPr>
              <a:t>6</a:t>
            </a:r>
            <a:r>
              <a:rPr lang="en-US" sz="2400">
                <a:solidFill>
                  <a:schemeClr val="accent2"/>
                </a:solidFill>
                <a:latin typeface="Times New Roman" pitchFamily="18" charset="0"/>
              </a:rPr>
              <a:t>(0.75)</a:t>
            </a:r>
            <a:r>
              <a:rPr lang="en-US" sz="2400" baseline="30000">
                <a:solidFill>
                  <a:schemeClr val="accent2"/>
                </a:solidFill>
                <a:latin typeface="Times New Roman" pitchFamily="18" charset="0"/>
              </a:rPr>
              <a:t>1</a:t>
            </a:r>
            <a:r>
              <a:rPr lang="en-US" sz="2400">
                <a:solidFill>
                  <a:schemeClr val="accent2"/>
                </a:solidFill>
                <a:latin typeface="Times New Roman" pitchFamily="18" charset="0"/>
              </a:rPr>
              <a:t> = 7(0.25)</a:t>
            </a:r>
            <a:r>
              <a:rPr lang="en-US" sz="2400" baseline="30000">
                <a:solidFill>
                  <a:schemeClr val="accent2"/>
                </a:solidFill>
                <a:latin typeface="Times New Roman" pitchFamily="18" charset="0"/>
              </a:rPr>
              <a:t>6</a:t>
            </a:r>
            <a:r>
              <a:rPr lang="en-US" sz="2400">
                <a:solidFill>
                  <a:schemeClr val="accent2"/>
                </a:solidFill>
                <a:latin typeface="Times New Roman" pitchFamily="18" charset="0"/>
              </a:rPr>
              <a:t>(0.75)</a:t>
            </a:r>
            <a:r>
              <a:rPr lang="en-US" sz="2400" baseline="30000">
                <a:solidFill>
                  <a:schemeClr val="accent2"/>
                </a:solidFill>
                <a:latin typeface="Times New Roman" pitchFamily="18" charset="0"/>
              </a:rPr>
              <a:t>1</a:t>
            </a:r>
            <a:r>
              <a:rPr lang="en-US" sz="2400">
                <a:solidFill>
                  <a:schemeClr val="accent2"/>
                </a:solidFill>
                <a:latin typeface="Times New Roman" pitchFamily="18" charset="0"/>
              </a:rPr>
              <a:t> ≈ 0.0013</a:t>
            </a:r>
          </a:p>
          <a:p>
            <a:pPr marL="468313" indent="-468313">
              <a:spcAft>
                <a:spcPts val="600"/>
              </a:spcAft>
              <a:buClr>
                <a:schemeClr val="accent1"/>
              </a:buClr>
            </a:pPr>
            <a:r>
              <a:rPr lang="en-US" sz="2400" i="1">
                <a:solidFill>
                  <a:schemeClr val="accent2"/>
                </a:solidFill>
                <a:latin typeface="Times New Roman" pitchFamily="18" charset="0"/>
              </a:rPr>
              <a:t>P</a:t>
            </a:r>
            <a:r>
              <a:rPr lang="en-US" sz="2400">
                <a:solidFill>
                  <a:schemeClr val="accent2"/>
                </a:solidFill>
                <a:latin typeface="Times New Roman" pitchFamily="18" charset="0"/>
              </a:rPr>
              <a:t>(</a:t>
            </a:r>
            <a:r>
              <a:rPr lang="en-US" sz="2400" i="1">
                <a:solidFill>
                  <a:schemeClr val="accent2"/>
                </a:solidFill>
                <a:latin typeface="Times New Roman" pitchFamily="18" charset="0"/>
              </a:rPr>
              <a:t>x</a:t>
            </a:r>
            <a:r>
              <a:rPr lang="en-US" sz="2400">
                <a:solidFill>
                  <a:schemeClr val="accent2"/>
                </a:solidFill>
                <a:latin typeface="Times New Roman" pitchFamily="18" charset="0"/>
              </a:rPr>
              <a:t> = 7) = </a:t>
            </a:r>
            <a:r>
              <a:rPr lang="en-US" sz="2400" baseline="-25000">
                <a:solidFill>
                  <a:schemeClr val="accent2"/>
                </a:solidFill>
                <a:latin typeface="Times New Roman" pitchFamily="18" charset="0"/>
              </a:rPr>
              <a:t>7</a:t>
            </a:r>
            <a:r>
              <a:rPr lang="en-US" sz="2400">
                <a:solidFill>
                  <a:schemeClr val="accent2"/>
                </a:solidFill>
                <a:latin typeface="Times New Roman" pitchFamily="18" charset="0"/>
              </a:rPr>
              <a:t>C</a:t>
            </a:r>
            <a:r>
              <a:rPr lang="en-US" sz="2400" baseline="-25000">
                <a:solidFill>
                  <a:schemeClr val="accent2"/>
                </a:solidFill>
                <a:latin typeface="Times New Roman" pitchFamily="18" charset="0"/>
              </a:rPr>
              <a:t>7</a:t>
            </a:r>
            <a:r>
              <a:rPr lang="en-US" sz="2400">
                <a:solidFill>
                  <a:schemeClr val="accent2"/>
                </a:solidFill>
                <a:latin typeface="Times New Roman" pitchFamily="18" charset="0"/>
              </a:rPr>
              <a:t>(0.25)</a:t>
            </a:r>
            <a:r>
              <a:rPr lang="en-US" sz="2400" baseline="30000">
                <a:solidFill>
                  <a:schemeClr val="accent2"/>
                </a:solidFill>
                <a:latin typeface="Times New Roman" pitchFamily="18" charset="0"/>
              </a:rPr>
              <a:t>7</a:t>
            </a:r>
            <a:r>
              <a:rPr lang="en-US" sz="2400">
                <a:solidFill>
                  <a:schemeClr val="accent2"/>
                </a:solidFill>
                <a:latin typeface="Times New Roman" pitchFamily="18" charset="0"/>
              </a:rPr>
              <a:t>(0.75)</a:t>
            </a:r>
            <a:r>
              <a:rPr lang="en-US" sz="2400" baseline="30000">
                <a:solidFill>
                  <a:schemeClr val="accent2"/>
                </a:solidFill>
                <a:latin typeface="Times New Roman" pitchFamily="18" charset="0"/>
              </a:rPr>
              <a:t>0</a:t>
            </a:r>
            <a:r>
              <a:rPr lang="en-US" sz="2400">
                <a:solidFill>
                  <a:schemeClr val="accent2"/>
                </a:solidFill>
                <a:latin typeface="Times New Roman" pitchFamily="18" charset="0"/>
              </a:rPr>
              <a:t> = 1(0.25)</a:t>
            </a:r>
            <a:r>
              <a:rPr lang="en-US" sz="2400" baseline="30000">
                <a:solidFill>
                  <a:schemeClr val="accent2"/>
                </a:solidFill>
                <a:latin typeface="Times New Roman" pitchFamily="18" charset="0"/>
              </a:rPr>
              <a:t>7</a:t>
            </a:r>
            <a:r>
              <a:rPr lang="en-US" sz="2400">
                <a:solidFill>
                  <a:schemeClr val="accent2"/>
                </a:solidFill>
                <a:latin typeface="Times New Roman" pitchFamily="18" charset="0"/>
              </a:rPr>
              <a:t>(0.75)</a:t>
            </a:r>
            <a:r>
              <a:rPr lang="en-US" sz="2400" baseline="30000">
                <a:solidFill>
                  <a:schemeClr val="accent2"/>
                </a:solidFill>
                <a:latin typeface="Times New Roman" pitchFamily="18" charset="0"/>
              </a:rPr>
              <a:t>0</a:t>
            </a:r>
            <a:r>
              <a:rPr lang="en-US" sz="2400">
                <a:solidFill>
                  <a:schemeClr val="accent2"/>
                </a:solidFill>
                <a:latin typeface="Times New Roman" pitchFamily="18" charset="0"/>
              </a:rPr>
              <a:t> ≈ 0.0001</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3254"/>
                                        </p:tgtEl>
                                        <p:attrNameLst>
                                          <p:attrName>style.visibility</p:attrName>
                                        </p:attrNameLst>
                                      </p:cBhvr>
                                      <p:to>
                                        <p:strVal val="visible"/>
                                      </p:to>
                                    </p:set>
                                    <p:animEffect transition="in" filter="wipe(up)">
                                      <p:cBhvr>
                                        <p:cTn id="7" dur="1000"/>
                                        <p:tgtEl>
                                          <p:spTgt spid="53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Solution: Constructing a Binomial Distribution</a:t>
            </a:r>
            <a:endParaRPr lang="en-US" dirty="0"/>
          </a:p>
        </p:txBody>
      </p:sp>
      <p:sp>
        <p:nvSpPr>
          <p:cNvPr id="55299"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55300"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3AA54576-D24C-4D6D-A72D-1C8662BBADB7}" type="slidenum">
              <a:rPr lang="en-US" smtClean="0"/>
              <a:pPr fontAlgn="base">
                <a:spcBef>
                  <a:spcPct val="0"/>
                </a:spcBef>
                <a:spcAft>
                  <a:spcPct val="0"/>
                </a:spcAft>
                <a:defRPr/>
              </a:pPr>
              <a:t>42</a:t>
            </a:fld>
            <a:endParaRPr lang="en-US" smtClean="0"/>
          </a:p>
        </p:txBody>
      </p:sp>
      <p:graphicFrame>
        <p:nvGraphicFramePr>
          <p:cNvPr id="10" name="Table 9"/>
          <p:cNvGraphicFramePr>
            <a:graphicFrameLocks noGrp="1"/>
          </p:cNvGraphicFramePr>
          <p:nvPr/>
        </p:nvGraphicFramePr>
        <p:xfrm>
          <a:off x="860425" y="1738313"/>
          <a:ext cx="2179638" cy="4114800"/>
        </p:xfrm>
        <a:graphic>
          <a:graphicData uri="http://schemas.openxmlformats.org/drawingml/2006/table">
            <a:tbl>
              <a:tblPr firstRow="1" bandRow="1">
                <a:tableStyleId>{2D5ABB26-0587-4C30-8999-92F81FD0307C}</a:tableStyleId>
              </a:tblPr>
              <a:tblGrid>
                <a:gridCol w="752071"/>
                <a:gridCol w="1427789"/>
              </a:tblGrid>
              <a:tr h="370840">
                <a:tc>
                  <a:txBody>
                    <a:bodyPr/>
                    <a:lstStyle/>
                    <a:p>
                      <a:pPr algn="ctr"/>
                      <a:r>
                        <a:rPr lang="en-US" sz="2400" b="1" i="1" dirty="0" smtClean="0">
                          <a:solidFill>
                            <a:schemeClr val="bg1"/>
                          </a:solidFill>
                        </a:rPr>
                        <a:t>x</a:t>
                      </a:r>
                      <a:endParaRPr lang="en-US" sz="24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400" b="1" i="1" dirty="0" smtClean="0">
                          <a:solidFill>
                            <a:schemeClr val="bg1"/>
                          </a:solidFill>
                        </a:rPr>
                        <a:t>P(x)</a:t>
                      </a:r>
                      <a:endParaRPr lang="en-US" sz="24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r>
              <a:tr h="370840">
                <a:tc>
                  <a:txBody>
                    <a:bodyPr/>
                    <a:lstStyle/>
                    <a:p>
                      <a:pPr algn="ctr"/>
                      <a:r>
                        <a:rPr lang="en-US" sz="2400" dirty="0" smtClean="0"/>
                        <a:t>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400" dirty="0" smtClean="0"/>
                        <a:t>0.1335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70840">
                <a:tc>
                  <a:txBody>
                    <a:bodyPr/>
                    <a:lstStyle/>
                    <a:p>
                      <a:pPr algn="ctr"/>
                      <a:r>
                        <a:rPr lang="en-US" sz="2400" dirty="0" smtClean="0"/>
                        <a:t>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dirty="0" smtClean="0"/>
                        <a:t>0.3115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400" dirty="0" smtClean="0"/>
                        <a:t>2</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dirty="0" smtClean="0"/>
                        <a:t>0.3115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400" dirty="0" smtClean="0"/>
                        <a:t>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dirty="0" smtClean="0"/>
                        <a:t>0.1730</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400" dirty="0" smtClean="0"/>
                        <a:t>4</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dirty="0" smtClean="0"/>
                        <a:t>0.0577</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400" dirty="0" smtClean="0"/>
                        <a:t>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dirty="0" smtClean="0"/>
                        <a:t>0.0115</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400" dirty="0" smtClean="0"/>
                        <a:t>6</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US" sz="2400" dirty="0" smtClean="0"/>
                        <a:t>0.0013</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70840">
                <a:tc>
                  <a:txBody>
                    <a:bodyPr/>
                    <a:lstStyle/>
                    <a:p>
                      <a:pPr algn="ctr"/>
                      <a:r>
                        <a:rPr lang="en-US" sz="2400" dirty="0" smtClean="0"/>
                        <a:t>7</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400" dirty="0" smtClean="0"/>
                        <a:t>0.0001</a:t>
                      </a:r>
                      <a:endParaRPr lang="en-US" sz="2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54302" name="TextBox 10"/>
          <p:cNvSpPr txBox="1">
            <a:spLocks noChangeArrowheads="1"/>
          </p:cNvSpPr>
          <p:nvPr/>
        </p:nvSpPr>
        <p:spPr bwMode="auto">
          <a:xfrm>
            <a:off x="3444875" y="2127250"/>
            <a:ext cx="5253038" cy="1384300"/>
          </a:xfrm>
          <a:prstGeom prst="rect">
            <a:avLst/>
          </a:prstGeom>
          <a:noFill/>
          <a:ln w="9525">
            <a:noFill/>
            <a:miter lim="800000"/>
            <a:headEnd/>
            <a:tailEnd/>
          </a:ln>
        </p:spPr>
        <p:txBody>
          <a:bodyPr>
            <a:spAutoFit/>
          </a:bodyPr>
          <a:lstStyle/>
          <a:p>
            <a:r>
              <a:rPr lang="en-US" sz="2800">
                <a:latin typeface="Times New Roman" pitchFamily="18" charset="0"/>
              </a:rPr>
              <a:t>All of the probabilities are between 0 and 1 and the sum of the probabilities is 1.00001 ≈ 1.</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Example: Finding Binomial Probabilities</a:t>
            </a:r>
            <a:endParaRPr lang="en-US" dirty="0">
              <a:solidFill>
                <a:schemeClr val="accent3"/>
              </a:solidFill>
            </a:endParaRPr>
          </a:p>
        </p:txBody>
      </p:sp>
      <p:sp>
        <p:nvSpPr>
          <p:cNvPr id="55299" name="Content Placeholder 5"/>
          <p:cNvSpPr>
            <a:spLocks noGrp="1"/>
          </p:cNvSpPr>
          <p:nvPr>
            <p:ph idx="1"/>
          </p:nvPr>
        </p:nvSpPr>
        <p:spPr>
          <a:xfrm>
            <a:off x="457200" y="1600200"/>
            <a:ext cx="8229600" cy="2886075"/>
          </a:xfrm>
        </p:spPr>
        <p:txBody>
          <a:bodyPr/>
          <a:lstStyle/>
          <a:p>
            <a:pPr marL="0" indent="0" eaLnBrk="1" hangingPunct="1">
              <a:buFont typeface="Arial" pitchFamily="34" charset="0"/>
              <a:buNone/>
            </a:pPr>
            <a:r>
              <a:rPr lang="en-US" smtClean="0"/>
              <a:t>A survey indicates that 41% of women in the U.S. consider reading their favorite leisure-time activity. You randomly select four U.S. women and ask them if reading is their favorite leisure-time activity. Find the probability that at least two of them respond yes.</a:t>
            </a:r>
          </a:p>
        </p:txBody>
      </p:sp>
      <p:sp>
        <p:nvSpPr>
          <p:cNvPr id="56324" name="Footer Placeholder 2"/>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56325" name="Slide Number Placeholder 3"/>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1E2BC4EB-ADC1-4EC6-9BE7-D471D555700B}" type="slidenum">
              <a:rPr lang="en-US" smtClean="0"/>
              <a:pPr fontAlgn="base">
                <a:spcBef>
                  <a:spcPct val="0"/>
                </a:spcBef>
                <a:spcAft>
                  <a:spcPct val="0"/>
                </a:spcAft>
                <a:defRPr/>
              </a:pPr>
              <a:t>43</a:t>
            </a:fld>
            <a:endParaRPr lang="en-US" smtClean="0"/>
          </a:p>
        </p:txBody>
      </p:sp>
      <p:sp>
        <p:nvSpPr>
          <p:cNvPr id="7" name="TextBox 6"/>
          <p:cNvSpPr txBox="1">
            <a:spLocks noChangeArrowheads="1"/>
          </p:cNvSpPr>
          <p:nvPr/>
        </p:nvSpPr>
        <p:spPr bwMode="auto">
          <a:xfrm>
            <a:off x="468313" y="4083050"/>
            <a:ext cx="7910512" cy="1800225"/>
          </a:xfrm>
          <a:prstGeom prst="rect">
            <a:avLst/>
          </a:prstGeom>
          <a:noFill/>
          <a:ln w="9525">
            <a:noFill/>
            <a:miter lim="800000"/>
            <a:headEnd/>
            <a:tailEnd/>
          </a:ln>
        </p:spPr>
        <p:txBody>
          <a:bodyPr>
            <a:spAutoFit/>
          </a:bodyPr>
          <a:lstStyle/>
          <a:p>
            <a:pPr marL="293688" indent="-293688"/>
            <a:r>
              <a:rPr lang="en-US" sz="2800" b="1">
                <a:solidFill>
                  <a:srgbClr val="83BB35"/>
                </a:solidFill>
                <a:latin typeface="Times New Roman" pitchFamily="18" charset="0"/>
              </a:rPr>
              <a:t>Solution:  </a:t>
            </a:r>
          </a:p>
          <a:p>
            <a:pPr marL="293688" indent="-293688">
              <a:buClr>
                <a:schemeClr val="accent1"/>
              </a:buClr>
              <a:buFont typeface="Arial" pitchFamily="34" charset="0"/>
              <a:buChar char="•"/>
            </a:pPr>
            <a:r>
              <a:rPr lang="en-US" sz="2800" i="1">
                <a:latin typeface="Times New Roman" pitchFamily="18" charset="0"/>
              </a:rPr>
              <a:t>n</a:t>
            </a:r>
            <a:r>
              <a:rPr lang="en-US" sz="2800">
                <a:latin typeface="Times New Roman" pitchFamily="18" charset="0"/>
              </a:rPr>
              <a:t> = 4,  </a:t>
            </a:r>
            <a:r>
              <a:rPr lang="en-US" sz="2800" i="1">
                <a:latin typeface="Times New Roman" pitchFamily="18" charset="0"/>
              </a:rPr>
              <a:t>p</a:t>
            </a:r>
            <a:r>
              <a:rPr lang="en-US" sz="2800">
                <a:latin typeface="Times New Roman" pitchFamily="18" charset="0"/>
              </a:rPr>
              <a:t> = 0.41, </a:t>
            </a:r>
            <a:r>
              <a:rPr lang="en-US" sz="2800" i="1">
                <a:latin typeface="Times New Roman" pitchFamily="18" charset="0"/>
              </a:rPr>
              <a:t>q</a:t>
            </a:r>
            <a:r>
              <a:rPr lang="en-US" sz="2800">
                <a:latin typeface="Times New Roman" pitchFamily="18" charset="0"/>
              </a:rPr>
              <a:t> = 0.59</a:t>
            </a:r>
          </a:p>
          <a:p>
            <a:pPr marL="293688" indent="-293688">
              <a:buClr>
                <a:schemeClr val="accent1"/>
              </a:buClr>
              <a:buFont typeface="Arial" pitchFamily="34" charset="0"/>
              <a:buChar char="•"/>
            </a:pPr>
            <a:r>
              <a:rPr lang="en-US" sz="2800">
                <a:latin typeface="Times New Roman" pitchFamily="18" charset="0"/>
              </a:rPr>
              <a:t>At least two means two or more.</a:t>
            </a:r>
          </a:p>
          <a:p>
            <a:pPr marL="293688" indent="-293688">
              <a:buClr>
                <a:schemeClr val="accent1"/>
              </a:buClr>
              <a:buFont typeface="Arial" pitchFamily="34" charset="0"/>
              <a:buChar char="•"/>
            </a:pPr>
            <a:r>
              <a:rPr lang="en-US" sz="2800">
                <a:latin typeface="Times New Roman" pitchFamily="18" charset="0"/>
              </a:rPr>
              <a:t>Find the sum of </a:t>
            </a:r>
            <a:r>
              <a:rPr lang="en-US" sz="2800" i="1">
                <a:latin typeface="Times New Roman" pitchFamily="18" charset="0"/>
              </a:rPr>
              <a:t>P</a:t>
            </a:r>
            <a:r>
              <a:rPr lang="en-US" sz="2800">
                <a:latin typeface="Times New Roman" pitchFamily="18" charset="0"/>
              </a:rPr>
              <a:t>(2), </a:t>
            </a:r>
            <a:r>
              <a:rPr lang="en-US" sz="2800" i="1">
                <a:latin typeface="Times New Roman" pitchFamily="18" charset="0"/>
              </a:rPr>
              <a:t>P</a:t>
            </a:r>
            <a:r>
              <a:rPr lang="en-US" sz="2800">
                <a:latin typeface="Times New Roman" pitchFamily="18" charset="0"/>
              </a:rPr>
              <a:t>(3), and </a:t>
            </a:r>
            <a:r>
              <a:rPr lang="en-US" sz="2800" i="1">
                <a:latin typeface="Times New Roman" pitchFamily="18" charset="0"/>
              </a:rPr>
              <a:t>P</a:t>
            </a:r>
            <a:r>
              <a:rPr lang="en-US" sz="2800">
                <a:latin typeface="Times New Roman" pitchFamily="18" charset="0"/>
              </a:rPr>
              <a:t>(4).</a:t>
            </a:r>
          </a:p>
        </p:txBody>
      </p:sp>
      <p:pic>
        <p:nvPicPr>
          <p:cNvPr id="55303" name="Picture 7" descr="C:\Documents and Settings\Lyn\Local Settings\Temporary Internet Files\Content.IE5\QBYNAX2V\MCj01572370000[1].wmf"/>
          <p:cNvPicPr>
            <a:picLocks noChangeAspect="1" noChangeArrowheads="1"/>
          </p:cNvPicPr>
          <p:nvPr/>
        </p:nvPicPr>
        <p:blipFill>
          <a:blip r:embed="rId2" cstate="print"/>
          <a:srcRect/>
          <a:stretch>
            <a:fillRect/>
          </a:stretch>
        </p:blipFill>
        <p:spPr bwMode="auto">
          <a:xfrm>
            <a:off x="7837488" y="3838575"/>
            <a:ext cx="893762" cy="110172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Solution: Finding Binomial Probabilities</a:t>
            </a:r>
            <a:endParaRPr lang="en-US" dirty="0">
              <a:solidFill>
                <a:schemeClr val="accent3"/>
              </a:solidFill>
            </a:endParaRPr>
          </a:p>
        </p:txBody>
      </p:sp>
      <p:sp>
        <p:nvSpPr>
          <p:cNvPr id="57347" name="Footer Placeholder 2"/>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57348" name="Slide Number Placeholder 3"/>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99A7EBFB-B5CC-440F-A34B-7BA0960FD0D6}" type="slidenum">
              <a:rPr lang="en-US" smtClean="0"/>
              <a:pPr fontAlgn="base">
                <a:spcBef>
                  <a:spcPct val="0"/>
                </a:spcBef>
                <a:spcAft>
                  <a:spcPct val="0"/>
                </a:spcAft>
                <a:defRPr/>
              </a:pPr>
              <a:t>44</a:t>
            </a:fld>
            <a:endParaRPr lang="en-US" smtClean="0"/>
          </a:p>
        </p:txBody>
      </p:sp>
      <p:sp>
        <p:nvSpPr>
          <p:cNvPr id="56325" name="TextBox 7"/>
          <p:cNvSpPr txBox="1">
            <a:spLocks noChangeArrowheads="1"/>
          </p:cNvSpPr>
          <p:nvPr/>
        </p:nvSpPr>
        <p:spPr bwMode="auto">
          <a:xfrm>
            <a:off x="658813" y="1871663"/>
            <a:ext cx="7613650" cy="1354137"/>
          </a:xfrm>
          <a:prstGeom prst="rect">
            <a:avLst/>
          </a:prstGeom>
          <a:noFill/>
          <a:ln w="9525">
            <a:noFill/>
            <a:miter lim="800000"/>
            <a:headEnd/>
            <a:tailEnd/>
          </a:ln>
        </p:spPr>
        <p:txBody>
          <a:bodyPr>
            <a:spAutoFit/>
          </a:bodyPr>
          <a:lstStyle/>
          <a:p>
            <a:pPr marL="468313" indent="-468313">
              <a:spcAft>
                <a:spcPts val="600"/>
              </a:spcAft>
              <a:buClr>
                <a:schemeClr val="accent1"/>
              </a:buClr>
            </a:pPr>
            <a:r>
              <a:rPr lang="en-US" sz="2400" i="1">
                <a:solidFill>
                  <a:schemeClr val="accent2"/>
                </a:solidFill>
                <a:latin typeface="Times New Roman" pitchFamily="18" charset="0"/>
              </a:rPr>
              <a:t>P</a:t>
            </a:r>
            <a:r>
              <a:rPr lang="en-US" sz="2400">
                <a:solidFill>
                  <a:schemeClr val="accent2"/>
                </a:solidFill>
                <a:latin typeface="Times New Roman" pitchFamily="18" charset="0"/>
              </a:rPr>
              <a:t>(</a:t>
            </a:r>
            <a:r>
              <a:rPr lang="en-US" sz="2400" i="1">
                <a:solidFill>
                  <a:schemeClr val="accent2"/>
                </a:solidFill>
                <a:latin typeface="Times New Roman" pitchFamily="18" charset="0"/>
              </a:rPr>
              <a:t>x</a:t>
            </a:r>
            <a:r>
              <a:rPr lang="en-US" sz="2400">
                <a:solidFill>
                  <a:schemeClr val="accent2"/>
                </a:solidFill>
                <a:latin typeface="Times New Roman" pitchFamily="18" charset="0"/>
              </a:rPr>
              <a:t> = 2) = </a:t>
            </a:r>
            <a:r>
              <a:rPr lang="en-US" sz="2400" baseline="-25000">
                <a:solidFill>
                  <a:schemeClr val="accent2"/>
                </a:solidFill>
                <a:latin typeface="Times New Roman" pitchFamily="18" charset="0"/>
              </a:rPr>
              <a:t>4</a:t>
            </a:r>
            <a:r>
              <a:rPr lang="en-US" sz="2400">
                <a:solidFill>
                  <a:schemeClr val="accent2"/>
                </a:solidFill>
                <a:latin typeface="Times New Roman" pitchFamily="18" charset="0"/>
              </a:rPr>
              <a:t>C</a:t>
            </a:r>
            <a:r>
              <a:rPr lang="en-US" sz="2400" baseline="-25000">
                <a:solidFill>
                  <a:schemeClr val="accent2"/>
                </a:solidFill>
                <a:latin typeface="Times New Roman" pitchFamily="18" charset="0"/>
              </a:rPr>
              <a:t>2</a:t>
            </a:r>
            <a:r>
              <a:rPr lang="en-US" sz="2400">
                <a:solidFill>
                  <a:schemeClr val="accent2"/>
                </a:solidFill>
                <a:latin typeface="Times New Roman" pitchFamily="18" charset="0"/>
              </a:rPr>
              <a:t>(0.41)</a:t>
            </a:r>
            <a:r>
              <a:rPr lang="en-US" sz="2400" baseline="30000">
                <a:solidFill>
                  <a:schemeClr val="accent2"/>
                </a:solidFill>
                <a:latin typeface="Times New Roman" pitchFamily="18" charset="0"/>
              </a:rPr>
              <a:t>2</a:t>
            </a:r>
            <a:r>
              <a:rPr lang="en-US" sz="2400">
                <a:solidFill>
                  <a:schemeClr val="accent2"/>
                </a:solidFill>
                <a:latin typeface="Times New Roman" pitchFamily="18" charset="0"/>
              </a:rPr>
              <a:t>(0.59)</a:t>
            </a:r>
            <a:r>
              <a:rPr lang="en-US" sz="2400" baseline="30000">
                <a:solidFill>
                  <a:schemeClr val="accent2"/>
                </a:solidFill>
                <a:latin typeface="Times New Roman" pitchFamily="18" charset="0"/>
              </a:rPr>
              <a:t>2</a:t>
            </a:r>
            <a:r>
              <a:rPr lang="en-US" sz="2400">
                <a:solidFill>
                  <a:schemeClr val="accent2"/>
                </a:solidFill>
                <a:latin typeface="Times New Roman" pitchFamily="18" charset="0"/>
              </a:rPr>
              <a:t> = 6(0.41)</a:t>
            </a:r>
            <a:r>
              <a:rPr lang="en-US" sz="2400" baseline="30000">
                <a:solidFill>
                  <a:schemeClr val="accent2"/>
                </a:solidFill>
                <a:latin typeface="Times New Roman" pitchFamily="18" charset="0"/>
              </a:rPr>
              <a:t>2</a:t>
            </a:r>
            <a:r>
              <a:rPr lang="en-US" sz="2400">
                <a:solidFill>
                  <a:schemeClr val="accent2"/>
                </a:solidFill>
                <a:latin typeface="Times New Roman" pitchFamily="18" charset="0"/>
              </a:rPr>
              <a:t>(0.59)</a:t>
            </a:r>
            <a:r>
              <a:rPr lang="en-US" sz="2400" baseline="30000">
                <a:solidFill>
                  <a:schemeClr val="accent2"/>
                </a:solidFill>
                <a:latin typeface="Times New Roman" pitchFamily="18" charset="0"/>
              </a:rPr>
              <a:t>2</a:t>
            </a:r>
            <a:r>
              <a:rPr lang="en-US" sz="2400">
                <a:solidFill>
                  <a:schemeClr val="accent2"/>
                </a:solidFill>
                <a:latin typeface="Times New Roman" pitchFamily="18" charset="0"/>
              </a:rPr>
              <a:t>  ≈ 0.351094</a:t>
            </a:r>
          </a:p>
          <a:p>
            <a:pPr marL="468313" indent="-468313">
              <a:spcAft>
                <a:spcPts val="600"/>
              </a:spcAft>
              <a:buClr>
                <a:schemeClr val="accent1"/>
              </a:buClr>
            </a:pPr>
            <a:r>
              <a:rPr lang="en-US" sz="2400" i="1">
                <a:solidFill>
                  <a:schemeClr val="accent2"/>
                </a:solidFill>
                <a:latin typeface="Times New Roman" pitchFamily="18" charset="0"/>
              </a:rPr>
              <a:t>P</a:t>
            </a:r>
            <a:r>
              <a:rPr lang="en-US" sz="2400">
                <a:solidFill>
                  <a:schemeClr val="accent2"/>
                </a:solidFill>
                <a:latin typeface="Times New Roman" pitchFamily="18" charset="0"/>
              </a:rPr>
              <a:t>(</a:t>
            </a:r>
            <a:r>
              <a:rPr lang="en-US" sz="2400" i="1">
                <a:solidFill>
                  <a:schemeClr val="accent2"/>
                </a:solidFill>
                <a:latin typeface="Times New Roman" pitchFamily="18" charset="0"/>
              </a:rPr>
              <a:t>x</a:t>
            </a:r>
            <a:r>
              <a:rPr lang="en-US" sz="2400">
                <a:solidFill>
                  <a:schemeClr val="accent2"/>
                </a:solidFill>
                <a:latin typeface="Times New Roman" pitchFamily="18" charset="0"/>
              </a:rPr>
              <a:t> = 3) = </a:t>
            </a:r>
            <a:r>
              <a:rPr lang="en-US" sz="2400" baseline="-25000">
                <a:solidFill>
                  <a:schemeClr val="accent2"/>
                </a:solidFill>
                <a:latin typeface="Times New Roman" pitchFamily="18" charset="0"/>
              </a:rPr>
              <a:t>4</a:t>
            </a:r>
            <a:r>
              <a:rPr lang="en-US" sz="2400">
                <a:solidFill>
                  <a:schemeClr val="accent2"/>
                </a:solidFill>
                <a:latin typeface="Times New Roman" pitchFamily="18" charset="0"/>
              </a:rPr>
              <a:t>C</a:t>
            </a:r>
            <a:r>
              <a:rPr lang="en-US" sz="2400" baseline="-25000">
                <a:solidFill>
                  <a:schemeClr val="accent2"/>
                </a:solidFill>
                <a:latin typeface="Times New Roman" pitchFamily="18" charset="0"/>
              </a:rPr>
              <a:t>3</a:t>
            </a:r>
            <a:r>
              <a:rPr lang="en-US" sz="2400">
                <a:solidFill>
                  <a:schemeClr val="accent2"/>
                </a:solidFill>
                <a:latin typeface="Times New Roman" pitchFamily="18" charset="0"/>
              </a:rPr>
              <a:t>(0.41)</a:t>
            </a:r>
            <a:r>
              <a:rPr lang="en-US" sz="2400" baseline="30000">
                <a:solidFill>
                  <a:schemeClr val="accent2"/>
                </a:solidFill>
                <a:latin typeface="Times New Roman" pitchFamily="18" charset="0"/>
              </a:rPr>
              <a:t>3</a:t>
            </a:r>
            <a:r>
              <a:rPr lang="en-US" sz="2400">
                <a:solidFill>
                  <a:schemeClr val="accent2"/>
                </a:solidFill>
                <a:latin typeface="Times New Roman" pitchFamily="18" charset="0"/>
              </a:rPr>
              <a:t>(0.59)</a:t>
            </a:r>
            <a:r>
              <a:rPr lang="en-US" sz="2400" baseline="30000">
                <a:solidFill>
                  <a:schemeClr val="accent2"/>
                </a:solidFill>
                <a:latin typeface="Times New Roman" pitchFamily="18" charset="0"/>
              </a:rPr>
              <a:t>1</a:t>
            </a:r>
            <a:r>
              <a:rPr lang="en-US" sz="2400">
                <a:solidFill>
                  <a:schemeClr val="accent2"/>
                </a:solidFill>
                <a:latin typeface="Times New Roman" pitchFamily="18" charset="0"/>
              </a:rPr>
              <a:t> = 4(0.41)</a:t>
            </a:r>
            <a:r>
              <a:rPr lang="en-US" sz="2400" baseline="30000">
                <a:solidFill>
                  <a:schemeClr val="accent2"/>
                </a:solidFill>
                <a:latin typeface="Times New Roman" pitchFamily="18" charset="0"/>
              </a:rPr>
              <a:t>3</a:t>
            </a:r>
            <a:r>
              <a:rPr lang="en-US" sz="2400">
                <a:solidFill>
                  <a:schemeClr val="accent2"/>
                </a:solidFill>
                <a:latin typeface="Times New Roman" pitchFamily="18" charset="0"/>
              </a:rPr>
              <a:t>(0.59)</a:t>
            </a:r>
            <a:r>
              <a:rPr lang="en-US" sz="2400" baseline="30000">
                <a:solidFill>
                  <a:schemeClr val="accent2"/>
                </a:solidFill>
                <a:latin typeface="Times New Roman" pitchFamily="18" charset="0"/>
              </a:rPr>
              <a:t>1</a:t>
            </a:r>
            <a:r>
              <a:rPr lang="en-US" sz="2400">
                <a:solidFill>
                  <a:schemeClr val="accent2"/>
                </a:solidFill>
                <a:latin typeface="Times New Roman" pitchFamily="18" charset="0"/>
              </a:rPr>
              <a:t> ≈ 0.162654</a:t>
            </a:r>
          </a:p>
          <a:p>
            <a:pPr marL="468313" indent="-468313">
              <a:spcAft>
                <a:spcPts val="600"/>
              </a:spcAft>
              <a:buClr>
                <a:schemeClr val="accent1"/>
              </a:buClr>
            </a:pPr>
            <a:r>
              <a:rPr lang="en-US" sz="2400" i="1">
                <a:solidFill>
                  <a:schemeClr val="accent2"/>
                </a:solidFill>
                <a:latin typeface="Times New Roman" pitchFamily="18" charset="0"/>
              </a:rPr>
              <a:t>P</a:t>
            </a:r>
            <a:r>
              <a:rPr lang="en-US" sz="2400">
                <a:solidFill>
                  <a:schemeClr val="accent2"/>
                </a:solidFill>
                <a:latin typeface="Times New Roman" pitchFamily="18" charset="0"/>
              </a:rPr>
              <a:t>(</a:t>
            </a:r>
            <a:r>
              <a:rPr lang="en-US" sz="2400" i="1">
                <a:solidFill>
                  <a:schemeClr val="accent2"/>
                </a:solidFill>
                <a:latin typeface="Times New Roman" pitchFamily="18" charset="0"/>
              </a:rPr>
              <a:t>x</a:t>
            </a:r>
            <a:r>
              <a:rPr lang="en-US" sz="2400">
                <a:solidFill>
                  <a:schemeClr val="accent2"/>
                </a:solidFill>
                <a:latin typeface="Times New Roman" pitchFamily="18" charset="0"/>
              </a:rPr>
              <a:t> = 4) = </a:t>
            </a:r>
            <a:r>
              <a:rPr lang="en-US" sz="2400" baseline="-25000">
                <a:solidFill>
                  <a:schemeClr val="accent2"/>
                </a:solidFill>
                <a:latin typeface="Times New Roman" pitchFamily="18" charset="0"/>
              </a:rPr>
              <a:t>4</a:t>
            </a:r>
            <a:r>
              <a:rPr lang="en-US" sz="2400">
                <a:solidFill>
                  <a:schemeClr val="accent2"/>
                </a:solidFill>
                <a:latin typeface="Times New Roman" pitchFamily="18" charset="0"/>
              </a:rPr>
              <a:t>C</a:t>
            </a:r>
            <a:r>
              <a:rPr lang="en-US" sz="2400" baseline="-25000">
                <a:solidFill>
                  <a:schemeClr val="accent2"/>
                </a:solidFill>
                <a:latin typeface="Times New Roman" pitchFamily="18" charset="0"/>
              </a:rPr>
              <a:t>4</a:t>
            </a:r>
            <a:r>
              <a:rPr lang="en-US" sz="2400">
                <a:solidFill>
                  <a:schemeClr val="accent2"/>
                </a:solidFill>
                <a:latin typeface="Times New Roman" pitchFamily="18" charset="0"/>
              </a:rPr>
              <a:t>(0.41)</a:t>
            </a:r>
            <a:r>
              <a:rPr lang="en-US" sz="2400" baseline="30000">
                <a:solidFill>
                  <a:schemeClr val="accent2"/>
                </a:solidFill>
                <a:latin typeface="Times New Roman" pitchFamily="18" charset="0"/>
              </a:rPr>
              <a:t>4</a:t>
            </a:r>
            <a:r>
              <a:rPr lang="en-US" sz="2400">
                <a:solidFill>
                  <a:schemeClr val="accent2"/>
                </a:solidFill>
                <a:latin typeface="Times New Roman" pitchFamily="18" charset="0"/>
              </a:rPr>
              <a:t>(0.59)</a:t>
            </a:r>
            <a:r>
              <a:rPr lang="en-US" sz="2400" baseline="30000">
                <a:solidFill>
                  <a:schemeClr val="accent2"/>
                </a:solidFill>
                <a:latin typeface="Times New Roman" pitchFamily="18" charset="0"/>
              </a:rPr>
              <a:t>0</a:t>
            </a:r>
            <a:r>
              <a:rPr lang="en-US" sz="2400">
                <a:solidFill>
                  <a:schemeClr val="accent2"/>
                </a:solidFill>
                <a:latin typeface="Times New Roman" pitchFamily="18" charset="0"/>
              </a:rPr>
              <a:t> = 1(0.41)</a:t>
            </a:r>
            <a:r>
              <a:rPr lang="en-US" sz="2400" baseline="30000">
                <a:solidFill>
                  <a:schemeClr val="accent2"/>
                </a:solidFill>
                <a:latin typeface="Times New Roman" pitchFamily="18" charset="0"/>
              </a:rPr>
              <a:t>4</a:t>
            </a:r>
            <a:r>
              <a:rPr lang="en-US" sz="2400">
                <a:solidFill>
                  <a:schemeClr val="accent2"/>
                </a:solidFill>
                <a:latin typeface="Times New Roman" pitchFamily="18" charset="0"/>
              </a:rPr>
              <a:t>(0.59)</a:t>
            </a:r>
            <a:r>
              <a:rPr lang="en-US" sz="2400" baseline="30000">
                <a:solidFill>
                  <a:schemeClr val="accent2"/>
                </a:solidFill>
                <a:latin typeface="Times New Roman" pitchFamily="18" charset="0"/>
              </a:rPr>
              <a:t>0</a:t>
            </a:r>
            <a:r>
              <a:rPr lang="en-US" sz="2400">
                <a:solidFill>
                  <a:schemeClr val="accent2"/>
                </a:solidFill>
                <a:latin typeface="Times New Roman" pitchFamily="18" charset="0"/>
              </a:rPr>
              <a:t> ≈ 0.028258</a:t>
            </a:r>
          </a:p>
        </p:txBody>
      </p:sp>
      <p:sp>
        <p:nvSpPr>
          <p:cNvPr id="56326" name="TextBox 8"/>
          <p:cNvSpPr txBox="1">
            <a:spLocks noChangeArrowheads="1"/>
          </p:cNvSpPr>
          <p:nvPr/>
        </p:nvSpPr>
        <p:spPr bwMode="auto">
          <a:xfrm>
            <a:off x="638175" y="3487738"/>
            <a:ext cx="7548563" cy="1384300"/>
          </a:xfrm>
          <a:prstGeom prst="rect">
            <a:avLst/>
          </a:prstGeom>
          <a:noFill/>
          <a:ln w="9525">
            <a:noFill/>
            <a:miter lim="800000"/>
            <a:headEnd/>
            <a:tailEnd/>
          </a:ln>
        </p:spPr>
        <p:txBody>
          <a:bodyPr>
            <a:spAutoFit/>
          </a:bodyPr>
          <a:lstStyle/>
          <a:p>
            <a:r>
              <a:rPr lang="en-US" sz="2800" i="1">
                <a:latin typeface="Times New Roman" pitchFamily="18" charset="0"/>
              </a:rPr>
              <a:t>P</a:t>
            </a:r>
            <a:r>
              <a:rPr lang="en-US" sz="2800">
                <a:latin typeface="Times New Roman" pitchFamily="18" charset="0"/>
              </a:rPr>
              <a:t>(</a:t>
            </a:r>
            <a:r>
              <a:rPr lang="en-US" sz="2800" i="1">
                <a:latin typeface="Times New Roman" pitchFamily="18" charset="0"/>
              </a:rPr>
              <a:t>x</a:t>
            </a:r>
            <a:r>
              <a:rPr lang="en-US" sz="2800">
                <a:latin typeface="Times New Roman" pitchFamily="18" charset="0"/>
              </a:rPr>
              <a:t> ≥ 2) = </a:t>
            </a:r>
            <a:r>
              <a:rPr lang="en-US" sz="2800" i="1">
                <a:latin typeface="Times New Roman" pitchFamily="18" charset="0"/>
              </a:rPr>
              <a:t>P</a:t>
            </a:r>
            <a:r>
              <a:rPr lang="en-US" sz="2800">
                <a:latin typeface="Times New Roman" pitchFamily="18" charset="0"/>
              </a:rPr>
              <a:t>(2) + </a:t>
            </a:r>
            <a:r>
              <a:rPr lang="en-US" sz="2800" i="1">
                <a:latin typeface="Times New Roman" pitchFamily="18" charset="0"/>
              </a:rPr>
              <a:t>P</a:t>
            </a:r>
            <a:r>
              <a:rPr lang="en-US" sz="2800">
                <a:latin typeface="Times New Roman" pitchFamily="18" charset="0"/>
              </a:rPr>
              <a:t>(3) + </a:t>
            </a:r>
            <a:r>
              <a:rPr lang="en-US" sz="2800" i="1">
                <a:latin typeface="Times New Roman" pitchFamily="18" charset="0"/>
              </a:rPr>
              <a:t>P</a:t>
            </a:r>
            <a:r>
              <a:rPr lang="en-US" sz="2800">
                <a:latin typeface="Times New Roman" pitchFamily="18" charset="0"/>
              </a:rPr>
              <a:t>(4)</a:t>
            </a:r>
          </a:p>
          <a:p>
            <a:r>
              <a:rPr lang="en-US" sz="2800">
                <a:latin typeface="Times New Roman" pitchFamily="18" charset="0"/>
              </a:rPr>
              <a:t>              ≈ 0.351094 + 0.162654 + 0.028258</a:t>
            </a:r>
          </a:p>
          <a:p>
            <a:r>
              <a:rPr lang="en-US" sz="2800">
                <a:latin typeface="Times New Roman" pitchFamily="18" charset="0"/>
              </a:rPr>
              <a:t> 	    ≈ 0.542</a:t>
            </a:r>
          </a:p>
        </p:txBody>
      </p:sp>
      <p:pic>
        <p:nvPicPr>
          <p:cNvPr id="56327" name="Picture 7" descr="C:\Documents and Settings\Lyn\Local Settings\Temporary Internet Files\Content.IE5\QBYNAX2V\MCj01572370000[1].wmf"/>
          <p:cNvPicPr>
            <a:picLocks noChangeAspect="1" noChangeArrowheads="1"/>
          </p:cNvPicPr>
          <p:nvPr/>
        </p:nvPicPr>
        <p:blipFill>
          <a:blip r:embed="rId2" cstate="print"/>
          <a:srcRect/>
          <a:stretch>
            <a:fillRect/>
          </a:stretch>
        </p:blipFill>
        <p:spPr bwMode="auto">
          <a:xfrm>
            <a:off x="7837488" y="3838575"/>
            <a:ext cx="893762" cy="110172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Example: Finding Binomial Probabilities Using Technology</a:t>
            </a:r>
            <a:endParaRPr lang="en-US" dirty="0">
              <a:solidFill>
                <a:schemeClr val="accent3"/>
              </a:solidFill>
            </a:endParaRPr>
          </a:p>
        </p:txBody>
      </p:sp>
      <p:sp>
        <p:nvSpPr>
          <p:cNvPr id="57347" name="Content Placeholder 2"/>
          <p:cNvSpPr>
            <a:spLocks noGrp="1"/>
          </p:cNvSpPr>
          <p:nvPr>
            <p:ph idx="1"/>
          </p:nvPr>
        </p:nvSpPr>
        <p:spPr>
          <a:xfrm>
            <a:off x="457200" y="1600200"/>
            <a:ext cx="8229600" cy="3001963"/>
          </a:xfrm>
        </p:spPr>
        <p:txBody>
          <a:bodyPr/>
          <a:lstStyle/>
          <a:p>
            <a:pPr marL="0" indent="0" eaLnBrk="1" hangingPunct="1">
              <a:buFont typeface="Arial" pitchFamily="34" charset="0"/>
              <a:buNone/>
            </a:pPr>
            <a:r>
              <a:rPr lang="en-US" smtClean="0"/>
              <a:t>The results of a recent survey indicate that when grilling, 59% of households in the United States use a gas grill. If you randomly select 100 households, what is the probability that exactly 65 households use a gas grill? Use a technology tool to find the probability. </a:t>
            </a:r>
            <a:r>
              <a:rPr lang="en-US" sz="2400" i="1" smtClean="0">
                <a:solidFill>
                  <a:schemeClr val="tx2"/>
                </a:solidFill>
              </a:rPr>
              <a:t>(Source: Greenfield Online for Weber-Stephens Products Company)</a:t>
            </a:r>
          </a:p>
          <a:p>
            <a:pPr marL="0" indent="0" eaLnBrk="1" hangingPunct="1">
              <a:buFont typeface="Arial" pitchFamily="34" charset="0"/>
              <a:buNone/>
            </a:pPr>
            <a:endParaRPr lang="en-US" smtClean="0"/>
          </a:p>
        </p:txBody>
      </p:sp>
      <p:sp>
        <p:nvSpPr>
          <p:cNvPr id="4" name="Footer Placeholder 3"/>
          <p:cNvSpPr>
            <a:spLocks noGrp="1"/>
          </p:cNvSpPr>
          <p:nvPr>
            <p:ph type="ftr" sz="quarter" idx="10"/>
          </p:nvPr>
        </p:nvSpPr>
        <p:spPr/>
        <p:txBody>
          <a:bodyPr/>
          <a:lstStyle/>
          <a:p>
            <a:pPr>
              <a:defRPr/>
            </a:pPr>
            <a:r>
              <a:rPr lang="en-US" smtClean="0"/>
              <a:t>Larson/Farber 4th ed</a:t>
            </a:r>
            <a:endParaRPr lang="en-US"/>
          </a:p>
        </p:txBody>
      </p:sp>
      <p:sp>
        <p:nvSpPr>
          <p:cNvPr id="5" name="Slide Number Placeholder 4"/>
          <p:cNvSpPr>
            <a:spLocks noGrp="1"/>
          </p:cNvSpPr>
          <p:nvPr>
            <p:ph type="sldNum" sz="quarter" idx="11"/>
          </p:nvPr>
        </p:nvSpPr>
        <p:spPr/>
        <p:txBody>
          <a:bodyPr/>
          <a:lstStyle/>
          <a:p>
            <a:pPr>
              <a:defRPr/>
            </a:pPr>
            <a:fld id="{2F9F3D53-3C38-44A2-B623-A4A0AC8C169E}" type="slidenum">
              <a:rPr lang="en-US" smtClean="0"/>
              <a:pPr>
                <a:defRPr/>
              </a:pPr>
              <a:t>45</a:t>
            </a:fld>
            <a:endParaRPr lang="en-US"/>
          </a:p>
        </p:txBody>
      </p:sp>
      <p:sp>
        <p:nvSpPr>
          <p:cNvPr id="6" name="TextBox 5"/>
          <p:cNvSpPr txBox="1">
            <a:spLocks noChangeArrowheads="1"/>
          </p:cNvSpPr>
          <p:nvPr/>
        </p:nvSpPr>
        <p:spPr bwMode="auto">
          <a:xfrm>
            <a:off x="457200" y="4721225"/>
            <a:ext cx="7869238" cy="946150"/>
          </a:xfrm>
          <a:prstGeom prst="rect">
            <a:avLst/>
          </a:prstGeom>
          <a:noFill/>
          <a:ln w="9525">
            <a:noFill/>
            <a:miter lim="800000"/>
            <a:headEnd/>
            <a:tailEnd/>
          </a:ln>
        </p:spPr>
        <p:txBody>
          <a:bodyPr>
            <a:spAutoFit/>
          </a:bodyPr>
          <a:lstStyle/>
          <a:p>
            <a:pPr marL="293688" indent="-293688"/>
            <a:r>
              <a:rPr lang="en-US" sz="2800" b="1">
                <a:solidFill>
                  <a:srgbClr val="83BB35"/>
                </a:solidFill>
                <a:latin typeface="Times New Roman" pitchFamily="18" charset="0"/>
              </a:rPr>
              <a:t>Solution:</a:t>
            </a:r>
          </a:p>
          <a:p>
            <a:pPr marL="293688" indent="-293688">
              <a:buClr>
                <a:schemeClr val="accent1"/>
              </a:buClr>
              <a:buFont typeface="Arial" pitchFamily="34" charset="0"/>
              <a:buChar char="•"/>
            </a:pPr>
            <a:r>
              <a:rPr lang="en-US" sz="2800">
                <a:latin typeface="Times New Roman" pitchFamily="18" charset="0"/>
              </a:rPr>
              <a:t>Binomial with </a:t>
            </a:r>
            <a:r>
              <a:rPr lang="en-US" sz="2800" i="1">
                <a:latin typeface="Times New Roman" pitchFamily="18" charset="0"/>
              </a:rPr>
              <a:t>n</a:t>
            </a:r>
            <a:r>
              <a:rPr lang="en-US" sz="2800">
                <a:latin typeface="Times New Roman" pitchFamily="18" charset="0"/>
              </a:rPr>
              <a:t> = 100, </a:t>
            </a:r>
            <a:r>
              <a:rPr lang="en-US" sz="2800" i="1">
                <a:latin typeface="Times New Roman" pitchFamily="18" charset="0"/>
              </a:rPr>
              <a:t>p</a:t>
            </a:r>
            <a:r>
              <a:rPr lang="en-US" sz="2800">
                <a:latin typeface="Times New Roman" pitchFamily="18" charset="0"/>
              </a:rPr>
              <a:t> = 0.59, </a:t>
            </a:r>
            <a:r>
              <a:rPr lang="en-US" sz="2800" i="1">
                <a:latin typeface="Times New Roman" pitchFamily="18" charset="0"/>
              </a:rPr>
              <a:t>x</a:t>
            </a:r>
            <a:r>
              <a:rPr lang="en-US" sz="2800">
                <a:latin typeface="Times New Roman" pitchFamily="18" charset="0"/>
              </a:rPr>
              <a:t> = 65</a:t>
            </a:r>
          </a:p>
        </p:txBody>
      </p:sp>
      <p:pic>
        <p:nvPicPr>
          <p:cNvPr id="57351" name="Picture 8" descr="C:\Documents and Settings\Lyn\Local Settings\Temporary Internet Files\Content.IE5\TNMFU2EO\MCj03384840000[1].wmf"/>
          <p:cNvPicPr>
            <a:picLocks noChangeAspect="1" noChangeArrowheads="1"/>
          </p:cNvPicPr>
          <p:nvPr/>
        </p:nvPicPr>
        <p:blipFill>
          <a:blip r:embed="rId2" cstate="print"/>
          <a:srcRect/>
          <a:stretch>
            <a:fillRect/>
          </a:stretch>
        </p:blipFill>
        <p:spPr bwMode="auto">
          <a:xfrm>
            <a:off x="7488238" y="4056063"/>
            <a:ext cx="1028700" cy="11938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Solution: Finding Binomial Probabilities Using Technology</a:t>
            </a:r>
            <a:endParaRPr lang="en-US" dirty="0">
              <a:solidFill>
                <a:schemeClr val="accent3"/>
              </a:solidFill>
            </a:endParaRPr>
          </a:p>
        </p:txBody>
      </p:sp>
      <p:sp>
        <p:nvSpPr>
          <p:cNvPr id="4" name="Footer Placeholder 3"/>
          <p:cNvSpPr>
            <a:spLocks noGrp="1"/>
          </p:cNvSpPr>
          <p:nvPr>
            <p:ph type="ftr" sz="quarter" idx="10"/>
          </p:nvPr>
        </p:nvSpPr>
        <p:spPr/>
        <p:txBody>
          <a:bodyPr/>
          <a:lstStyle/>
          <a:p>
            <a:pPr>
              <a:defRPr/>
            </a:pPr>
            <a:r>
              <a:rPr lang="en-US" smtClean="0"/>
              <a:t>Larson/Farber 4th ed</a:t>
            </a:r>
            <a:endParaRPr lang="en-US"/>
          </a:p>
        </p:txBody>
      </p:sp>
      <p:sp>
        <p:nvSpPr>
          <p:cNvPr id="5" name="Slide Number Placeholder 4"/>
          <p:cNvSpPr>
            <a:spLocks noGrp="1"/>
          </p:cNvSpPr>
          <p:nvPr>
            <p:ph type="sldNum" sz="quarter" idx="11"/>
          </p:nvPr>
        </p:nvSpPr>
        <p:spPr/>
        <p:txBody>
          <a:bodyPr/>
          <a:lstStyle/>
          <a:p>
            <a:pPr>
              <a:defRPr/>
            </a:pPr>
            <a:fld id="{75AC0FC4-B065-40BE-9B33-3C1D30BF95AC}" type="slidenum">
              <a:rPr lang="en-US" smtClean="0"/>
              <a:pPr>
                <a:defRPr/>
              </a:pPr>
              <a:t>46</a:t>
            </a:fld>
            <a:endParaRPr lang="en-US"/>
          </a:p>
        </p:txBody>
      </p:sp>
      <p:pic>
        <p:nvPicPr>
          <p:cNvPr id="58373" name="Picture 2"/>
          <p:cNvPicPr>
            <a:picLocks noChangeAspect="1" noChangeArrowheads="1"/>
          </p:cNvPicPr>
          <p:nvPr/>
        </p:nvPicPr>
        <p:blipFill>
          <a:blip r:embed="rId2" cstate="print"/>
          <a:srcRect/>
          <a:stretch>
            <a:fillRect/>
          </a:stretch>
        </p:blipFill>
        <p:spPr bwMode="auto">
          <a:xfrm>
            <a:off x="439738" y="1524000"/>
            <a:ext cx="3968750" cy="2179638"/>
          </a:xfrm>
          <a:prstGeom prst="rect">
            <a:avLst/>
          </a:prstGeom>
          <a:noFill/>
          <a:ln w="9525" algn="ctr">
            <a:noFill/>
            <a:miter lim="800000"/>
            <a:headEnd/>
            <a:tailEnd/>
          </a:ln>
        </p:spPr>
      </p:pic>
      <p:grpSp>
        <p:nvGrpSpPr>
          <p:cNvPr id="58374" name="Group 11"/>
          <p:cNvGrpSpPr>
            <a:grpSpLocks/>
          </p:cNvGrpSpPr>
          <p:nvPr/>
        </p:nvGrpSpPr>
        <p:grpSpPr bwMode="auto">
          <a:xfrm>
            <a:off x="5084763" y="1582738"/>
            <a:ext cx="2516187" cy="2092325"/>
            <a:chOff x="4920364" y="1866041"/>
            <a:chExt cx="2516475" cy="2091362"/>
          </a:xfrm>
        </p:grpSpPr>
        <p:pic>
          <p:nvPicPr>
            <p:cNvPr id="58380" name="Picture 3"/>
            <p:cNvPicPr>
              <a:picLocks noChangeAspect="1" noChangeArrowheads="1"/>
            </p:cNvPicPr>
            <p:nvPr/>
          </p:nvPicPr>
          <p:blipFill>
            <a:blip r:embed="rId3" cstate="print"/>
            <a:srcRect b="79352"/>
            <a:stretch>
              <a:fillRect/>
            </a:stretch>
          </p:blipFill>
          <p:spPr bwMode="auto">
            <a:xfrm>
              <a:off x="4920364" y="1866041"/>
              <a:ext cx="2514757" cy="472425"/>
            </a:xfrm>
            <a:prstGeom prst="rect">
              <a:avLst/>
            </a:prstGeom>
            <a:noFill/>
            <a:ln w="9525" algn="ctr">
              <a:noFill/>
              <a:miter lim="800000"/>
              <a:headEnd/>
              <a:tailEnd/>
            </a:ln>
          </p:spPr>
        </p:pic>
        <p:pic>
          <p:nvPicPr>
            <p:cNvPr id="58381" name="Picture 5"/>
            <p:cNvPicPr>
              <a:picLocks noChangeAspect="1" noChangeArrowheads="1"/>
            </p:cNvPicPr>
            <p:nvPr/>
          </p:nvPicPr>
          <p:blipFill>
            <a:blip r:embed="rId4" cstate="print"/>
            <a:srcRect/>
            <a:stretch>
              <a:fillRect/>
            </a:stretch>
          </p:blipFill>
          <p:spPr bwMode="auto">
            <a:xfrm>
              <a:off x="4995314" y="2329720"/>
              <a:ext cx="2441525" cy="1627683"/>
            </a:xfrm>
            <a:prstGeom prst="rect">
              <a:avLst/>
            </a:prstGeom>
            <a:noFill/>
            <a:ln w="9525" algn="ctr">
              <a:solidFill>
                <a:schemeClr val="tx1"/>
              </a:solidFill>
              <a:miter lim="800000"/>
              <a:headEnd/>
              <a:tailEnd/>
            </a:ln>
          </p:spPr>
        </p:pic>
      </p:grpSp>
      <p:sp>
        <p:nvSpPr>
          <p:cNvPr id="15" name="TextBox 14"/>
          <p:cNvSpPr txBox="1"/>
          <p:nvPr/>
        </p:nvSpPr>
        <p:spPr>
          <a:xfrm>
            <a:off x="523875" y="5365750"/>
            <a:ext cx="8080375" cy="954088"/>
          </a:xfrm>
          <a:prstGeom prst="rect">
            <a:avLst/>
          </a:prstGeom>
          <a:noFill/>
        </p:spPr>
        <p:txBody>
          <a:bodyPr>
            <a:spAutoFit/>
          </a:bodyPr>
          <a:lstStyle/>
          <a:p>
            <a:pPr>
              <a:defRPr/>
            </a:pPr>
            <a:r>
              <a:rPr lang="en-US" sz="2800" dirty="0">
                <a:latin typeface="+mn-lt"/>
              </a:rPr>
              <a:t>From the displays, you can see that the probability that exactly 65 households use a gas grill is about 0.04.</a:t>
            </a:r>
            <a:endParaRPr lang="en-US" sz="2800" dirty="0" err="1">
              <a:latin typeface="+mn-lt"/>
            </a:endParaRPr>
          </a:p>
        </p:txBody>
      </p:sp>
      <p:pic>
        <p:nvPicPr>
          <p:cNvPr id="58376" name="Picture 8" descr="C:\Documents and Settings\Lyn\Local Settings\Temporary Internet Files\Content.IE5\TNMFU2EO\MCj03384840000[1].wmf"/>
          <p:cNvPicPr>
            <a:picLocks noChangeAspect="1" noChangeArrowheads="1"/>
          </p:cNvPicPr>
          <p:nvPr/>
        </p:nvPicPr>
        <p:blipFill>
          <a:blip r:embed="rId5" cstate="print"/>
          <a:srcRect/>
          <a:stretch>
            <a:fillRect/>
          </a:stretch>
        </p:blipFill>
        <p:spPr bwMode="auto">
          <a:xfrm>
            <a:off x="7488238" y="4056063"/>
            <a:ext cx="1028700" cy="1193800"/>
          </a:xfrm>
          <a:prstGeom prst="rect">
            <a:avLst/>
          </a:prstGeom>
          <a:noFill/>
          <a:ln w="9525">
            <a:noFill/>
            <a:miter lim="800000"/>
            <a:headEnd/>
            <a:tailEnd/>
          </a:ln>
        </p:spPr>
      </p:pic>
      <p:grpSp>
        <p:nvGrpSpPr>
          <p:cNvPr id="58377" name="Group 12"/>
          <p:cNvGrpSpPr>
            <a:grpSpLocks/>
          </p:cNvGrpSpPr>
          <p:nvPr/>
        </p:nvGrpSpPr>
        <p:grpSpPr bwMode="auto">
          <a:xfrm>
            <a:off x="514350" y="3821113"/>
            <a:ext cx="4605338" cy="1441450"/>
            <a:chOff x="514350" y="3968750"/>
            <a:chExt cx="4605338" cy="1441312"/>
          </a:xfrm>
        </p:grpSpPr>
        <p:pic>
          <p:nvPicPr>
            <p:cNvPr id="58378" name="Picture 4"/>
            <p:cNvPicPr>
              <a:picLocks noChangeAspect="1" noChangeArrowheads="1"/>
            </p:cNvPicPr>
            <p:nvPr/>
          </p:nvPicPr>
          <p:blipFill>
            <a:blip r:embed="rId6" cstate="print"/>
            <a:srcRect b="62029"/>
            <a:stretch>
              <a:fillRect/>
            </a:stretch>
          </p:blipFill>
          <p:spPr bwMode="auto">
            <a:xfrm>
              <a:off x="514350" y="3968750"/>
              <a:ext cx="4605338" cy="485263"/>
            </a:xfrm>
            <a:prstGeom prst="rect">
              <a:avLst/>
            </a:prstGeom>
            <a:noFill/>
            <a:ln w="9525" algn="ctr">
              <a:noFill/>
              <a:miter lim="800000"/>
              <a:headEnd/>
              <a:tailEnd/>
            </a:ln>
          </p:spPr>
        </p:pic>
        <p:pic>
          <p:nvPicPr>
            <p:cNvPr id="58379" name="Picture 11"/>
            <p:cNvPicPr>
              <a:picLocks noChangeAspect="1" noChangeArrowheads="1"/>
            </p:cNvPicPr>
            <p:nvPr/>
          </p:nvPicPr>
          <p:blipFill>
            <a:blip r:embed="rId7" cstate="print"/>
            <a:srcRect/>
            <a:stretch>
              <a:fillRect/>
            </a:stretch>
          </p:blipFill>
          <p:spPr bwMode="auto">
            <a:xfrm>
              <a:off x="565661" y="4446329"/>
              <a:ext cx="4507784" cy="963733"/>
            </a:xfrm>
            <a:prstGeom prst="rect">
              <a:avLst/>
            </a:prstGeom>
            <a:noFill/>
            <a:ln w="9525" algn="ctr">
              <a:noFill/>
              <a:miter lim="800000"/>
              <a:headEnd/>
              <a:tailEnd/>
            </a:ln>
          </p:spPr>
        </p:pic>
      </p:gr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Example: Finding Binomial Probabilities Using a Table</a:t>
            </a:r>
            <a:endParaRPr lang="en-US" dirty="0"/>
          </a:p>
        </p:txBody>
      </p:sp>
      <p:sp>
        <p:nvSpPr>
          <p:cNvPr id="6" name="Content Placeholder 5"/>
          <p:cNvSpPr>
            <a:spLocks noGrp="1"/>
          </p:cNvSpPr>
          <p:nvPr>
            <p:ph idx="1"/>
          </p:nvPr>
        </p:nvSpPr>
        <p:spPr/>
        <p:txBody>
          <a:bodyPr/>
          <a:lstStyle/>
          <a:p>
            <a:pPr marL="0" indent="0" eaLnBrk="1" hangingPunct="1">
              <a:buFont typeface="Arial" pitchFamily="34" charset="0"/>
              <a:buNone/>
              <a:defRPr/>
            </a:pPr>
            <a:r>
              <a:rPr lang="en-US" dirty="0" smtClean="0"/>
              <a:t>About thirty percent of working adults spend less than 15 minutes each way commuting to their jobs. You randomly select six working adults. What is the probability that exactly three of them spend less than 15 minutes each way commuting to work? Use a table to find the probability. </a:t>
            </a:r>
            <a:r>
              <a:rPr lang="en-US" sz="2400" i="1" dirty="0" smtClean="0">
                <a:solidFill>
                  <a:schemeClr val="tx2"/>
                </a:solidFill>
              </a:rPr>
              <a:t>(Source: U.S. Census Bureau)</a:t>
            </a:r>
          </a:p>
          <a:p>
            <a:pPr eaLnBrk="1" hangingPunct="1">
              <a:buFont typeface="Arial" pitchFamily="34" charset="0"/>
              <a:buNone/>
              <a:defRPr/>
            </a:pPr>
            <a:endParaRPr lang="en-US" dirty="0"/>
          </a:p>
        </p:txBody>
      </p:sp>
      <p:sp>
        <p:nvSpPr>
          <p:cNvPr id="3" name="Footer Placeholder 2"/>
          <p:cNvSpPr>
            <a:spLocks noGrp="1"/>
          </p:cNvSpPr>
          <p:nvPr>
            <p:ph type="ftr" sz="quarter" idx="10"/>
          </p:nvPr>
        </p:nvSpPr>
        <p:spPr/>
        <p:txBody>
          <a:bodyPr/>
          <a:lstStyle/>
          <a:p>
            <a:pPr>
              <a:defRPr/>
            </a:pPr>
            <a:r>
              <a:rPr lang="en-US" smtClean="0"/>
              <a:t>Larson/Farber 4th ed</a:t>
            </a:r>
            <a:endParaRPr lang="en-US"/>
          </a:p>
        </p:txBody>
      </p:sp>
      <p:sp>
        <p:nvSpPr>
          <p:cNvPr id="4" name="Slide Number Placeholder 3"/>
          <p:cNvSpPr>
            <a:spLocks noGrp="1"/>
          </p:cNvSpPr>
          <p:nvPr>
            <p:ph type="sldNum" sz="quarter" idx="11"/>
          </p:nvPr>
        </p:nvSpPr>
        <p:spPr/>
        <p:txBody>
          <a:bodyPr/>
          <a:lstStyle/>
          <a:p>
            <a:pPr>
              <a:defRPr/>
            </a:pPr>
            <a:fld id="{F503B56B-F5E9-4B74-AB6E-D2C74D124564}" type="slidenum">
              <a:rPr lang="en-US" smtClean="0"/>
              <a:pPr>
                <a:defRPr/>
              </a:pPr>
              <a:t>47</a:t>
            </a:fld>
            <a:endParaRPr lang="en-US"/>
          </a:p>
        </p:txBody>
      </p:sp>
      <p:sp>
        <p:nvSpPr>
          <p:cNvPr id="7" name="TextBox 6"/>
          <p:cNvSpPr txBox="1">
            <a:spLocks noChangeArrowheads="1"/>
          </p:cNvSpPr>
          <p:nvPr/>
        </p:nvSpPr>
        <p:spPr bwMode="auto">
          <a:xfrm>
            <a:off x="457200" y="4721225"/>
            <a:ext cx="7869238" cy="946150"/>
          </a:xfrm>
          <a:prstGeom prst="rect">
            <a:avLst/>
          </a:prstGeom>
          <a:noFill/>
          <a:ln w="9525">
            <a:noFill/>
            <a:miter lim="800000"/>
            <a:headEnd/>
            <a:tailEnd/>
          </a:ln>
        </p:spPr>
        <p:txBody>
          <a:bodyPr>
            <a:spAutoFit/>
          </a:bodyPr>
          <a:lstStyle/>
          <a:p>
            <a:pPr marL="293688" indent="-293688"/>
            <a:r>
              <a:rPr lang="en-US" sz="2800" b="1">
                <a:solidFill>
                  <a:srgbClr val="83BB35"/>
                </a:solidFill>
                <a:latin typeface="Times New Roman" pitchFamily="18" charset="0"/>
              </a:rPr>
              <a:t>Solution:</a:t>
            </a:r>
          </a:p>
          <a:p>
            <a:pPr marL="293688" indent="-293688">
              <a:buClr>
                <a:schemeClr val="accent1"/>
              </a:buClr>
              <a:buFont typeface="Arial" pitchFamily="34" charset="0"/>
              <a:buChar char="•"/>
            </a:pPr>
            <a:r>
              <a:rPr lang="en-US" sz="2800">
                <a:latin typeface="Times New Roman" pitchFamily="18" charset="0"/>
              </a:rPr>
              <a:t>Binomial with </a:t>
            </a:r>
            <a:r>
              <a:rPr lang="en-US" sz="2800" i="1">
                <a:latin typeface="Times New Roman" pitchFamily="18" charset="0"/>
              </a:rPr>
              <a:t>n</a:t>
            </a:r>
            <a:r>
              <a:rPr lang="en-US" sz="2800">
                <a:latin typeface="Times New Roman" pitchFamily="18" charset="0"/>
              </a:rPr>
              <a:t> = 6, </a:t>
            </a:r>
            <a:r>
              <a:rPr lang="en-US" sz="2800" i="1">
                <a:latin typeface="Times New Roman" pitchFamily="18" charset="0"/>
              </a:rPr>
              <a:t>p</a:t>
            </a:r>
            <a:r>
              <a:rPr lang="en-US" sz="2800">
                <a:latin typeface="Times New Roman" pitchFamily="18" charset="0"/>
              </a:rPr>
              <a:t> = 0.30, </a:t>
            </a:r>
            <a:r>
              <a:rPr lang="en-US" sz="2800" i="1">
                <a:latin typeface="Times New Roman" pitchFamily="18" charset="0"/>
              </a:rPr>
              <a:t>x</a:t>
            </a:r>
            <a:r>
              <a:rPr lang="en-US" sz="2800">
                <a:latin typeface="Times New Roman" pitchFamily="18" charset="0"/>
              </a:rPr>
              <a:t> = 3</a:t>
            </a:r>
          </a:p>
        </p:txBody>
      </p:sp>
      <p:pic>
        <p:nvPicPr>
          <p:cNvPr id="59399" name="Picture 8" descr="C:\Documents and Settings\Lyn\Local Settings\Temporary Internet Files\Content.IE5\QBYNAX2V\MCj01500630000[1].wmf"/>
          <p:cNvPicPr>
            <a:picLocks noChangeAspect="1" noChangeArrowheads="1"/>
          </p:cNvPicPr>
          <p:nvPr/>
        </p:nvPicPr>
        <p:blipFill>
          <a:blip r:embed="rId2" cstate="print"/>
          <a:srcRect/>
          <a:stretch>
            <a:fillRect/>
          </a:stretch>
        </p:blipFill>
        <p:spPr bwMode="auto">
          <a:xfrm>
            <a:off x="7285038" y="4365625"/>
            <a:ext cx="1455737" cy="1090613"/>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Solution: Finding Binomial Probabilities Using a Table</a:t>
            </a:r>
            <a:endParaRPr lang="en-US" dirty="0"/>
          </a:p>
        </p:txBody>
      </p:sp>
      <p:sp>
        <p:nvSpPr>
          <p:cNvPr id="60419" name="Content Placeholder 4"/>
          <p:cNvSpPr>
            <a:spLocks noGrp="1"/>
          </p:cNvSpPr>
          <p:nvPr>
            <p:ph idx="1"/>
          </p:nvPr>
        </p:nvSpPr>
        <p:spPr>
          <a:xfrm>
            <a:off x="457200" y="1495425"/>
            <a:ext cx="7562850" cy="1427163"/>
          </a:xfrm>
        </p:spPr>
        <p:txBody>
          <a:bodyPr/>
          <a:lstStyle/>
          <a:p>
            <a:pPr eaLnBrk="1" hangingPunct="1"/>
            <a:r>
              <a:rPr lang="en-US" smtClean="0"/>
              <a:t>A portion of Table 2 is shown</a:t>
            </a:r>
          </a:p>
        </p:txBody>
      </p:sp>
      <p:sp>
        <p:nvSpPr>
          <p:cNvPr id="3" name="Footer Placeholder 2"/>
          <p:cNvSpPr>
            <a:spLocks noGrp="1"/>
          </p:cNvSpPr>
          <p:nvPr>
            <p:ph type="ftr" sz="quarter" idx="10"/>
          </p:nvPr>
        </p:nvSpPr>
        <p:spPr/>
        <p:txBody>
          <a:bodyPr/>
          <a:lstStyle/>
          <a:p>
            <a:pPr>
              <a:defRPr/>
            </a:pPr>
            <a:r>
              <a:rPr lang="en-US" smtClean="0"/>
              <a:t>Larson/Farber 4th ed</a:t>
            </a:r>
            <a:endParaRPr lang="en-US"/>
          </a:p>
        </p:txBody>
      </p:sp>
      <p:sp>
        <p:nvSpPr>
          <p:cNvPr id="4" name="Slide Number Placeholder 3"/>
          <p:cNvSpPr>
            <a:spLocks noGrp="1"/>
          </p:cNvSpPr>
          <p:nvPr>
            <p:ph type="sldNum" sz="quarter" idx="11"/>
          </p:nvPr>
        </p:nvSpPr>
        <p:spPr/>
        <p:txBody>
          <a:bodyPr/>
          <a:lstStyle/>
          <a:p>
            <a:pPr>
              <a:defRPr/>
            </a:pPr>
            <a:fld id="{0317C935-616A-4348-82F7-7DEF14D0E112}" type="slidenum">
              <a:rPr lang="en-US" smtClean="0"/>
              <a:pPr>
                <a:defRPr/>
              </a:pPr>
              <a:t>48</a:t>
            </a:fld>
            <a:endParaRPr lang="en-US"/>
          </a:p>
        </p:txBody>
      </p:sp>
      <p:pic>
        <p:nvPicPr>
          <p:cNvPr id="60422" name="Picture 2"/>
          <p:cNvPicPr>
            <a:picLocks noChangeAspect="1" noChangeArrowheads="1"/>
          </p:cNvPicPr>
          <p:nvPr/>
        </p:nvPicPr>
        <p:blipFill>
          <a:blip r:embed="rId2" cstate="print"/>
          <a:srcRect/>
          <a:stretch>
            <a:fillRect/>
          </a:stretch>
        </p:blipFill>
        <p:spPr bwMode="auto">
          <a:xfrm>
            <a:off x="1693863" y="1931988"/>
            <a:ext cx="5411787" cy="3203575"/>
          </a:xfrm>
          <a:prstGeom prst="rect">
            <a:avLst/>
          </a:prstGeom>
          <a:noFill/>
          <a:ln w="9525" algn="ctr">
            <a:noFill/>
            <a:miter lim="800000"/>
            <a:headEnd/>
            <a:tailEnd/>
          </a:ln>
        </p:spPr>
      </p:pic>
      <p:sp>
        <p:nvSpPr>
          <p:cNvPr id="7" name="TextBox 6"/>
          <p:cNvSpPr txBox="1"/>
          <p:nvPr/>
        </p:nvSpPr>
        <p:spPr>
          <a:xfrm>
            <a:off x="584200" y="5051425"/>
            <a:ext cx="7870825" cy="1385888"/>
          </a:xfrm>
          <a:prstGeom prst="rect">
            <a:avLst/>
          </a:prstGeom>
          <a:noFill/>
        </p:spPr>
        <p:txBody>
          <a:bodyPr>
            <a:spAutoFit/>
          </a:bodyPr>
          <a:lstStyle/>
          <a:p>
            <a:pPr>
              <a:defRPr/>
            </a:pPr>
            <a:r>
              <a:rPr lang="en-US" sz="2800" dirty="0">
                <a:latin typeface="+mn-lt"/>
              </a:rPr>
              <a:t>The probability that exactly three of the six workers spend less than 15 minutes each way commuting to work is 0.185.</a:t>
            </a:r>
          </a:p>
        </p:txBody>
      </p:sp>
      <p:pic>
        <p:nvPicPr>
          <p:cNvPr id="60424" name="Picture 8" descr="C:\Documents and Settings\Lyn\Local Settings\Temporary Internet Files\Content.IE5\QBYNAX2V\MCj01500630000[1].wmf"/>
          <p:cNvPicPr>
            <a:picLocks noChangeAspect="1" noChangeArrowheads="1"/>
          </p:cNvPicPr>
          <p:nvPr/>
        </p:nvPicPr>
        <p:blipFill>
          <a:blip r:embed="rId3" cstate="print"/>
          <a:srcRect/>
          <a:stretch>
            <a:fillRect/>
          </a:stretch>
        </p:blipFill>
        <p:spPr bwMode="auto">
          <a:xfrm>
            <a:off x="7285038" y="3938588"/>
            <a:ext cx="1455737" cy="1090612"/>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Example: Graphing a Binomial Distribution</a:t>
            </a:r>
            <a:endParaRPr lang="en-US" dirty="0">
              <a:solidFill>
                <a:schemeClr val="accent3"/>
              </a:solidFill>
            </a:endParaRPr>
          </a:p>
        </p:txBody>
      </p:sp>
      <p:sp>
        <p:nvSpPr>
          <p:cNvPr id="61443" name="Content Placeholder 5"/>
          <p:cNvSpPr>
            <a:spLocks noGrp="1"/>
          </p:cNvSpPr>
          <p:nvPr>
            <p:ph idx="1"/>
          </p:nvPr>
        </p:nvSpPr>
        <p:spPr>
          <a:xfrm>
            <a:off x="457200" y="1600200"/>
            <a:ext cx="8229600" cy="2355850"/>
          </a:xfrm>
        </p:spPr>
        <p:txBody>
          <a:bodyPr/>
          <a:lstStyle/>
          <a:p>
            <a:pPr marL="0" indent="0" eaLnBrk="1" hangingPunct="1">
              <a:buFont typeface="Arial" pitchFamily="34" charset="0"/>
              <a:buNone/>
            </a:pPr>
            <a:r>
              <a:rPr lang="en-US" smtClean="0"/>
              <a:t>Fifty-nine percent of households in the U.S. subscribe to cable TV. You randomly select six households and ask each if they subscribe to cable TV. Construct a probability distribution for the random variable </a:t>
            </a:r>
            <a:r>
              <a:rPr lang="en-US" i="1" smtClean="0"/>
              <a:t>x.</a:t>
            </a:r>
            <a:r>
              <a:rPr lang="en-US" smtClean="0"/>
              <a:t> Then graph the distribution. </a:t>
            </a:r>
            <a:r>
              <a:rPr lang="en-US" sz="2400" i="1" smtClean="0">
                <a:solidFill>
                  <a:schemeClr val="tx2"/>
                </a:solidFill>
              </a:rPr>
              <a:t>(Source: Kagan Research, LLC)</a:t>
            </a:r>
          </a:p>
        </p:txBody>
      </p:sp>
      <p:sp>
        <p:nvSpPr>
          <p:cNvPr id="58372" name="Footer Placeholder 2"/>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58373" name="Slide Number Placeholder 3"/>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04002627-D862-4AD3-A292-B133D3FD14EA}" type="slidenum">
              <a:rPr lang="en-US" smtClean="0"/>
              <a:pPr fontAlgn="base">
                <a:spcBef>
                  <a:spcPct val="0"/>
                </a:spcBef>
                <a:spcAft>
                  <a:spcPct val="0"/>
                </a:spcAft>
                <a:defRPr/>
              </a:pPr>
              <a:t>49</a:t>
            </a:fld>
            <a:endParaRPr lang="en-US" smtClean="0"/>
          </a:p>
        </p:txBody>
      </p:sp>
      <p:sp>
        <p:nvSpPr>
          <p:cNvPr id="7" name="TextBox 6"/>
          <p:cNvSpPr txBox="1">
            <a:spLocks noChangeArrowheads="1"/>
          </p:cNvSpPr>
          <p:nvPr/>
        </p:nvSpPr>
        <p:spPr bwMode="auto">
          <a:xfrm>
            <a:off x="574675" y="4040188"/>
            <a:ext cx="7761288" cy="1373187"/>
          </a:xfrm>
          <a:prstGeom prst="rect">
            <a:avLst/>
          </a:prstGeom>
          <a:noFill/>
          <a:ln w="9525">
            <a:noFill/>
            <a:miter lim="800000"/>
            <a:headEnd/>
            <a:tailEnd/>
          </a:ln>
        </p:spPr>
        <p:txBody>
          <a:bodyPr>
            <a:spAutoFit/>
          </a:bodyPr>
          <a:lstStyle/>
          <a:p>
            <a:pPr marL="293688" indent="-293688"/>
            <a:r>
              <a:rPr lang="en-US" sz="2800" b="1">
                <a:solidFill>
                  <a:srgbClr val="83BB35"/>
                </a:solidFill>
                <a:latin typeface="Times New Roman" pitchFamily="18" charset="0"/>
              </a:rPr>
              <a:t>Solution:  </a:t>
            </a:r>
          </a:p>
          <a:p>
            <a:pPr marL="293688" indent="-293688">
              <a:buClr>
                <a:schemeClr val="accent1"/>
              </a:buClr>
              <a:buFont typeface="Arial" pitchFamily="34" charset="0"/>
              <a:buChar char="•"/>
            </a:pPr>
            <a:r>
              <a:rPr lang="en-US" sz="2800" i="1">
                <a:latin typeface="Times New Roman" pitchFamily="18" charset="0"/>
              </a:rPr>
              <a:t>n</a:t>
            </a:r>
            <a:r>
              <a:rPr lang="en-US" sz="2800">
                <a:latin typeface="Times New Roman" pitchFamily="18" charset="0"/>
              </a:rPr>
              <a:t> = 6, </a:t>
            </a:r>
            <a:r>
              <a:rPr lang="en-US" sz="2800" i="1">
                <a:latin typeface="Times New Roman" pitchFamily="18" charset="0"/>
              </a:rPr>
              <a:t>p</a:t>
            </a:r>
            <a:r>
              <a:rPr lang="en-US" sz="2800">
                <a:latin typeface="Times New Roman" pitchFamily="18" charset="0"/>
              </a:rPr>
              <a:t> = 0.59, </a:t>
            </a:r>
            <a:r>
              <a:rPr lang="en-US" sz="2800" i="1">
                <a:latin typeface="Times New Roman" pitchFamily="18" charset="0"/>
              </a:rPr>
              <a:t>q</a:t>
            </a:r>
            <a:r>
              <a:rPr lang="en-US" sz="2800">
                <a:latin typeface="Times New Roman" pitchFamily="18" charset="0"/>
              </a:rPr>
              <a:t> = 0.41</a:t>
            </a:r>
          </a:p>
          <a:p>
            <a:pPr marL="293688" indent="-293688">
              <a:buClr>
                <a:schemeClr val="accent1"/>
              </a:buClr>
              <a:buFont typeface="Arial" pitchFamily="34" charset="0"/>
              <a:buChar char="•"/>
            </a:pPr>
            <a:r>
              <a:rPr lang="en-US" sz="2800">
                <a:latin typeface="Times New Roman" pitchFamily="18" charset="0"/>
              </a:rPr>
              <a:t>Find the probability for each value of </a:t>
            </a:r>
            <a:r>
              <a:rPr lang="en-US" sz="2800" i="1">
                <a:latin typeface="Times New Roman" pitchFamily="18" charset="0"/>
              </a:rPr>
              <a:t>x</a:t>
            </a:r>
          </a:p>
        </p:txBody>
      </p:sp>
      <p:pic>
        <p:nvPicPr>
          <p:cNvPr id="61447" name="Picture 7" descr="C:\Documents and Settings\Lyn\Local Settings\Temporary Internet Files\Content.IE5\0X078R0N\MCj01549380000[1].wmf"/>
          <p:cNvPicPr>
            <a:picLocks noChangeAspect="1" noChangeArrowheads="1"/>
          </p:cNvPicPr>
          <p:nvPr/>
        </p:nvPicPr>
        <p:blipFill>
          <a:blip r:embed="rId2" cstate="print"/>
          <a:srcRect/>
          <a:stretch>
            <a:fillRect/>
          </a:stretch>
        </p:blipFill>
        <p:spPr bwMode="auto">
          <a:xfrm>
            <a:off x="7315200" y="4098925"/>
            <a:ext cx="1357313" cy="10033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3"/>
          <p:cNvSpPr>
            <a:spLocks noGrp="1" noChangeArrowheads="1"/>
          </p:cNvSpPr>
          <p:nvPr>
            <p:ph type="title"/>
          </p:nvPr>
        </p:nvSpPr>
        <p:spPr>
          <a:noFill/>
        </p:spPr>
        <p:txBody>
          <a:bodyPr/>
          <a:lstStyle/>
          <a:p>
            <a:pPr eaLnBrk="1" hangingPunct="1"/>
            <a:r>
              <a:rPr lang="en-US" smtClean="0"/>
              <a:t>Random Variables</a:t>
            </a:r>
          </a:p>
        </p:txBody>
      </p:sp>
      <p:sp>
        <p:nvSpPr>
          <p:cNvPr id="24579" name="Content Placeholder 40"/>
          <p:cNvSpPr>
            <a:spLocks noGrp="1"/>
          </p:cNvSpPr>
          <p:nvPr>
            <p:ph idx="1"/>
          </p:nvPr>
        </p:nvSpPr>
        <p:spPr>
          <a:xfrm>
            <a:off x="530225" y="1323975"/>
            <a:ext cx="8229600" cy="4525963"/>
          </a:xfrm>
        </p:spPr>
        <p:txBody>
          <a:bodyPr/>
          <a:lstStyle/>
          <a:p>
            <a:pPr eaLnBrk="1" hangingPunct="1">
              <a:buFont typeface="Arial" pitchFamily="34" charset="0"/>
              <a:buNone/>
            </a:pPr>
            <a:r>
              <a:rPr lang="en-US" b="1" smtClean="0">
                <a:solidFill>
                  <a:schemeClr val="accent2"/>
                </a:solidFill>
              </a:rPr>
              <a:t>Random Variable</a:t>
            </a:r>
          </a:p>
          <a:p>
            <a:pPr eaLnBrk="1" hangingPunct="1"/>
            <a:r>
              <a:rPr lang="en-US" smtClean="0"/>
              <a:t>Represents a numerical value associated with each outcome of a probability distribution.</a:t>
            </a:r>
          </a:p>
          <a:p>
            <a:pPr eaLnBrk="1" hangingPunct="1"/>
            <a:r>
              <a:rPr lang="en-US" smtClean="0"/>
              <a:t>Denoted by </a:t>
            </a:r>
            <a:r>
              <a:rPr lang="en-US" b="1" i="1" smtClean="0"/>
              <a:t>x</a:t>
            </a:r>
          </a:p>
          <a:p>
            <a:pPr eaLnBrk="1" hangingPunct="1"/>
            <a:r>
              <a:rPr lang="en-US" smtClean="0"/>
              <a:t>Examples</a:t>
            </a:r>
          </a:p>
          <a:p>
            <a:pPr lvl="1" eaLnBrk="1" hangingPunct="1"/>
            <a:r>
              <a:rPr lang="en-US" i="1" smtClean="0"/>
              <a:t>x</a:t>
            </a:r>
            <a:r>
              <a:rPr lang="en-US" smtClean="0"/>
              <a:t> = Number of sales calls a salesperson makes in one day.</a:t>
            </a:r>
          </a:p>
          <a:p>
            <a:pPr lvl="1" eaLnBrk="1" hangingPunct="1"/>
            <a:r>
              <a:rPr lang="en-US" i="1" smtClean="0"/>
              <a:t>x</a:t>
            </a:r>
            <a:r>
              <a:rPr lang="en-US" smtClean="0"/>
              <a:t> = Hours spent on sales calls in one day.</a:t>
            </a:r>
          </a:p>
        </p:txBody>
      </p:sp>
      <p:sp>
        <p:nvSpPr>
          <p:cNvPr id="25606" name="Slide Number Placeholder 41"/>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9C8ED739-E362-4D82-9A4F-39F5E63BCDA3}" type="slidenum">
              <a:rPr lang="en-US" smtClean="0"/>
              <a:pPr fontAlgn="base">
                <a:spcBef>
                  <a:spcPct val="0"/>
                </a:spcBef>
                <a:spcAft>
                  <a:spcPct val="0"/>
                </a:spcAft>
                <a:defRPr/>
              </a:pPr>
              <a:t>5</a:t>
            </a:fld>
            <a:endParaRPr lang="en-US" smtClean="0"/>
          </a:p>
        </p:txBody>
      </p:sp>
      <p:sp>
        <p:nvSpPr>
          <p:cNvPr id="25607" name="Footer Placeholder 42"/>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r>
              <a:rPr lang="en-US" dirty="0" smtClean="0">
                <a:solidFill>
                  <a:schemeClr val="accent3"/>
                </a:solidFill>
              </a:rPr>
              <a:t>Solution: Graphing a Binomial Distribution</a:t>
            </a:r>
            <a:endParaRPr lang="en-US" dirty="0">
              <a:solidFill>
                <a:schemeClr val="accent3"/>
              </a:solidFill>
            </a:endParaRPr>
          </a:p>
        </p:txBody>
      </p:sp>
      <p:sp>
        <p:nvSpPr>
          <p:cNvPr id="59395" name="Footer Placeholder 2"/>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59396" name="Slide Number Placeholder 3"/>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4BDA4010-219A-456A-8234-B2C17B265CFD}" type="slidenum">
              <a:rPr lang="en-US" smtClean="0"/>
              <a:pPr fontAlgn="base">
                <a:spcBef>
                  <a:spcPct val="0"/>
                </a:spcBef>
                <a:spcAft>
                  <a:spcPct val="0"/>
                </a:spcAft>
                <a:defRPr/>
              </a:pPr>
              <a:t>50</a:t>
            </a:fld>
            <a:endParaRPr lang="en-US" smtClean="0"/>
          </a:p>
        </p:txBody>
      </p:sp>
      <p:graphicFrame>
        <p:nvGraphicFramePr>
          <p:cNvPr id="8" name="Table 7"/>
          <p:cNvGraphicFramePr>
            <a:graphicFrameLocks noGrp="1"/>
          </p:cNvGraphicFramePr>
          <p:nvPr/>
        </p:nvGraphicFramePr>
        <p:xfrm>
          <a:off x="914400" y="1911350"/>
          <a:ext cx="7123113" cy="792163"/>
        </p:xfrm>
        <a:graphic>
          <a:graphicData uri="http://schemas.openxmlformats.org/drawingml/2006/table">
            <a:tbl>
              <a:tblPr firstRow="1" bandRow="1">
                <a:tableStyleId>{2D5ABB26-0587-4C30-8999-92F81FD0307C}</a:tableStyleId>
              </a:tblPr>
              <a:tblGrid>
                <a:gridCol w="987060"/>
                <a:gridCol w="876679"/>
                <a:gridCol w="876679"/>
                <a:gridCol w="876679"/>
                <a:gridCol w="876679"/>
                <a:gridCol w="876679"/>
                <a:gridCol w="876679"/>
                <a:gridCol w="876679"/>
              </a:tblGrid>
              <a:tr h="370840">
                <a:tc>
                  <a:txBody>
                    <a:bodyPr/>
                    <a:lstStyle/>
                    <a:p>
                      <a:pPr algn="ctr"/>
                      <a:r>
                        <a:rPr lang="en-US" sz="2000" b="1" i="1" dirty="0" smtClean="0">
                          <a:solidFill>
                            <a:schemeClr val="bg1"/>
                          </a:solidFill>
                        </a:rPr>
                        <a:t>x</a:t>
                      </a:r>
                      <a:endParaRPr lang="en-US" sz="2000" b="1" i="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000" b="0" i="0" dirty="0" smtClean="0">
                          <a:solidFill>
                            <a:schemeClr val="tx1"/>
                          </a:solidFill>
                        </a:rPr>
                        <a:t>0</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1</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2</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3</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4</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5</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smtClean="0">
                          <a:solidFill>
                            <a:schemeClr val="tx1"/>
                          </a:solidFill>
                        </a:rPr>
                        <a:t>6</a:t>
                      </a:r>
                      <a:endParaRPr lang="en-US" sz="2000" b="0" i="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2000" b="1" i="1" dirty="0" smtClean="0">
                          <a:solidFill>
                            <a:schemeClr val="bg1"/>
                          </a:solidFill>
                        </a:rPr>
                        <a:t>P(x)</a:t>
                      </a:r>
                      <a:endParaRPr lang="en-US" sz="2000" b="1" i="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000" dirty="0" smtClean="0"/>
                        <a:t>0.005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0.041</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0.148</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0.283</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0.306</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0.176</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t>0.042</a:t>
                      </a:r>
                      <a:endParaRPr 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Chart 8"/>
          <p:cNvGraphicFramePr/>
          <p:nvPr/>
        </p:nvGraphicFramePr>
        <p:xfrm>
          <a:off x="1613204" y="3205716"/>
          <a:ext cx="5254257" cy="3152554"/>
        </p:xfrm>
        <a:graphic>
          <a:graphicData uri="http://schemas.openxmlformats.org/drawingml/2006/chart">
            <c:chart xmlns:c="http://schemas.openxmlformats.org/drawingml/2006/chart" xmlns:r="http://schemas.openxmlformats.org/officeDocument/2006/relationships" r:id="rId2"/>
          </a:graphicData>
        </a:graphic>
      </p:graphicFrame>
      <p:sp>
        <p:nvSpPr>
          <p:cNvPr id="62499" name="TextBox 9"/>
          <p:cNvSpPr txBox="1">
            <a:spLocks noChangeArrowheads="1"/>
          </p:cNvSpPr>
          <p:nvPr/>
        </p:nvSpPr>
        <p:spPr bwMode="auto">
          <a:xfrm>
            <a:off x="914400" y="2849563"/>
            <a:ext cx="3232150" cy="523875"/>
          </a:xfrm>
          <a:prstGeom prst="rect">
            <a:avLst/>
          </a:prstGeom>
          <a:noFill/>
          <a:ln w="9525">
            <a:noFill/>
            <a:miter lim="800000"/>
            <a:headEnd/>
            <a:tailEnd/>
          </a:ln>
        </p:spPr>
        <p:txBody>
          <a:bodyPr>
            <a:spAutoFit/>
          </a:bodyPr>
          <a:lstStyle/>
          <a:p>
            <a:r>
              <a:rPr lang="en-US" sz="2800">
                <a:latin typeface="Times New Roman" pitchFamily="18" charset="0"/>
              </a:rPr>
              <a:t>Histogram:</a:t>
            </a:r>
          </a:p>
        </p:txBody>
      </p:sp>
      <p:pic>
        <p:nvPicPr>
          <p:cNvPr id="62500" name="Picture 7" descr="C:\Documents and Settings\Lyn\Local Settings\Temporary Internet Files\Content.IE5\0X078R0N\MCj01549380000[1].wmf"/>
          <p:cNvPicPr>
            <a:picLocks noChangeAspect="1" noChangeArrowheads="1"/>
          </p:cNvPicPr>
          <p:nvPr/>
        </p:nvPicPr>
        <p:blipFill>
          <a:blip r:embed="rId3" cstate="print"/>
          <a:srcRect/>
          <a:stretch>
            <a:fillRect/>
          </a:stretch>
        </p:blipFill>
        <p:spPr bwMode="auto">
          <a:xfrm>
            <a:off x="7315200" y="4098925"/>
            <a:ext cx="1357313" cy="10033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4"/>
          <p:cNvSpPr>
            <a:spLocks noGrp="1"/>
          </p:cNvSpPr>
          <p:nvPr>
            <p:ph type="title"/>
          </p:nvPr>
        </p:nvSpPr>
        <p:spPr/>
        <p:txBody>
          <a:bodyPr/>
          <a:lstStyle/>
          <a:p>
            <a:pPr eaLnBrk="1" hangingPunct="1"/>
            <a:r>
              <a:rPr lang="en-US" smtClean="0"/>
              <a:t>Mean, Variance, and Standard Deviation</a:t>
            </a:r>
          </a:p>
        </p:txBody>
      </p:sp>
      <p:sp>
        <p:nvSpPr>
          <p:cNvPr id="9220" name="Content Placeholder 5"/>
          <p:cNvSpPr>
            <a:spLocks noGrp="1"/>
          </p:cNvSpPr>
          <p:nvPr>
            <p:ph idx="1"/>
          </p:nvPr>
        </p:nvSpPr>
        <p:spPr/>
        <p:txBody>
          <a:bodyPr/>
          <a:lstStyle/>
          <a:p>
            <a:pPr eaLnBrk="1" hangingPunct="1"/>
            <a:r>
              <a:rPr lang="en-US" b="1" smtClean="0">
                <a:solidFill>
                  <a:schemeClr val="accent2"/>
                </a:solidFill>
              </a:rPr>
              <a:t>Mean:  </a:t>
            </a:r>
            <a:r>
              <a:rPr lang="el-GR" smtClean="0">
                <a:solidFill>
                  <a:schemeClr val="accent2"/>
                </a:solidFill>
              </a:rPr>
              <a:t>μ</a:t>
            </a:r>
            <a:r>
              <a:rPr lang="en-US" smtClean="0">
                <a:solidFill>
                  <a:schemeClr val="accent2"/>
                </a:solidFill>
              </a:rPr>
              <a:t> = </a:t>
            </a:r>
            <a:r>
              <a:rPr lang="en-US" i="1" smtClean="0">
                <a:solidFill>
                  <a:schemeClr val="accent2"/>
                </a:solidFill>
              </a:rPr>
              <a:t>np</a:t>
            </a:r>
          </a:p>
          <a:p>
            <a:pPr eaLnBrk="1" hangingPunct="1"/>
            <a:endParaRPr lang="en-US" smtClean="0">
              <a:solidFill>
                <a:schemeClr val="accent2"/>
              </a:solidFill>
            </a:endParaRPr>
          </a:p>
          <a:p>
            <a:pPr eaLnBrk="1" hangingPunct="1"/>
            <a:r>
              <a:rPr lang="en-US" b="1" smtClean="0">
                <a:solidFill>
                  <a:schemeClr val="accent2"/>
                </a:solidFill>
              </a:rPr>
              <a:t>Variance:  </a:t>
            </a:r>
            <a:r>
              <a:rPr lang="el-GR" smtClean="0">
                <a:solidFill>
                  <a:schemeClr val="accent2"/>
                </a:solidFill>
              </a:rPr>
              <a:t>σ</a:t>
            </a:r>
            <a:r>
              <a:rPr lang="en-US" baseline="30000" smtClean="0">
                <a:solidFill>
                  <a:schemeClr val="accent2"/>
                </a:solidFill>
              </a:rPr>
              <a:t>2</a:t>
            </a:r>
            <a:r>
              <a:rPr lang="en-US" smtClean="0">
                <a:solidFill>
                  <a:schemeClr val="accent2"/>
                </a:solidFill>
              </a:rPr>
              <a:t> = </a:t>
            </a:r>
            <a:r>
              <a:rPr lang="en-US" i="1" smtClean="0">
                <a:solidFill>
                  <a:schemeClr val="accent2"/>
                </a:solidFill>
              </a:rPr>
              <a:t>npq</a:t>
            </a:r>
          </a:p>
          <a:p>
            <a:pPr eaLnBrk="1" hangingPunct="1"/>
            <a:endParaRPr lang="en-US" i="1" smtClean="0">
              <a:solidFill>
                <a:schemeClr val="accent2"/>
              </a:solidFill>
            </a:endParaRPr>
          </a:p>
          <a:p>
            <a:pPr eaLnBrk="1" hangingPunct="1"/>
            <a:r>
              <a:rPr lang="en-US" b="1" smtClean="0">
                <a:solidFill>
                  <a:schemeClr val="accent2"/>
                </a:solidFill>
              </a:rPr>
              <a:t>Standard Deviation: </a:t>
            </a:r>
          </a:p>
        </p:txBody>
      </p:sp>
      <p:sp>
        <p:nvSpPr>
          <p:cNvPr id="9221" name="Footer Placeholder 2"/>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9222" name="Slide Number Placeholder 3"/>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8B26F81E-ED14-407C-AA35-278945E4DD25}" type="slidenum">
              <a:rPr lang="en-US" smtClean="0"/>
              <a:pPr fontAlgn="base">
                <a:spcBef>
                  <a:spcPct val="0"/>
                </a:spcBef>
                <a:spcAft>
                  <a:spcPct val="0"/>
                </a:spcAft>
                <a:defRPr/>
              </a:pPr>
              <a:t>51</a:t>
            </a:fld>
            <a:endParaRPr lang="en-US" smtClean="0"/>
          </a:p>
        </p:txBody>
      </p:sp>
      <p:graphicFrame>
        <p:nvGraphicFramePr>
          <p:cNvPr id="9218" name="Object 2"/>
          <p:cNvGraphicFramePr>
            <a:graphicFrameLocks noChangeAspect="1"/>
          </p:cNvGraphicFramePr>
          <p:nvPr/>
        </p:nvGraphicFramePr>
        <p:xfrm>
          <a:off x="4008438" y="3641725"/>
          <a:ext cx="1422400" cy="547688"/>
        </p:xfrm>
        <a:graphic>
          <a:graphicData uri="http://schemas.openxmlformats.org/presentationml/2006/ole">
            <p:oleObj spid="_x0000_s9218" name="Equation" r:id="rId3" imgW="660240" imgH="253800" progId="Equation.DSMT4">
              <p:embed/>
            </p:oleObj>
          </a:graphicData>
        </a:graphic>
      </p:graphicFrame>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Example: Finding the Mean, Variance, and Standard Deviation</a:t>
            </a:r>
            <a:endParaRPr lang="en-US" dirty="0">
              <a:solidFill>
                <a:schemeClr val="accent3"/>
              </a:solidFill>
            </a:endParaRPr>
          </a:p>
        </p:txBody>
      </p:sp>
      <p:sp>
        <p:nvSpPr>
          <p:cNvPr id="10244" name="Content Placeholder 2"/>
          <p:cNvSpPr>
            <a:spLocks noGrp="1"/>
          </p:cNvSpPr>
          <p:nvPr>
            <p:ph idx="1"/>
          </p:nvPr>
        </p:nvSpPr>
        <p:spPr>
          <a:xfrm>
            <a:off x="457200" y="1600200"/>
            <a:ext cx="8229600" cy="2333625"/>
          </a:xfrm>
        </p:spPr>
        <p:txBody>
          <a:bodyPr/>
          <a:lstStyle/>
          <a:p>
            <a:pPr marL="0" indent="0" eaLnBrk="1" hangingPunct="1">
              <a:buFont typeface="Arial" pitchFamily="34" charset="0"/>
              <a:buNone/>
            </a:pPr>
            <a:r>
              <a:rPr lang="en-US" smtClean="0"/>
              <a:t>In Pittsburgh, Pennsylvania, about 56% of the days in a year are cloudy. Find the mean, variance, and standard deviation for the number of cloudy days during the month of June. Interpret the results and determine any unusual values.</a:t>
            </a:r>
            <a:r>
              <a:rPr lang="en-US" sz="2400" i="1" smtClean="0">
                <a:solidFill>
                  <a:schemeClr val="tx2"/>
                </a:solidFill>
              </a:rPr>
              <a:t> (Source: National Climatic Data Center)</a:t>
            </a:r>
          </a:p>
        </p:txBody>
      </p:sp>
      <p:sp>
        <p:nvSpPr>
          <p:cNvPr id="10245"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10246"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320E84AD-ABF6-479D-821B-CA254834B71C}" type="slidenum">
              <a:rPr lang="en-US" smtClean="0"/>
              <a:pPr fontAlgn="base">
                <a:spcBef>
                  <a:spcPct val="0"/>
                </a:spcBef>
                <a:spcAft>
                  <a:spcPct val="0"/>
                </a:spcAft>
                <a:defRPr/>
              </a:pPr>
              <a:t>52</a:t>
            </a:fld>
            <a:endParaRPr lang="en-US" smtClean="0"/>
          </a:p>
        </p:txBody>
      </p:sp>
      <p:sp>
        <p:nvSpPr>
          <p:cNvPr id="6" name="TextBox 5"/>
          <p:cNvSpPr txBox="1"/>
          <p:nvPr/>
        </p:nvSpPr>
        <p:spPr>
          <a:xfrm>
            <a:off x="574675" y="4019550"/>
            <a:ext cx="7888288" cy="522288"/>
          </a:xfrm>
          <a:prstGeom prst="rect">
            <a:avLst/>
          </a:prstGeom>
          <a:noFill/>
        </p:spPr>
        <p:txBody>
          <a:bodyPr>
            <a:spAutoFit/>
          </a:bodyPr>
          <a:lstStyle/>
          <a:p>
            <a:pPr fontAlgn="auto">
              <a:spcBef>
                <a:spcPts val="0"/>
              </a:spcBef>
              <a:spcAft>
                <a:spcPts val="0"/>
              </a:spcAft>
              <a:defRPr/>
            </a:pPr>
            <a:r>
              <a:rPr lang="en-US" sz="2800" b="1" dirty="0">
                <a:solidFill>
                  <a:schemeClr val="accent3"/>
                </a:solidFill>
                <a:latin typeface="+mn-lt"/>
                <a:cs typeface="+mn-cs"/>
              </a:rPr>
              <a:t>Solution:</a:t>
            </a:r>
            <a:r>
              <a:rPr lang="en-US" sz="2800" dirty="0">
                <a:latin typeface="+mn-lt"/>
                <a:cs typeface="+mn-cs"/>
              </a:rPr>
              <a:t>  </a:t>
            </a:r>
            <a:r>
              <a:rPr lang="en-US" sz="2800" i="1" dirty="0">
                <a:latin typeface="+mn-lt"/>
                <a:cs typeface="+mn-cs"/>
              </a:rPr>
              <a:t>n</a:t>
            </a:r>
            <a:r>
              <a:rPr lang="en-US" sz="2800" dirty="0">
                <a:latin typeface="+mn-lt"/>
                <a:cs typeface="+mn-cs"/>
              </a:rPr>
              <a:t> = 30,  </a:t>
            </a:r>
            <a:r>
              <a:rPr lang="en-US" sz="2800" i="1" dirty="0">
                <a:latin typeface="+mn-lt"/>
                <a:cs typeface="+mn-cs"/>
              </a:rPr>
              <a:t>p</a:t>
            </a:r>
            <a:r>
              <a:rPr lang="en-US" sz="2800" dirty="0">
                <a:latin typeface="+mn-lt"/>
                <a:cs typeface="+mn-cs"/>
              </a:rPr>
              <a:t> = 0.56,  </a:t>
            </a:r>
            <a:r>
              <a:rPr lang="en-US" sz="2800" i="1" dirty="0">
                <a:latin typeface="+mn-lt"/>
                <a:cs typeface="+mn-cs"/>
              </a:rPr>
              <a:t>q</a:t>
            </a:r>
            <a:r>
              <a:rPr lang="en-US" sz="2800" dirty="0">
                <a:latin typeface="+mn-lt"/>
                <a:cs typeface="+mn-cs"/>
              </a:rPr>
              <a:t> = 0.44</a:t>
            </a:r>
          </a:p>
        </p:txBody>
      </p:sp>
      <p:sp>
        <p:nvSpPr>
          <p:cNvPr id="10248" name="TextBox 6"/>
          <p:cNvSpPr txBox="1">
            <a:spLocks noChangeArrowheads="1"/>
          </p:cNvSpPr>
          <p:nvPr/>
        </p:nvSpPr>
        <p:spPr bwMode="auto">
          <a:xfrm>
            <a:off x="658813" y="4635500"/>
            <a:ext cx="6656387" cy="1384300"/>
          </a:xfrm>
          <a:prstGeom prst="rect">
            <a:avLst/>
          </a:prstGeom>
          <a:noFill/>
          <a:ln w="9525">
            <a:noFill/>
            <a:miter lim="800000"/>
            <a:headEnd/>
            <a:tailEnd/>
          </a:ln>
        </p:spPr>
        <p:txBody>
          <a:bodyPr>
            <a:spAutoFit/>
          </a:bodyPr>
          <a:lstStyle/>
          <a:p>
            <a:r>
              <a:rPr lang="en-US" sz="2800">
                <a:solidFill>
                  <a:schemeClr val="accent2"/>
                </a:solidFill>
                <a:latin typeface="Times New Roman" pitchFamily="18" charset="0"/>
              </a:rPr>
              <a:t>Mean:  </a:t>
            </a:r>
            <a:r>
              <a:rPr lang="el-GR" sz="2800">
                <a:solidFill>
                  <a:schemeClr val="accent2"/>
                </a:solidFill>
                <a:latin typeface="Times New Roman" pitchFamily="18" charset="0"/>
              </a:rPr>
              <a:t>μ</a:t>
            </a:r>
            <a:r>
              <a:rPr lang="en-US" sz="2800">
                <a:solidFill>
                  <a:schemeClr val="accent2"/>
                </a:solidFill>
                <a:latin typeface="Times New Roman" pitchFamily="18" charset="0"/>
              </a:rPr>
              <a:t> = </a:t>
            </a:r>
            <a:r>
              <a:rPr lang="en-US" sz="2800" i="1">
                <a:solidFill>
                  <a:schemeClr val="accent2"/>
                </a:solidFill>
                <a:latin typeface="Times New Roman" pitchFamily="18" charset="0"/>
              </a:rPr>
              <a:t>np</a:t>
            </a:r>
            <a:r>
              <a:rPr lang="en-US" sz="2800">
                <a:solidFill>
                  <a:schemeClr val="accent2"/>
                </a:solidFill>
                <a:latin typeface="Times New Roman" pitchFamily="18" charset="0"/>
              </a:rPr>
              <a:t> = 30∙0.56 = 16.8</a:t>
            </a:r>
            <a:endParaRPr lang="en-US" sz="2800" i="1">
              <a:solidFill>
                <a:schemeClr val="accent2"/>
              </a:solidFill>
              <a:latin typeface="Times New Roman" pitchFamily="18" charset="0"/>
            </a:endParaRPr>
          </a:p>
          <a:p>
            <a:r>
              <a:rPr lang="en-US" sz="2800">
                <a:solidFill>
                  <a:schemeClr val="accent2"/>
                </a:solidFill>
                <a:latin typeface="Times New Roman" pitchFamily="18" charset="0"/>
              </a:rPr>
              <a:t>Variance:  </a:t>
            </a:r>
            <a:r>
              <a:rPr lang="el-GR" sz="2800">
                <a:solidFill>
                  <a:schemeClr val="accent2"/>
                </a:solidFill>
                <a:latin typeface="Times New Roman" pitchFamily="18" charset="0"/>
                <a:cs typeface="Times New Roman" pitchFamily="18" charset="0"/>
              </a:rPr>
              <a:t>σ</a:t>
            </a:r>
            <a:r>
              <a:rPr lang="en-US" sz="2800" baseline="30000">
                <a:solidFill>
                  <a:schemeClr val="accent2"/>
                </a:solidFill>
                <a:latin typeface="Times New Roman" pitchFamily="18" charset="0"/>
                <a:cs typeface="Times New Roman" pitchFamily="18" charset="0"/>
              </a:rPr>
              <a:t>2</a:t>
            </a:r>
            <a:r>
              <a:rPr lang="en-US" sz="2800">
                <a:solidFill>
                  <a:schemeClr val="accent2"/>
                </a:solidFill>
                <a:latin typeface="Times New Roman" pitchFamily="18" charset="0"/>
                <a:cs typeface="Times New Roman" pitchFamily="18" charset="0"/>
              </a:rPr>
              <a:t> = </a:t>
            </a:r>
            <a:r>
              <a:rPr lang="en-US" sz="2800" i="1">
                <a:solidFill>
                  <a:schemeClr val="accent2"/>
                </a:solidFill>
                <a:latin typeface="Times New Roman" pitchFamily="18" charset="0"/>
                <a:cs typeface="Times New Roman" pitchFamily="18" charset="0"/>
              </a:rPr>
              <a:t>npq</a:t>
            </a:r>
            <a:r>
              <a:rPr lang="en-US" sz="2800">
                <a:solidFill>
                  <a:schemeClr val="accent2"/>
                </a:solidFill>
                <a:latin typeface="Times New Roman" pitchFamily="18" charset="0"/>
                <a:cs typeface="Times New Roman" pitchFamily="18" charset="0"/>
              </a:rPr>
              <a:t> = </a:t>
            </a:r>
            <a:r>
              <a:rPr lang="en-US" sz="2800">
                <a:solidFill>
                  <a:schemeClr val="accent2"/>
                </a:solidFill>
                <a:latin typeface="Times New Roman" pitchFamily="18" charset="0"/>
              </a:rPr>
              <a:t>30∙0.56∙0.44 ≈ 7.4</a:t>
            </a:r>
            <a:endParaRPr lang="en-US" sz="2800" i="1">
              <a:solidFill>
                <a:schemeClr val="accent2"/>
              </a:solidFill>
              <a:latin typeface="Times New Roman" pitchFamily="18" charset="0"/>
              <a:cs typeface="Times New Roman" pitchFamily="18" charset="0"/>
            </a:endParaRPr>
          </a:p>
          <a:p>
            <a:r>
              <a:rPr lang="en-US" sz="2800">
                <a:solidFill>
                  <a:schemeClr val="accent2"/>
                </a:solidFill>
                <a:latin typeface="Times New Roman" pitchFamily="18" charset="0"/>
                <a:cs typeface="Times New Roman" pitchFamily="18" charset="0"/>
              </a:rPr>
              <a:t>Standard Deviation:</a:t>
            </a:r>
            <a:r>
              <a:rPr lang="en-US" sz="2800">
                <a:latin typeface="Times New Roman" pitchFamily="18" charset="0"/>
              </a:rPr>
              <a:t> </a:t>
            </a:r>
          </a:p>
        </p:txBody>
      </p:sp>
      <p:graphicFrame>
        <p:nvGraphicFramePr>
          <p:cNvPr id="10242" name="Object 2"/>
          <p:cNvGraphicFramePr>
            <a:graphicFrameLocks noChangeAspect="1"/>
          </p:cNvGraphicFramePr>
          <p:nvPr/>
        </p:nvGraphicFramePr>
        <p:xfrm>
          <a:off x="3697288" y="5491163"/>
          <a:ext cx="4594225" cy="547687"/>
        </p:xfrm>
        <a:graphic>
          <a:graphicData uri="http://schemas.openxmlformats.org/presentationml/2006/ole">
            <p:oleObj spid="_x0000_s10242" name="Equation" r:id="rId3" imgW="2133360" imgH="253800" progId="Equation.DSMT4">
              <p:embed/>
            </p:oleObj>
          </a:graphicData>
        </a:graphic>
      </p:graphicFrame>
      <p:pic>
        <p:nvPicPr>
          <p:cNvPr id="10249" name="Picture 10" descr="C:\Documents and Settings\Lyn\Local Settings\Temporary Internet Files\Content.IE5\TNMFU2EO\MCj03111180000[1].wmf"/>
          <p:cNvPicPr>
            <a:picLocks noChangeAspect="1" noChangeArrowheads="1"/>
          </p:cNvPicPr>
          <p:nvPr/>
        </p:nvPicPr>
        <p:blipFill>
          <a:blip r:embed="rId4" cstate="print"/>
          <a:srcRect/>
          <a:stretch>
            <a:fillRect/>
          </a:stretch>
        </p:blipFill>
        <p:spPr bwMode="auto">
          <a:xfrm>
            <a:off x="7307263" y="3911600"/>
            <a:ext cx="1341437" cy="10287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248">
                                            <p:txEl>
                                              <p:pRg st="0" end="0"/>
                                            </p:txEl>
                                          </p:spTgt>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248">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248">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248"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Solution: Finding the Mean, Variance, and Standard Deviation</a:t>
            </a:r>
            <a:endParaRPr lang="en-US" dirty="0">
              <a:solidFill>
                <a:schemeClr val="accent3"/>
              </a:solidFill>
            </a:endParaRPr>
          </a:p>
        </p:txBody>
      </p:sp>
      <p:sp>
        <p:nvSpPr>
          <p:cNvPr id="60419"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60420"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1A821E19-1F91-4E6D-A65F-ECC67AF93FA2}" type="slidenum">
              <a:rPr lang="en-US" smtClean="0"/>
              <a:pPr fontAlgn="base">
                <a:spcBef>
                  <a:spcPct val="0"/>
                </a:spcBef>
                <a:spcAft>
                  <a:spcPct val="0"/>
                </a:spcAft>
                <a:defRPr/>
              </a:pPr>
              <a:t>53</a:t>
            </a:fld>
            <a:endParaRPr lang="en-US" smtClean="0"/>
          </a:p>
        </p:txBody>
      </p:sp>
      <p:sp>
        <p:nvSpPr>
          <p:cNvPr id="63493" name="TextBox 6"/>
          <p:cNvSpPr txBox="1">
            <a:spLocks noChangeArrowheads="1"/>
          </p:cNvSpPr>
          <p:nvPr/>
        </p:nvSpPr>
        <p:spPr bwMode="auto">
          <a:xfrm>
            <a:off x="468313" y="1679575"/>
            <a:ext cx="6654800" cy="523875"/>
          </a:xfrm>
          <a:prstGeom prst="rect">
            <a:avLst/>
          </a:prstGeom>
          <a:noFill/>
          <a:ln w="9525">
            <a:noFill/>
            <a:miter lim="800000"/>
            <a:headEnd/>
            <a:tailEnd/>
          </a:ln>
        </p:spPr>
        <p:txBody>
          <a:bodyPr>
            <a:spAutoFit/>
          </a:bodyPr>
          <a:lstStyle/>
          <a:p>
            <a:r>
              <a:rPr lang="el-GR" sz="2800">
                <a:latin typeface="Times New Roman" pitchFamily="18" charset="0"/>
              </a:rPr>
              <a:t>μ</a:t>
            </a:r>
            <a:r>
              <a:rPr lang="en-US" sz="2800">
                <a:latin typeface="Times New Roman" pitchFamily="18" charset="0"/>
              </a:rPr>
              <a:t> = 16.8   </a:t>
            </a:r>
            <a:r>
              <a:rPr lang="el-GR" sz="2800">
                <a:latin typeface="Times New Roman" pitchFamily="18" charset="0"/>
                <a:cs typeface="Times New Roman" pitchFamily="18" charset="0"/>
              </a:rPr>
              <a:t>σ</a:t>
            </a:r>
            <a:r>
              <a:rPr lang="en-US" sz="2800" baseline="30000">
                <a:latin typeface="Times New Roman" pitchFamily="18" charset="0"/>
                <a:cs typeface="Times New Roman" pitchFamily="18" charset="0"/>
              </a:rPr>
              <a:t>2</a:t>
            </a:r>
            <a:r>
              <a:rPr lang="en-US" sz="2800">
                <a:latin typeface="Times New Roman" pitchFamily="18" charset="0"/>
                <a:cs typeface="Times New Roman" pitchFamily="18" charset="0"/>
              </a:rPr>
              <a:t> </a:t>
            </a:r>
            <a:r>
              <a:rPr lang="en-US" sz="2800">
                <a:latin typeface="Times New Roman" pitchFamily="18" charset="0"/>
              </a:rPr>
              <a:t>≈ 7.4      </a:t>
            </a:r>
            <a:r>
              <a:rPr lang="el-GR" sz="2800">
                <a:latin typeface="Times New Roman" pitchFamily="18" charset="0"/>
                <a:cs typeface="Times New Roman" pitchFamily="18" charset="0"/>
              </a:rPr>
              <a:t>σ</a:t>
            </a:r>
            <a:r>
              <a:rPr lang="en-US" sz="2800">
                <a:latin typeface="Times New Roman" pitchFamily="18" charset="0"/>
                <a:cs typeface="Times New Roman" pitchFamily="18" charset="0"/>
              </a:rPr>
              <a:t> </a:t>
            </a:r>
            <a:r>
              <a:rPr lang="en-US" sz="2800">
                <a:latin typeface="Times New Roman" pitchFamily="18" charset="0"/>
              </a:rPr>
              <a:t>≈ 2.7 </a:t>
            </a:r>
          </a:p>
        </p:txBody>
      </p:sp>
      <p:sp>
        <p:nvSpPr>
          <p:cNvPr id="63494" name="TextBox 9"/>
          <p:cNvSpPr txBox="1">
            <a:spLocks noChangeArrowheads="1"/>
          </p:cNvSpPr>
          <p:nvPr/>
        </p:nvSpPr>
        <p:spPr bwMode="auto">
          <a:xfrm>
            <a:off x="468313" y="2254250"/>
            <a:ext cx="7888287" cy="3970338"/>
          </a:xfrm>
          <a:prstGeom prst="rect">
            <a:avLst/>
          </a:prstGeom>
          <a:noFill/>
          <a:ln w="9525">
            <a:noFill/>
            <a:miter lim="800000"/>
            <a:headEnd/>
            <a:tailEnd/>
          </a:ln>
        </p:spPr>
        <p:txBody>
          <a:bodyPr>
            <a:spAutoFit/>
          </a:bodyPr>
          <a:lstStyle/>
          <a:p>
            <a:pPr marL="339725" indent="-339725">
              <a:buClr>
                <a:schemeClr val="accent1"/>
              </a:buClr>
              <a:buFont typeface="Arial" pitchFamily="34" charset="0"/>
              <a:buChar char="•"/>
            </a:pPr>
            <a:r>
              <a:rPr lang="en-US" sz="2800">
                <a:latin typeface="Times New Roman" pitchFamily="18" charset="0"/>
              </a:rPr>
              <a:t>On average, there are 16.8 cloudy days during the month of June. </a:t>
            </a:r>
          </a:p>
          <a:p>
            <a:pPr marL="339725" indent="-339725">
              <a:buClr>
                <a:schemeClr val="accent1"/>
              </a:buClr>
              <a:buFont typeface="Arial" pitchFamily="34" charset="0"/>
              <a:buChar char="•"/>
            </a:pPr>
            <a:r>
              <a:rPr lang="en-US" sz="2800">
                <a:latin typeface="Times New Roman" pitchFamily="18" charset="0"/>
              </a:rPr>
              <a:t>The standard deviation is about 2.7 days. </a:t>
            </a:r>
          </a:p>
          <a:p>
            <a:pPr marL="339725" indent="-339725">
              <a:buClr>
                <a:schemeClr val="accent1"/>
              </a:buClr>
              <a:buFont typeface="Arial" pitchFamily="34" charset="0"/>
              <a:buChar char="•"/>
            </a:pPr>
            <a:r>
              <a:rPr lang="en-US" sz="2800">
                <a:latin typeface="Times New Roman" pitchFamily="18" charset="0"/>
              </a:rPr>
              <a:t>Values that are more than two standard deviations from the mean are considered unusual.</a:t>
            </a:r>
          </a:p>
          <a:p>
            <a:pPr marL="796925" lvl="1" indent="-339725">
              <a:buClr>
                <a:schemeClr val="accent1"/>
              </a:buClr>
              <a:buFont typeface="Wingdings" pitchFamily="2" charset="2"/>
              <a:buChar char="§"/>
            </a:pPr>
            <a:r>
              <a:rPr lang="en-US" sz="2800">
                <a:latin typeface="Times New Roman" pitchFamily="18" charset="0"/>
              </a:rPr>
              <a:t>16.8 – 2(2.7) =11.4, A June with 11 cloudy days would be unusual.</a:t>
            </a:r>
          </a:p>
          <a:p>
            <a:pPr marL="796925" lvl="1" indent="-339725">
              <a:buClr>
                <a:schemeClr val="accent1"/>
              </a:buClr>
              <a:buFont typeface="Wingdings" pitchFamily="2" charset="2"/>
              <a:buChar char="§"/>
            </a:pPr>
            <a:r>
              <a:rPr lang="en-US" sz="2800">
                <a:latin typeface="Times New Roman" pitchFamily="18" charset="0"/>
              </a:rPr>
              <a:t>16.8 + 2(2.7) = 22.2, A June with 23 cloudy days would also be unusual.</a:t>
            </a:r>
          </a:p>
        </p:txBody>
      </p:sp>
      <p:pic>
        <p:nvPicPr>
          <p:cNvPr id="63495" name="Picture 10" descr="C:\Documents and Settings\Lyn\Local Settings\Temporary Internet Files\Content.IE5\TNMFU2EO\MCj03111180000[1].wmf"/>
          <p:cNvPicPr>
            <a:picLocks noChangeAspect="1" noChangeArrowheads="1"/>
          </p:cNvPicPr>
          <p:nvPr/>
        </p:nvPicPr>
        <p:blipFill>
          <a:blip r:embed="rId2" cstate="print"/>
          <a:srcRect/>
          <a:stretch>
            <a:fillRect/>
          </a:stretch>
        </p:blipFill>
        <p:spPr bwMode="auto">
          <a:xfrm>
            <a:off x="7454900" y="1212850"/>
            <a:ext cx="1341438" cy="10287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49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34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pPr eaLnBrk="1" hangingPunct="1"/>
            <a:r>
              <a:rPr lang="en-US" smtClean="0"/>
              <a:t>Section 4.2 Summary</a:t>
            </a:r>
          </a:p>
        </p:txBody>
      </p:sp>
      <p:sp>
        <p:nvSpPr>
          <p:cNvPr id="64515" name="Content Placeholder 2"/>
          <p:cNvSpPr>
            <a:spLocks noGrp="1"/>
          </p:cNvSpPr>
          <p:nvPr>
            <p:ph idx="1"/>
          </p:nvPr>
        </p:nvSpPr>
        <p:spPr>
          <a:xfrm>
            <a:off x="457200" y="1600200"/>
            <a:ext cx="8086725" cy="4525963"/>
          </a:xfrm>
        </p:spPr>
        <p:txBody>
          <a:bodyPr/>
          <a:lstStyle/>
          <a:p>
            <a:pPr eaLnBrk="1" hangingPunct="1"/>
            <a:r>
              <a:rPr lang="en-US" smtClean="0"/>
              <a:t>Determined if a probability experiment is a binomial experiment</a:t>
            </a:r>
          </a:p>
          <a:p>
            <a:pPr eaLnBrk="1" hangingPunct="1"/>
            <a:r>
              <a:rPr lang="en-US" smtClean="0"/>
              <a:t>Found binomial probabilities using the binomial probability formula</a:t>
            </a:r>
          </a:p>
          <a:p>
            <a:pPr eaLnBrk="1" hangingPunct="1"/>
            <a:r>
              <a:rPr lang="en-US" smtClean="0"/>
              <a:t>Found binomial probabilities using technology and a binomial table</a:t>
            </a:r>
          </a:p>
          <a:p>
            <a:pPr eaLnBrk="1" hangingPunct="1"/>
            <a:r>
              <a:rPr lang="en-US" smtClean="0"/>
              <a:t>Graphed a binomial distribution</a:t>
            </a:r>
          </a:p>
          <a:p>
            <a:pPr eaLnBrk="1" hangingPunct="1"/>
            <a:r>
              <a:rPr lang="en-US" smtClean="0"/>
              <a:t>Found the mean, variance, and standard deviation of a binomial probability distribution</a:t>
            </a:r>
          </a:p>
        </p:txBody>
      </p:sp>
      <p:sp>
        <p:nvSpPr>
          <p:cNvPr id="44036"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44037"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85E4FFF9-60D4-4B4E-A443-753D1035DC8E}" type="slidenum">
              <a:rPr lang="en-US" smtClean="0"/>
              <a:pPr fontAlgn="base">
                <a:spcBef>
                  <a:spcPct val="0"/>
                </a:spcBef>
                <a:spcAft>
                  <a:spcPct val="0"/>
                </a:spcAft>
                <a:defRPr/>
              </a:pPr>
              <a:t>54</a:t>
            </a:fld>
            <a:endParaRPr lang="en-US" smtClean="0"/>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4"/>
          <p:cNvSpPr>
            <a:spLocks noGrp="1"/>
          </p:cNvSpPr>
          <p:nvPr>
            <p:ph type="ctrTitle"/>
          </p:nvPr>
        </p:nvSpPr>
        <p:spPr/>
        <p:txBody>
          <a:bodyPr/>
          <a:lstStyle/>
          <a:p>
            <a:pPr eaLnBrk="1" hangingPunct="1"/>
            <a:r>
              <a:rPr lang="en-US" smtClean="0"/>
              <a:t>Section 4.3</a:t>
            </a:r>
          </a:p>
        </p:txBody>
      </p:sp>
      <p:sp>
        <p:nvSpPr>
          <p:cNvPr id="6" name="Subtitle 5"/>
          <p:cNvSpPr>
            <a:spLocks noGrp="1"/>
          </p:cNvSpPr>
          <p:nvPr>
            <p:ph type="subTitle" idx="1"/>
          </p:nvPr>
        </p:nvSpPr>
        <p:spPr/>
        <p:txBody>
          <a:bodyPr/>
          <a:lstStyle/>
          <a:p>
            <a:pPr eaLnBrk="1" hangingPunct="1">
              <a:buFont typeface="Arial" charset="0"/>
              <a:buNone/>
              <a:defRPr/>
            </a:pPr>
            <a:r>
              <a:rPr lang="en-US" dirty="0" smtClean="0"/>
              <a:t>More Discrete Probability Distributions</a:t>
            </a:r>
            <a:endParaRPr lang="en-US" dirty="0"/>
          </a:p>
        </p:txBody>
      </p:sp>
      <p:sp>
        <p:nvSpPr>
          <p:cNvPr id="61444" name="Footer Placeholder 2"/>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61445" name="Slide Number Placeholder 3"/>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BB64070E-B98B-4707-94FB-FBFEF6030883}" type="slidenum">
              <a:rPr lang="en-US" smtClean="0"/>
              <a:pPr fontAlgn="base">
                <a:spcBef>
                  <a:spcPct val="0"/>
                </a:spcBef>
                <a:spcAft>
                  <a:spcPct val="0"/>
                </a:spcAft>
                <a:defRPr/>
              </a:pPr>
              <a:t>55</a:t>
            </a:fld>
            <a:endParaRPr lang="en-US" smtClean="0"/>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r>
              <a:rPr lang="en-US" smtClean="0"/>
              <a:t>Section 4.3 Objectives</a:t>
            </a:r>
          </a:p>
        </p:txBody>
      </p:sp>
      <p:sp>
        <p:nvSpPr>
          <p:cNvPr id="66563" name="Content Placeholder 2"/>
          <p:cNvSpPr>
            <a:spLocks noGrp="1"/>
          </p:cNvSpPr>
          <p:nvPr>
            <p:ph idx="1"/>
          </p:nvPr>
        </p:nvSpPr>
        <p:spPr/>
        <p:txBody>
          <a:bodyPr/>
          <a:lstStyle/>
          <a:p>
            <a:pPr eaLnBrk="1" hangingPunct="1"/>
            <a:r>
              <a:rPr lang="en-US" smtClean="0"/>
              <a:t>Find probabilities using the geometric distribution</a:t>
            </a:r>
          </a:p>
          <a:p>
            <a:pPr eaLnBrk="1" hangingPunct="1"/>
            <a:r>
              <a:rPr lang="en-US" smtClean="0"/>
              <a:t>Find probabilities using the Poisson distribution</a:t>
            </a:r>
          </a:p>
        </p:txBody>
      </p:sp>
      <p:sp>
        <p:nvSpPr>
          <p:cNvPr id="62468"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62469"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17B01B3E-3933-4896-839B-347329E32937}" type="slidenum">
              <a:rPr lang="en-US" smtClean="0"/>
              <a:pPr fontAlgn="base">
                <a:spcBef>
                  <a:spcPct val="0"/>
                </a:spcBef>
                <a:spcAft>
                  <a:spcPct val="0"/>
                </a:spcAft>
                <a:defRPr/>
              </a:pPr>
              <a:t>56</a:t>
            </a:fld>
            <a:endParaRPr lang="en-US" smtClean="0"/>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noFill/>
        </p:spPr>
        <p:txBody>
          <a:bodyPr/>
          <a:lstStyle/>
          <a:p>
            <a:pPr eaLnBrk="1" hangingPunct="1"/>
            <a:r>
              <a:rPr lang="en-US" smtClean="0"/>
              <a:t>Geometric Distribution</a:t>
            </a:r>
          </a:p>
        </p:txBody>
      </p:sp>
      <p:sp>
        <p:nvSpPr>
          <p:cNvPr id="6" name="Content Placeholder 5"/>
          <p:cNvSpPr>
            <a:spLocks noGrp="1"/>
          </p:cNvSpPr>
          <p:nvPr>
            <p:ph idx="1"/>
          </p:nvPr>
        </p:nvSpPr>
        <p:spPr>
          <a:xfrm>
            <a:off x="457200" y="1344613"/>
            <a:ext cx="8229600" cy="4876800"/>
          </a:xfrm>
        </p:spPr>
        <p:txBody>
          <a:bodyPr/>
          <a:lstStyle/>
          <a:p>
            <a:pPr eaLnBrk="1" hangingPunct="1">
              <a:buFont typeface="Arial" pitchFamily="34" charset="0"/>
              <a:buNone/>
            </a:pPr>
            <a:r>
              <a:rPr lang="en-US" b="1" smtClean="0">
                <a:solidFill>
                  <a:schemeClr val="accent2"/>
                </a:solidFill>
              </a:rPr>
              <a:t>Geometric distribution </a:t>
            </a:r>
          </a:p>
          <a:p>
            <a:pPr eaLnBrk="1" hangingPunct="1"/>
            <a:r>
              <a:rPr lang="en-US" smtClean="0"/>
              <a:t>A discrete probability distribution. </a:t>
            </a:r>
          </a:p>
          <a:p>
            <a:pPr eaLnBrk="1" hangingPunct="1"/>
            <a:r>
              <a:rPr lang="en-US" smtClean="0"/>
              <a:t>Satisfies the following conditions</a:t>
            </a:r>
          </a:p>
          <a:p>
            <a:pPr marL="914400" lvl="1" indent="-514350" eaLnBrk="1" hangingPunct="1">
              <a:spcBef>
                <a:spcPct val="40000"/>
              </a:spcBef>
            </a:pPr>
            <a:r>
              <a:rPr lang="en-US" smtClean="0"/>
              <a:t>A trial is repeated until a success occurs.</a:t>
            </a:r>
          </a:p>
          <a:p>
            <a:pPr marL="914400" lvl="1" indent="-514350" eaLnBrk="1" hangingPunct="1">
              <a:spcBef>
                <a:spcPct val="40000"/>
              </a:spcBef>
            </a:pPr>
            <a:r>
              <a:rPr lang="en-US" smtClean="0"/>
              <a:t>The repeated trials are independent of each other.</a:t>
            </a:r>
          </a:p>
          <a:p>
            <a:pPr marL="914400" lvl="1" indent="-514350" eaLnBrk="1" hangingPunct="1">
              <a:spcBef>
                <a:spcPct val="40000"/>
              </a:spcBef>
            </a:pPr>
            <a:r>
              <a:rPr lang="en-US" smtClean="0"/>
              <a:t>The probability of success </a:t>
            </a:r>
            <a:r>
              <a:rPr lang="en-US" i="1" smtClean="0"/>
              <a:t>p</a:t>
            </a:r>
            <a:r>
              <a:rPr lang="en-US" smtClean="0"/>
              <a:t> is constant for each trial.</a:t>
            </a:r>
          </a:p>
          <a:p>
            <a:pPr eaLnBrk="1" hangingPunct="1"/>
            <a:r>
              <a:rPr lang="en-US" smtClean="0"/>
              <a:t>The probability that the first success will occur on trial </a:t>
            </a:r>
            <a:r>
              <a:rPr lang="en-US" i="1" smtClean="0"/>
              <a:t>x </a:t>
            </a:r>
            <a:r>
              <a:rPr lang="en-US" smtClean="0"/>
              <a:t>is </a:t>
            </a:r>
            <a:r>
              <a:rPr lang="en-US" b="1" i="1" smtClean="0">
                <a:solidFill>
                  <a:schemeClr val="accent2"/>
                </a:solidFill>
              </a:rPr>
              <a:t>P</a:t>
            </a:r>
            <a:r>
              <a:rPr lang="en-US" b="1" smtClean="0">
                <a:solidFill>
                  <a:schemeClr val="accent2"/>
                </a:solidFill>
              </a:rPr>
              <a:t>(</a:t>
            </a:r>
            <a:r>
              <a:rPr lang="en-US" b="1" i="1" smtClean="0">
                <a:solidFill>
                  <a:schemeClr val="accent2"/>
                </a:solidFill>
              </a:rPr>
              <a:t>x</a:t>
            </a:r>
            <a:r>
              <a:rPr lang="en-US" b="1" smtClean="0">
                <a:solidFill>
                  <a:schemeClr val="accent2"/>
                </a:solidFill>
              </a:rPr>
              <a:t>) = </a:t>
            </a:r>
            <a:r>
              <a:rPr lang="en-US" b="1" i="1" smtClean="0">
                <a:solidFill>
                  <a:schemeClr val="accent2"/>
                </a:solidFill>
              </a:rPr>
              <a:t>p</a:t>
            </a:r>
            <a:r>
              <a:rPr lang="en-US" b="1" smtClean="0">
                <a:solidFill>
                  <a:schemeClr val="accent2"/>
                </a:solidFill>
              </a:rPr>
              <a:t>(</a:t>
            </a:r>
            <a:r>
              <a:rPr lang="en-US" b="1" i="1" smtClean="0">
                <a:solidFill>
                  <a:schemeClr val="accent2"/>
                </a:solidFill>
              </a:rPr>
              <a:t>q</a:t>
            </a:r>
            <a:r>
              <a:rPr lang="en-US" b="1" smtClean="0">
                <a:solidFill>
                  <a:schemeClr val="accent2"/>
                </a:solidFill>
              </a:rPr>
              <a:t>)</a:t>
            </a:r>
            <a:r>
              <a:rPr lang="en-US" b="1" i="1" baseline="30000" smtClean="0">
                <a:solidFill>
                  <a:schemeClr val="accent2"/>
                </a:solidFill>
              </a:rPr>
              <a:t>x</a:t>
            </a:r>
            <a:r>
              <a:rPr lang="en-US" b="1" baseline="30000" smtClean="0">
                <a:solidFill>
                  <a:schemeClr val="accent2"/>
                </a:solidFill>
              </a:rPr>
              <a:t> – 1</a:t>
            </a:r>
            <a:r>
              <a:rPr lang="en-US" smtClean="0"/>
              <a:t>, where </a:t>
            </a:r>
            <a:r>
              <a:rPr lang="en-US" i="1" smtClean="0"/>
              <a:t>q</a:t>
            </a:r>
            <a:r>
              <a:rPr lang="en-US" smtClean="0"/>
              <a:t> = 1 – </a:t>
            </a:r>
            <a:r>
              <a:rPr lang="en-US" i="1" smtClean="0"/>
              <a:t>p.</a:t>
            </a:r>
          </a:p>
        </p:txBody>
      </p:sp>
      <p:sp>
        <p:nvSpPr>
          <p:cNvPr id="4"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dirty="0" smtClean="0"/>
              <a:t>Larson/Farber 4th </a:t>
            </a:r>
            <a:r>
              <a:rPr lang="en-US" dirty="0" err="1" smtClean="0"/>
              <a:t>ed</a:t>
            </a:r>
            <a:endParaRPr lang="en-US" dirty="0" smtClean="0"/>
          </a:p>
        </p:txBody>
      </p:sp>
      <p:sp>
        <p:nvSpPr>
          <p:cNvPr id="5"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26E15440-EE24-441B-839F-87B38E417695}" type="slidenum">
              <a:rPr lang="en-US" smtClean="0"/>
              <a:pPr fontAlgn="base">
                <a:spcBef>
                  <a:spcPct val="0"/>
                </a:spcBef>
                <a:spcAft>
                  <a:spcPct val="0"/>
                </a:spcAft>
                <a:defRPr/>
              </a:pPr>
              <a:t>57</a:t>
            </a:fld>
            <a:endParaRPr lang="en-US" smtClean="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Example: Geometric Distribution</a:t>
            </a:r>
            <a:endParaRPr lang="en-US" dirty="0">
              <a:solidFill>
                <a:schemeClr val="accent3"/>
              </a:solidFill>
            </a:endParaRPr>
          </a:p>
        </p:txBody>
      </p:sp>
      <p:sp>
        <p:nvSpPr>
          <p:cNvPr id="3" name="Content Placeholder 2"/>
          <p:cNvSpPr>
            <a:spLocks noGrp="1"/>
          </p:cNvSpPr>
          <p:nvPr>
            <p:ph idx="1"/>
          </p:nvPr>
        </p:nvSpPr>
        <p:spPr>
          <a:xfrm>
            <a:off x="457200" y="1600200"/>
            <a:ext cx="8229600" cy="1862138"/>
          </a:xfrm>
        </p:spPr>
        <p:txBody>
          <a:bodyPr/>
          <a:lstStyle/>
          <a:p>
            <a:pPr marL="0" indent="0" eaLnBrk="1" hangingPunct="1">
              <a:buFont typeface="Arial" pitchFamily="34" charset="0"/>
              <a:buNone/>
              <a:defRPr/>
            </a:pPr>
            <a:r>
              <a:rPr lang="en-US" dirty="0" smtClean="0"/>
              <a:t>From experience, you know that the probability that you will make a sale on any given telephone call is 0.23.  Find the probability that your first sale on any given day will occur on your fourth or fifth sales call.</a:t>
            </a:r>
          </a:p>
          <a:p>
            <a:pPr eaLnBrk="1" hangingPunct="1">
              <a:buFont typeface="Arial" pitchFamily="34" charset="0"/>
              <a:buNone/>
              <a:defRPr/>
            </a:pPr>
            <a:endParaRPr lang="en-US" dirty="0"/>
          </a:p>
        </p:txBody>
      </p:sp>
      <p:sp>
        <p:nvSpPr>
          <p:cNvPr id="4" name="Footer Placeholder 3"/>
          <p:cNvSpPr>
            <a:spLocks noGrp="1"/>
          </p:cNvSpPr>
          <p:nvPr>
            <p:ph type="ftr" sz="quarter" idx="10"/>
          </p:nvPr>
        </p:nvSpPr>
        <p:spPr/>
        <p:txBody>
          <a:bodyPr/>
          <a:lstStyle/>
          <a:p>
            <a:pPr>
              <a:defRPr/>
            </a:pPr>
            <a:r>
              <a:rPr lang="en-US" smtClean="0"/>
              <a:t>Larson/Farber 4th ed</a:t>
            </a:r>
            <a:endParaRPr lang="en-US"/>
          </a:p>
        </p:txBody>
      </p:sp>
      <p:sp>
        <p:nvSpPr>
          <p:cNvPr id="5" name="Slide Number Placeholder 4"/>
          <p:cNvSpPr>
            <a:spLocks noGrp="1"/>
          </p:cNvSpPr>
          <p:nvPr>
            <p:ph type="sldNum" sz="quarter" idx="11"/>
          </p:nvPr>
        </p:nvSpPr>
        <p:spPr/>
        <p:txBody>
          <a:bodyPr/>
          <a:lstStyle/>
          <a:p>
            <a:pPr>
              <a:defRPr/>
            </a:pPr>
            <a:fld id="{F7493C78-F503-4C7E-86CF-BF00CEFE8B4F}" type="slidenum">
              <a:rPr lang="en-US" smtClean="0"/>
              <a:pPr>
                <a:defRPr/>
              </a:pPr>
              <a:t>58</a:t>
            </a:fld>
            <a:endParaRPr lang="en-US"/>
          </a:p>
        </p:txBody>
      </p:sp>
      <p:sp>
        <p:nvSpPr>
          <p:cNvPr id="6" name="TextBox 5"/>
          <p:cNvSpPr txBox="1">
            <a:spLocks noChangeArrowheads="1"/>
          </p:cNvSpPr>
          <p:nvPr/>
        </p:nvSpPr>
        <p:spPr bwMode="auto">
          <a:xfrm>
            <a:off x="614363" y="3792538"/>
            <a:ext cx="7585075" cy="1373187"/>
          </a:xfrm>
          <a:prstGeom prst="rect">
            <a:avLst/>
          </a:prstGeom>
          <a:noFill/>
          <a:ln w="9525">
            <a:noFill/>
            <a:miter lim="800000"/>
            <a:headEnd/>
            <a:tailEnd/>
          </a:ln>
        </p:spPr>
        <p:txBody>
          <a:bodyPr>
            <a:spAutoFit/>
          </a:bodyPr>
          <a:lstStyle/>
          <a:p>
            <a:pPr marL="293688" indent="-293688"/>
            <a:r>
              <a:rPr lang="en-US" sz="2800" b="1">
                <a:solidFill>
                  <a:srgbClr val="83BB35"/>
                </a:solidFill>
                <a:latin typeface="Times New Roman" pitchFamily="18" charset="0"/>
              </a:rPr>
              <a:t>Solution:</a:t>
            </a:r>
          </a:p>
          <a:p>
            <a:pPr marL="293688" indent="-293688">
              <a:buClr>
                <a:schemeClr val="accent1"/>
              </a:buClr>
              <a:buFont typeface="Arial" pitchFamily="34" charset="0"/>
              <a:buChar char="•"/>
            </a:pPr>
            <a:r>
              <a:rPr lang="en-US" sz="2800" i="1">
                <a:latin typeface="Times New Roman" pitchFamily="18" charset="0"/>
              </a:rPr>
              <a:t>P</a:t>
            </a:r>
            <a:r>
              <a:rPr lang="en-US" sz="2800">
                <a:latin typeface="Times New Roman" pitchFamily="18" charset="0"/>
              </a:rPr>
              <a:t>(sale on fourth or fifth call) = </a:t>
            </a:r>
            <a:r>
              <a:rPr lang="en-US" sz="2800" i="1">
                <a:latin typeface="Times New Roman" pitchFamily="18" charset="0"/>
              </a:rPr>
              <a:t>P</a:t>
            </a:r>
            <a:r>
              <a:rPr lang="en-US" sz="2800">
                <a:latin typeface="Times New Roman" pitchFamily="18" charset="0"/>
              </a:rPr>
              <a:t>(4) + </a:t>
            </a:r>
            <a:r>
              <a:rPr lang="en-US" sz="2800" i="1">
                <a:latin typeface="Times New Roman" pitchFamily="18" charset="0"/>
              </a:rPr>
              <a:t>P</a:t>
            </a:r>
            <a:r>
              <a:rPr lang="en-US" sz="2800">
                <a:latin typeface="Times New Roman" pitchFamily="18" charset="0"/>
              </a:rPr>
              <a:t>(5)</a:t>
            </a:r>
          </a:p>
          <a:p>
            <a:pPr marL="293688" indent="-293688">
              <a:buClr>
                <a:schemeClr val="accent1"/>
              </a:buClr>
              <a:buFont typeface="Arial" pitchFamily="34" charset="0"/>
              <a:buChar char="•"/>
            </a:pPr>
            <a:r>
              <a:rPr lang="en-US" sz="2800">
                <a:latin typeface="Times New Roman" pitchFamily="18" charset="0"/>
              </a:rPr>
              <a:t>Geometric with  </a:t>
            </a:r>
            <a:r>
              <a:rPr lang="en-US" sz="2800" i="1">
                <a:latin typeface="Times New Roman" pitchFamily="18" charset="0"/>
              </a:rPr>
              <a:t>p</a:t>
            </a:r>
            <a:r>
              <a:rPr lang="en-US" sz="2800">
                <a:latin typeface="Times New Roman" pitchFamily="18" charset="0"/>
              </a:rPr>
              <a:t> = 0.23, </a:t>
            </a:r>
            <a:r>
              <a:rPr lang="en-US" sz="2800" i="1">
                <a:latin typeface="Times New Roman" pitchFamily="18" charset="0"/>
              </a:rPr>
              <a:t>q</a:t>
            </a:r>
            <a:r>
              <a:rPr lang="en-US" sz="2800">
                <a:latin typeface="Times New Roman" pitchFamily="18" charset="0"/>
              </a:rPr>
              <a:t> = 0.77, </a:t>
            </a:r>
            <a:r>
              <a:rPr lang="en-US" sz="2800" i="1">
                <a:latin typeface="Times New Roman" pitchFamily="18" charset="0"/>
              </a:rPr>
              <a:t>x</a:t>
            </a:r>
            <a:r>
              <a:rPr lang="en-US" sz="2800">
                <a:latin typeface="Times New Roman" pitchFamily="18" charset="0"/>
              </a:rPr>
              <a:t> = 4, 5</a:t>
            </a:r>
          </a:p>
        </p:txBody>
      </p:sp>
      <p:pic>
        <p:nvPicPr>
          <p:cNvPr id="68615" name="Picture 7" descr="C:\Documents and Settings\Lyn\Local Settings\Temporary Internet Files\Content.IE5\W9M7WLEZ\MCj03973960000[1].wmf"/>
          <p:cNvPicPr>
            <a:picLocks noChangeAspect="1" noChangeArrowheads="1"/>
          </p:cNvPicPr>
          <p:nvPr/>
        </p:nvPicPr>
        <p:blipFill>
          <a:blip r:embed="rId2" cstate="print"/>
          <a:srcRect/>
          <a:stretch>
            <a:fillRect/>
          </a:stretch>
        </p:blipFill>
        <p:spPr bwMode="auto">
          <a:xfrm>
            <a:off x="7570788" y="3114675"/>
            <a:ext cx="1006475" cy="116205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Solution: Geometric Distribution</a:t>
            </a:r>
            <a:endParaRPr lang="en-US" dirty="0"/>
          </a:p>
        </p:txBody>
      </p:sp>
      <p:sp>
        <p:nvSpPr>
          <p:cNvPr id="69635" name="Content Placeholder 2"/>
          <p:cNvSpPr>
            <a:spLocks noGrp="1"/>
          </p:cNvSpPr>
          <p:nvPr>
            <p:ph idx="1"/>
          </p:nvPr>
        </p:nvSpPr>
        <p:spPr>
          <a:xfrm>
            <a:off x="457200" y="1600200"/>
            <a:ext cx="8229600" cy="1247775"/>
          </a:xfrm>
        </p:spPr>
        <p:txBody>
          <a:bodyPr/>
          <a:lstStyle/>
          <a:p>
            <a:pPr eaLnBrk="1" hangingPunct="1"/>
            <a:r>
              <a:rPr lang="en-US" i="1" smtClean="0">
                <a:solidFill>
                  <a:schemeClr val="accent2"/>
                </a:solidFill>
              </a:rPr>
              <a:t>P</a:t>
            </a:r>
            <a:r>
              <a:rPr lang="en-US" smtClean="0">
                <a:solidFill>
                  <a:schemeClr val="accent2"/>
                </a:solidFill>
              </a:rPr>
              <a:t>(4) = 0.23(0.77)</a:t>
            </a:r>
            <a:r>
              <a:rPr lang="en-US" baseline="30000" smtClean="0">
                <a:solidFill>
                  <a:schemeClr val="accent2"/>
                </a:solidFill>
              </a:rPr>
              <a:t>4–1</a:t>
            </a:r>
            <a:r>
              <a:rPr lang="en-US" smtClean="0">
                <a:solidFill>
                  <a:schemeClr val="accent2"/>
                </a:solidFill>
              </a:rPr>
              <a:t> ≈ 0.105003</a:t>
            </a:r>
          </a:p>
          <a:p>
            <a:pPr eaLnBrk="1" hangingPunct="1"/>
            <a:r>
              <a:rPr lang="en-US" i="1" smtClean="0">
                <a:solidFill>
                  <a:schemeClr val="accent2"/>
                </a:solidFill>
              </a:rPr>
              <a:t>P</a:t>
            </a:r>
            <a:r>
              <a:rPr lang="en-US" smtClean="0">
                <a:solidFill>
                  <a:schemeClr val="accent2"/>
                </a:solidFill>
              </a:rPr>
              <a:t>(5) = 0.23(0.77)</a:t>
            </a:r>
            <a:r>
              <a:rPr lang="en-US" baseline="30000" smtClean="0">
                <a:solidFill>
                  <a:schemeClr val="accent2"/>
                </a:solidFill>
              </a:rPr>
              <a:t>5–1</a:t>
            </a:r>
            <a:r>
              <a:rPr lang="en-US" smtClean="0">
                <a:solidFill>
                  <a:schemeClr val="accent2"/>
                </a:solidFill>
              </a:rPr>
              <a:t> ≈ 0.080852</a:t>
            </a:r>
          </a:p>
        </p:txBody>
      </p:sp>
      <p:sp>
        <p:nvSpPr>
          <p:cNvPr id="4" name="Footer Placeholder 3"/>
          <p:cNvSpPr>
            <a:spLocks noGrp="1"/>
          </p:cNvSpPr>
          <p:nvPr>
            <p:ph type="ftr" sz="quarter" idx="10"/>
          </p:nvPr>
        </p:nvSpPr>
        <p:spPr/>
        <p:txBody>
          <a:bodyPr/>
          <a:lstStyle/>
          <a:p>
            <a:pPr>
              <a:defRPr/>
            </a:pPr>
            <a:r>
              <a:rPr lang="en-US" smtClean="0"/>
              <a:t>Larson/Farber 4th ed</a:t>
            </a:r>
            <a:endParaRPr lang="en-US"/>
          </a:p>
        </p:txBody>
      </p:sp>
      <p:sp>
        <p:nvSpPr>
          <p:cNvPr id="5" name="Slide Number Placeholder 4"/>
          <p:cNvSpPr>
            <a:spLocks noGrp="1"/>
          </p:cNvSpPr>
          <p:nvPr>
            <p:ph type="sldNum" sz="quarter" idx="11"/>
          </p:nvPr>
        </p:nvSpPr>
        <p:spPr/>
        <p:txBody>
          <a:bodyPr/>
          <a:lstStyle/>
          <a:p>
            <a:pPr>
              <a:defRPr/>
            </a:pPr>
            <a:fld id="{D85806C5-1B0F-423F-AEC5-BD05CC610338}" type="slidenum">
              <a:rPr lang="en-US" smtClean="0"/>
              <a:pPr>
                <a:defRPr/>
              </a:pPr>
              <a:t>59</a:t>
            </a:fld>
            <a:endParaRPr lang="en-US"/>
          </a:p>
        </p:txBody>
      </p:sp>
      <p:sp>
        <p:nvSpPr>
          <p:cNvPr id="6" name="TextBox 5"/>
          <p:cNvSpPr txBox="1"/>
          <p:nvPr/>
        </p:nvSpPr>
        <p:spPr>
          <a:xfrm>
            <a:off x="523875" y="3057525"/>
            <a:ext cx="7705725" cy="1557338"/>
          </a:xfrm>
          <a:prstGeom prst="rect">
            <a:avLst/>
          </a:prstGeom>
          <a:noFill/>
        </p:spPr>
        <p:txBody>
          <a:bodyPr>
            <a:spAutoFit/>
          </a:bodyPr>
          <a:lstStyle/>
          <a:p>
            <a:pPr marL="342900" indent="-342900">
              <a:spcBef>
                <a:spcPct val="20000"/>
              </a:spcBef>
              <a:buClr>
                <a:srgbClr val="D17230"/>
              </a:buClr>
              <a:defRPr/>
            </a:pPr>
            <a:r>
              <a:rPr lang="en-US" sz="2800" i="1" dirty="0">
                <a:solidFill>
                  <a:prstClr val="black"/>
                </a:solidFill>
                <a:latin typeface="Times New Roman" pitchFamily="18" charset="0"/>
                <a:cs typeface="Times New Roman" pitchFamily="18" charset="0"/>
              </a:rPr>
              <a:t>P</a:t>
            </a:r>
            <a:r>
              <a:rPr lang="en-US" sz="2800" dirty="0">
                <a:solidFill>
                  <a:prstClr val="black"/>
                </a:solidFill>
                <a:latin typeface="Times New Roman" pitchFamily="18" charset="0"/>
                <a:cs typeface="Times New Roman" pitchFamily="18" charset="0"/>
              </a:rPr>
              <a:t>(sale on fourth or fifth call) = </a:t>
            </a:r>
            <a:r>
              <a:rPr lang="en-US" sz="2800" i="1" dirty="0">
                <a:solidFill>
                  <a:prstClr val="black"/>
                </a:solidFill>
                <a:latin typeface="Times New Roman" pitchFamily="18" charset="0"/>
                <a:cs typeface="Times New Roman" pitchFamily="18" charset="0"/>
              </a:rPr>
              <a:t>P</a:t>
            </a:r>
            <a:r>
              <a:rPr lang="en-US" sz="2800" dirty="0">
                <a:solidFill>
                  <a:prstClr val="black"/>
                </a:solidFill>
                <a:latin typeface="Times New Roman" pitchFamily="18" charset="0"/>
                <a:cs typeface="Times New Roman" pitchFamily="18" charset="0"/>
              </a:rPr>
              <a:t>(4) + </a:t>
            </a:r>
            <a:r>
              <a:rPr lang="en-US" sz="2800" i="1" dirty="0">
                <a:solidFill>
                  <a:prstClr val="black"/>
                </a:solidFill>
                <a:latin typeface="Times New Roman" pitchFamily="18" charset="0"/>
                <a:cs typeface="Times New Roman" pitchFamily="18" charset="0"/>
              </a:rPr>
              <a:t>P</a:t>
            </a:r>
            <a:r>
              <a:rPr lang="en-US" sz="2800" dirty="0">
                <a:solidFill>
                  <a:prstClr val="black"/>
                </a:solidFill>
                <a:latin typeface="Times New Roman" pitchFamily="18" charset="0"/>
                <a:cs typeface="Times New Roman" pitchFamily="18" charset="0"/>
              </a:rPr>
              <a:t>(5)</a:t>
            </a:r>
          </a:p>
          <a:p>
            <a:pPr marL="342900" indent="-342900">
              <a:spcBef>
                <a:spcPct val="20000"/>
              </a:spcBef>
              <a:buClr>
                <a:srgbClr val="D17230"/>
              </a:buClr>
              <a:defRPr/>
            </a:pPr>
            <a:r>
              <a:rPr lang="en-US" sz="2800" dirty="0">
                <a:solidFill>
                  <a:prstClr val="black"/>
                </a:solidFill>
                <a:latin typeface="Times New Roman" pitchFamily="18" charset="0"/>
                <a:cs typeface="Times New Roman" pitchFamily="18" charset="0"/>
              </a:rPr>
              <a:t>                                               ≈ 0.105003 + 0.080852</a:t>
            </a:r>
          </a:p>
          <a:p>
            <a:pPr marL="342900" indent="-342900">
              <a:spcBef>
                <a:spcPct val="20000"/>
              </a:spcBef>
              <a:buClr>
                <a:srgbClr val="D17230"/>
              </a:buClr>
              <a:defRPr/>
            </a:pPr>
            <a:r>
              <a:rPr lang="en-US" sz="2800" dirty="0">
                <a:solidFill>
                  <a:prstClr val="black"/>
                </a:solidFill>
                <a:latin typeface="Times New Roman" pitchFamily="18" charset="0"/>
                <a:cs typeface="Times New Roman" pitchFamily="18" charset="0"/>
              </a:rPr>
              <a:t>					      ≈ 0.186</a:t>
            </a:r>
            <a:endParaRPr lang="en-US" sz="2800" dirty="0">
              <a:latin typeface="+mn-lt"/>
            </a:endParaRPr>
          </a:p>
        </p:txBody>
      </p:sp>
      <p:pic>
        <p:nvPicPr>
          <p:cNvPr id="69639" name="Picture 7" descr="C:\Documents and Settings\Lyn\Local Settings\Temporary Internet Files\Content.IE5\W9M7WLEZ\MCj03973960000[1].wmf"/>
          <p:cNvPicPr>
            <a:picLocks noChangeAspect="1" noChangeArrowheads="1"/>
          </p:cNvPicPr>
          <p:nvPr/>
        </p:nvPicPr>
        <p:blipFill>
          <a:blip r:embed="rId2" cstate="print"/>
          <a:srcRect/>
          <a:stretch>
            <a:fillRect/>
          </a:stretch>
        </p:blipFill>
        <p:spPr bwMode="auto">
          <a:xfrm>
            <a:off x="7586663" y="1624013"/>
            <a:ext cx="1004887" cy="116363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3"/>
          <p:cNvSpPr>
            <a:spLocks noGrp="1" noChangeArrowheads="1"/>
          </p:cNvSpPr>
          <p:nvPr>
            <p:ph type="title"/>
          </p:nvPr>
        </p:nvSpPr>
        <p:spPr>
          <a:noFill/>
        </p:spPr>
        <p:txBody>
          <a:bodyPr/>
          <a:lstStyle/>
          <a:p>
            <a:pPr eaLnBrk="1" hangingPunct="1"/>
            <a:r>
              <a:rPr lang="en-US" smtClean="0"/>
              <a:t>Random Variables</a:t>
            </a:r>
          </a:p>
        </p:txBody>
      </p:sp>
      <p:sp>
        <p:nvSpPr>
          <p:cNvPr id="25603" name="Content Placeholder 40"/>
          <p:cNvSpPr>
            <a:spLocks noGrp="1"/>
          </p:cNvSpPr>
          <p:nvPr>
            <p:ph idx="1"/>
          </p:nvPr>
        </p:nvSpPr>
        <p:spPr>
          <a:xfrm>
            <a:off x="530225" y="1323975"/>
            <a:ext cx="8229600" cy="2978150"/>
          </a:xfrm>
        </p:spPr>
        <p:txBody>
          <a:bodyPr/>
          <a:lstStyle/>
          <a:p>
            <a:pPr eaLnBrk="1" hangingPunct="1">
              <a:buFont typeface="Arial" pitchFamily="34" charset="0"/>
              <a:buNone/>
            </a:pPr>
            <a:r>
              <a:rPr lang="en-US" b="1" smtClean="0">
                <a:solidFill>
                  <a:schemeClr val="accent2"/>
                </a:solidFill>
              </a:rPr>
              <a:t>Discrete Random Variable</a:t>
            </a:r>
          </a:p>
          <a:p>
            <a:pPr eaLnBrk="1" hangingPunct="1"/>
            <a:r>
              <a:rPr lang="en-US" smtClean="0"/>
              <a:t>Has a finite or countable number of possible outcomes that can be listed.</a:t>
            </a:r>
          </a:p>
          <a:p>
            <a:pPr eaLnBrk="1" hangingPunct="1"/>
            <a:r>
              <a:rPr lang="en-US" smtClean="0"/>
              <a:t>Example</a:t>
            </a:r>
          </a:p>
          <a:p>
            <a:pPr lvl="1" eaLnBrk="1" hangingPunct="1"/>
            <a:r>
              <a:rPr lang="en-US" i="1" smtClean="0"/>
              <a:t>x</a:t>
            </a:r>
            <a:r>
              <a:rPr lang="en-US" smtClean="0"/>
              <a:t> = Number of sales calls a salesperson makes in one day. </a:t>
            </a:r>
          </a:p>
          <a:p>
            <a:pPr eaLnBrk="1" hangingPunct="1"/>
            <a:endParaRPr lang="en-US" smtClean="0"/>
          </a:p>
          <a:p>
            <a:pPr eaLnBrk="1" hangingPunct="1"/>
            <a:endParaRPr lang="en-US" smtClean="0"/>
          </a:p>
        </p:txBody>
      </p:sp>
      <p:grpSp>
        <p:nvGrpSpPr>
          <p:cNvPr id="2" name="Group 45"/>
          <p:cNvGrpSpPr>
            <a:grpSpLocks/>
          </p:cNvGrpSpPr>
          <p:nvPr/>
        </p:nvGrpSpPr>
        <p:grpSpPr bwMode="auto">
          <a:xfrm>
            <a:off x="2314575" y="4276725"/>
            <a:ext cx="4114800" cy="842963"/>
            <a:chOff x="2313958" y="4276774"/>
            <a:chExt cx="4114800" cy="842963"/>
          </a:xfrm>
        </p:grpSpPr>
        <p:sp>
          <p:nvSpPr>
            <p:cNvPr id="25607" name="Line 73"/>
            <p:cNvSpPr>
              <a:spLocks noChangeShapeType="1"/>
            </p:cNvSpPr>
            <p:nvPr/>
          </p:nvSpPr>
          <p:spPr bwMode="auto">
            <a:xfrm>
              <a:off x="2313958" y="4559349"/>
              <a:ext cx="3624263" cy="0"/>
            </a:xfrm>
            <a:prstGeom prst="line">
              <a:avLst/>
            </a:prstGeom>
            <a:noFill/>
            <a:ln w="28575">
              <a:solidFill>
                <a:schemeClr val="tx1"/>
              </a:solidFill>
              <a:round/>
              <a:headEnd type="triangle" w="med" len="med"/>
              <a:tailEnd type="triangle" w="med" len="med"/>
            </a:ln>
          </p:spPr>
          <p:txBody>
            <a:bodyPr/>
            <a:lstStyle/>
            <a:p>
              <a:endParaRPr lang="en-US"/>
            </a:p>
          </p:txBody>
        </p:sp>
        <p:sp>
          <p:nvSpPr>
            <p:cNvPr id="25608" name="Line 74"/>
            <p:cNvSpPr>
              <a:spLocks noChangeShapeType="1"/>
            </p:cNvSpPr>
            <p:nvPr/>
          </p:nvSpPr>
          <p:spPr bwMode="auto">
            <a:xfrm>
              <a:off x="4431683" y="4406949"/>
              <a:ext cx="0" cy="304800"/>
            </a:xfrm>
            <a:prstGeom prst="line">
              <a:avLst/>
            </a:prstGeom>
            <a:noFill/>
            <a:ln w="28575">
              <a:solidFill>
                <a:schemeClr val="tx1"/>
              </a:solidFill>
              <a:round/>
              <a:headEnd/>
              <a:tailEnd/>
            </a:ln>
          </p:spPr>
          <p:txBody>
            <a:bodyPr/>
            <a:lstStyle/>
            <a:p>
              <a:endParaRPr lang="en-US"/>
            </a:p>
          </p:txBody>
        </p:sp>
        <p:sp>
          <p:nvSpPr>
            <p:cNvPr id="25609" name="Text Box 75"/>
            <p:cNvSpPr txBox="1">
              <a:spLocks noChangeArrowheads="1"/>
            </p:cNvSpPr>
            <p:nvPr/>
          </p:nvSpPr>
          <p:spPr bwMode="auto">
            <a:xfrm>
              <a:off x="5971558" y="4276774"/>
              <a:ext cx="457200" cy="457200"/>
            </a:xfrm>
            <a:prstGeom prst="rect">
              <a:avLst/>
            </a:prstGeom>
            <a:noFill/>
            <a:ln w="9525">
              <a:noFill/>
              <a:miter lim="800000"/>
              <a:headEnd/>
              <a:tailEnd/>
            </a:ln>
          </p:spPr>
          <p:txBody>
            <a:bodyPr>
              <a:spAutoFit/>
            </a:bodyPr>
            <a:lstStyle/>
            <a:p>
              <a:pPr eaLnBrk="0" hangingPunct="0"/>
              <a:r>
                <a:rPr lang="en-US" i="1">
                  <a:latin typeface="Times New Roman" pitchFamily="18" charset="0"/>
                </a:rPr>
                <a:t>x</a:t>
              </a:r>
            </a:p>
          </p:txBody>
        </p:sp>
        <p:sp>
          <p:nvSpPr>
            <p:cNvPr id="25610" name="Line 76"/>
            <p:cNvSpPr>
              <a:spLocks noChangeShapeType="1"/>
            </p:cNvSpPr>
            <p:nvPr/>
          </p:nvSpPr>
          <p:spPr bwMode="auto">
            <a:xfrm>
              <a:off x="3272808" y="4406949"/>
              <a:ext cx="0" cy="304800"/>
            </a:xfrm>
            <a:prstGeom prst="line">
              <a:avLst/>
            </a:prstGeom>
            <a:noFill/>
            <a:ln w="28575">
              <a:solidFill>
                <a:schemeClr val="tx1"/>
              </a:solidFill>
              <a:round/>
              <a:headEnd/>
              <a:tailEnd/>
            </a:ln>
          </p:spPr>
          <p:txBody>
            <a:bodyPr/>
            <a:lstStyle/>
            <a:p>
              <a:endParaRPr lang="en-US"/>
            </a:p>
          </p:txBody>
        </p:sp>
        <p:sp>
          <p:nvSpPr>
            <p:cNvPr id="25611" name="Line 78"/>
            <p:cNvSpPr>
              <a:spLocks noChangeShapeType="1"/>
            </p:cNvSpPr>
            <p:nvPr/>
          </p:nvSpPr>
          <p:spPr bwMode="auto">
            <a:xfrm>
              <a:off x="2694958" y="4406949"/>
              <a:ext cx="0" cy="304800"/>
            </a:xfrm>
            <a:prstGeom prst="line">
              <a:avLst/>
            </a:prstGeom>
            <a:noFill/>
            <a:ln w="28575">
              <a:solidFill>
                <a:schemeClr val="tx1"/>
              </a:solidFill>
              <a:round/>
              <a:headEnd/>
              <a:tailEnd/>
            </a:ln>
          </p:spPr>
          <p:txBody>
            <a:bodyPr/>
            <a:lstStyle/>
            <a:p>
              <a:endParaRPr lang="en-US"/>
            </a:p>
          </p:txBody>
        </p:sp>
        <p:sp>
          <p:nvSpPr>
            <p:cNvPr id="25612" name="Line 79"/>
            <p:cNvSpPr>
              <a:spLocks noChangeShapeType="1"/>
            </p:cNvSpPr>
            <p:nvPr/>
          </p:nvSpPr>
          <p:spPr bwMode="auto">
            <a:xfrm>
              <a:off x="5011121" y="4406949"/>
              <a:ext cx="0" cy="304800"/>
            </a:xfrm>
            <a:prstGeom prst="line">
              <a:avLst/>
            </a:prstGeom>
            <a:noFill/>
            <a:ln w="28575">
              <a:solidFill>
                <a:schemeClr val="tx1"/>
              </a:solidFill>
              <a:round/>
              <a:headEnd/>
              <a:tailEnd/>
            </a:ln>
          </p:spPr>
          <p:txBody>
            <a:bodyPr/>
            <a:lstStyle/>
            <a:p>
              <a:endParaRPr lang="en-US"/>
            </a:p>
          </p:txBody>
        </p:sp>
        <p:sp>
          <p:nvSpPr>
            <p:cNvPr id="25613" name="Line 80"/>
            <p:cNvSpPr>
              <a:spLocks noChangeShapeType="1"/>
            </p:cNvSpPr>
            <p:nvPr/>
          </p:nvSpPr>
          <p:spPr bwMode="auto">
            <a:xfrm>
              <a:off x="5590558" y="4406949"/>
              <a:ext cx="0" cy="304800"/>
            </a:xfrm>
            <a:prstGeom prst="line">
              <a:avLst/>
            </a:prstGeom>
            <a:noFill/>
            <a:ln w="28575">
              <a:solidFill>
                <a:schemeClr val="tx1"/>
              </a:solidFill>
              <a:round/>
              <a:headEnd/>
              <a:tailEnd/>
            </a:ln>
          </p:spPr>
          <p:txBody>
            <a:bodyPr/>
            <a:lstStyle/>
            <a:p>
              <a:endParaRPr lang="en-US"/>
            </a:p>
          </p:txBody>
        </p:sp>
        <p:sp>
          <p:nvSpPr>
            <p:cNvPr id="25614" name="Text Box 81"/>
            <p:cNvSpPr txBox="1">
              <a:spLocks noChangeArrowheads="1"/>
            </p:cNvSpPr>
            <p:nvPr/>
          </p:nvSpPr>
          <p:spPr bwMode="auto">
            <a:xfrm>
              <a:off x="3053733" y="4722862"/>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1</a:t>
              </a:r>
            </a:p>
          </p:txBody>
        </p:sp>
        <p:sp>
          <p:nvSpPr>
            <p:cNvPr id="25615" name="Text Box 82"/>
            <p:cNvSpPr txBox="1">
              <a:spLocks noChangeArrowheads="1"/>
            </p:cNvSpPr>
            <p:nvPr/>
          </p:nvSpPr>
          <p:spPr bwMode="auto">
            <a:xfrm>
              <a:off x="5277821" y="4722862"/>
              <a:ext cx="631825"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5</a:t>
              </a:r>
            </a:p>
          </p:txBody>
        </p:sp>
        <p:sp>
          <p:nvSpPr>
            <p:cNvPr id="25616" name="Line 83"/>
            <p:cNvSpPr>
              <a:spLocks noChangeShapeType="1"/>
            </p:cNvSpPr>
            <p:nvPr/>
          </p:nvSpPr>
          <p:spPr bwMode="auto">
            <a:xfrm>
              <a:off x="3852246" y="4394249"/>
              <a:ext cx="0" cy="304800"/>
            </a:xfrm>
            <a:prstGeom prst="line">
              <a:avLst/>
            </a:prstGeom>
            <a:noFill/>
            <a:ln w="28575">
              <a:solidFill>
                <a:schemeClr val="tx1"/>
              </a:solidFill>
              <a:round/>
              <a:headEnd/>
              <a:tailEnd/>
            </a:ln>
          </p:spPr>
          <p:txBody>
            <a:bodyPr/>
            <a:lstStyle/>
            <a:p>
              <a:endParaRPr lang="en-US"/>
            </a:p>
          </p:txBody>
        </p:sp>
        <p:sp>
          <p:nvSpPr>
            <p:cNvPr id="25617" name="Text Box 84"/>
            <p:cNvSpPr txBox="1">
              <a:spLocks noChangeArrowheads="1"/>
            </p:cNvSpPr>
            <p:nvPr/>
          </p:nvSpPr>
          <p:spPr bwMode="auto">
            <a:xfrm>
              <a:off x="4207846" y="4722862"/>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3</a:t>
              </a:r>
            </a:p>
          </p:txBody>
        </p:sp>
        <p:sp>
          <p:nvSpPr>
            <p:cNvPr id="25618" name="Text Box 87"/>
            <p:cNvSpPr txBox="1">
              <a:spLocks noChangeArrowheads="1"/>
            </p:cNvSpPr>
            <p:nvPr/>
          </p:nvSpPr>
          <p:spPr bwMode="auto">
            <a:xfrm>
              <a:off x="2463183" y="4722862"/>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0</a:t>
              </a:r>
            </a:p>
          </p:txBody>
        </p:sp>
        <p:sp>
          <p:nvSpPr>
            <p:cNvPr id="25619" name="Text Box 88"/>
            <p:cNvSpPr txBox="1">
              <a:spLocks noChangeArrowheads="1"/>
            </p:cNvSpPr>
            <p:nvPr/>
          </p:nvSpPr>
          <p:spPr bwMode="auto">
            <a:xfrm>
              <a:off x="3617296" y="4722862"/>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2</a:t>
              </a:r>
            </a:p>
          </p:txBody>
        </p:sp>
        <p:sp>
          <p:nvSpPr>
            <p:cNvPr id="25620" name="Text Box 89"/>
            <p:cNvSpPr txBox="1">
              <a:spLocks noChangeArrowheads="1"/>
            </p:cNvSpPr>
            <p:nvPr/>
          </p:nvSpPr>
          <p:spPr bwMode="auto">
            <a:xfrm>
              <a:off x="4785696" y="4722862"/>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4</a:t>
              </a:r>
            </a:p>
          </p:txBody>
        </p:sp>
        <p:sp>
          <p:nvSpPr>
            <p:cNvPr id="25621" name="Oval 86"/>
            <p:cNvSpPr>
              <a:spLocks noChangeAspect="1" noChangeArrowheads="1"/>
            </p:cNvSpPr>
            <p:nvPr/>
          </p:nvSpPr>
          <p:spPr bwMode="auto">
            <a:xfrm>
              <a:off x="3213368" y="4490605"/>
              <a:ext cx="92075" cy="92075"/>
            </a:xfrm>
            <a:prstGeom prst="ellipse">
              <a:avLst/>
            </a:prstGeom>
            <a:solidFill>
              <a:schemeClr val="hlink"/>
            </a:solidFill>
            <a:ln w="9525" algn="ctr">
              <a:solidFill>
                <a:schemeClr val="hlink"/>
              </a:solidFill>
              <a:round/>
              <a:headEnd/>
              <a:tailEnd/>
            </a:ln>
          </p:spPr>
          <p:txBody>
            <a:bodyPr wrap="none" anchor="ctr">
              <a:spAutoFit/>
            </a:bodyPr>
            <a:lstStyle/>
            <a:p>
              <a:endParaRPr lang="en-US">
                <a:latin typeface="Times New Roman" pitchFamily="18" charset="0"/>
              </a:endParaRPr>
            </a:p>
          </p:txBody>
        </p:sp>
        <p:sp>
          <p:nvSpPr>
            <p:cNvPr id="25622" name="Oval 91"/>
            <p:cNvSpPr>
              <a:spLocks noChangeAspect="1" noChangeArrowheads="1"/>
            </p:cNvSpPr>
            <p:nvPr/>
          </p:nvSpPr>
          <p:spPr bwMode="auto">
            <a:xfrm>
              <a:off x="3807796" y="4490605"/>
              <a:ext cx="92075" cy="92075"/>
            </a:xfrm>
            <a:prstGeom prst="ellipse">
              <a:avLst/>
            </a:prstGeom>
            <a:solidFill>
              <a:schemeClr val="hlink"/>
            </a:solidFill>
            <a:ln w="9525" algn="ctr">
              <a:solidFill>
                <a:schemeClr val="hlink"/>
              </a:solidFill>
              <a:round/>
              <a:headEnd/>
              <a:tailEnd/>
            </a:ln>
          </p:spPr>
          <p:txBody>
            <a:bodyPr wrap="none" anchor="ctr">
              <a:spAutoFit/>
            </a:bodyPr>
            <a:lstStyle/>
            <a:p>
              <a:endParaRPr lang="en-US">
                <a:latin typeface="Times New Roman" pitchFamily="18" charset="0"/>
              </a:endParaRPr>
            </a:p>
          </p:txBody>
        </p:sp>
        <p:sp>
          <p:nvSpPr>
            <p:cNvPr id="25623" name="Oval 92"/>
            <p:cNvSpPr>
              <a:spLocks noChangeAspect="1" noChangeArrowheads="1"/>
            </p:cNvSpPr>
            <p:nvPr/>
          </p:nvSpPr>
          <p:spPr bwMode="auto">
            <a:xfrm>
              <a:off x="4379296" y="4490605"/>
              <a:ext cx="92075" cy="92075"/>
            </a:xfrm>
            <a:prstGeom prst="ellipse">
              <a:avLst/>
            </a:prstGeom>
            <a:solidFill>
              <a:schemeClr val="hlink"/>
            </a:solidFill>
            <a:ln w="9525" algn="ctr">
              <a:solidFill>
                <a:schemeClr val="hlink"/>
              </a:solidFill>
              <a:round/>
              <a:headEnd/>
              <a:tailEnd/>
            </a:ln>
          </p:spPr>
          <p:txBody>
            <a:bodyPr wrap="none" anchor="ctr">
              <a:spAutoFit/>
            </a:bodyPr>
            <a:lstStyle/>
            <a:p>
              <a:endParaRPr lang="en-US">
                <a:latin typeface="Times New Roman" pitchFamily="18" charset="0"/>
              </a:endParaRPr>
            </a:p>
          </p:txBody>
        </p:sp>
        <p:sp>
          <p:nvSpPr>
            <p:cNvPr id="25624" name="Oval 93"/>
            <p:cNvSpPr>
              <a:spLocks noChangeAspect="1" noChangeArrowheads="1"/>
            </p:cNvSpPr>
            <p:nvPr/>
          </p:nvSpPr>
          <p:spPr bwMode="auto">
            <a:xfrm>
              <a:off x="4965083" y="4490605"/>
              <a:ext cx="92075" cy="92075"/>
            </a:xfrm>
            <a:prstGeom prst="ellipse">
              <a:avLst/>
            </a:prstGeom>
            <a:solidFill>
              <a:schemeClr val="hlink"/>
            </a:solidFill>
            <a:ln w="9525" algn="ctr">
              <a:solidFill>
                <a:schemeClr val="hlink"/>
              </a:solidFill>
              <a:round/>
              <a:headEnd/>
              <a:tailEnd/>
            </a:ln>
          </p:spPr>
          <p:txBody>
            <a:bodyPr wrap="none" anchor="ctr">
              <a:spAutoFit/>
            </a:bodyPr>
            <a:lstStyle/>
            <a:p>
              <a:endParaRPr lang="en-US">
                <a:latin typeface="Times New Roman" pitchFamily="18" charset="0"/>
              </a:endParaRPr>
            </a:p>
          </p:txBody>
        </p:sp>
        <p:sp>
          <p:nvSpPr>
            <p:cNvPr id="25625" name="Oval 86"/>
            <p:cNvSpPr>
              <a:spLocks noChangeAspect="1" noChangeArrowheads="1"/>
            </p:cNvSpPr>
            <p:nvPr/>
          </p:nvSpPr>
          <p:spPr bwMode="auto">
            <a:xfrm>
              <a:off x="2646248" y="4490605"/>
              <a:ext cx="92075" cy="92075"/>
            </a:xfrm>
            <a:prstGeom prst="ellipse">
              <a:avLst/>
            </a:prstGeom>
            <a:solidFill>
              <a:schemeClr val="hlink"/>
            </a:solidFill>
            <a:ln w="9525" algn="ctr">
              <a:solidFill>
                <a:schemeClr val="hlink"/>
              </a:solidFill>
              <a:round/>
              <a:headEnd/>
              <a:tailEnd/>
            </a:ln>
          </p:spPr>
          <p:txBody>
            <a:bodyPr wrap="none" anchor="ctr">
              <a:spAutoFit/>
            </a:bodyPr>
            <a:lstStyle/>
            <a:p>
              <a:endParaRPr lang="en-US">
                <a:latin typeface="Times New Roman" pitchFamily="18" charset="0"/>
              </a:endParaRPr>
            </a:p>
          </p:txBody>
        </p:sp>
        <p:sp>
          <p:nvSpPr>
            <p:cNvPr id="25626" name="Oval 93"/>
            <p:cNvSpPr>
              <a:spLocks noChangeAspect="1" noChangeArrowheads="1"/>
            </p:cNvSpPr>
            <p:nvPr/>
          </p:nvSpPr>
          <p:spPr bwMode="auto">
            <a:xfrm>
              <a:off x="5537203" y="4490605"/>
              <a:ext cx="92075" cy="92075"/>
            </a:xfrm>
            <a:prstGeom prst="ellipse">
              <a:avLst/>
            </a:prstGeom>
            <a:solidFill>
              <a:schemeClr val="hlink"/>
            </a:solidFill>
            <a:ln w="9525" algn="ctr">
              <a:solidFill>
                <a:schemeClr val="hlink"/>
              </a:solidFill>
              <a:round/>
              <a:headEnd/>
              <a:tailEnd/>
            </a:ln>
          </p:spPr>
          <p:txBody>
            <a:bodyPr wrap="none" anchor="ctr">
              <a:spAutoFit/>
            </a:bodyPr>
            <a:lstStyle/>
            <a:p>
              <a:endParaRPr lang="en-US">
                <a:latin typeface="Times New Roman" pitchFamily="18" charset="0"/>
              </a:endParaRPr>
            </a:p>
          </p:txBody>
        </p:sp>
      </p:grpSp>
      <p:sp>
        <p:nvSpPr>
          <p:cNvPr id="26629" name="Slide Number Placeholder 46"/>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7E1DF35C-8C9E-4D3F-AF6D-B4D326588A49}" type="slidenum">
              <a:rPr lang="en-US" smtClean="0"/>
              <a:pPr fontAlgn="base">
                <a:spcBef>
                  <a:spcPct val="0"/>
                </a:spcBef>
                <a:spcAft>
                  <a:spcPct val="0"/>
                </a:spcAft>
                <a:defRPr/>
              </a:pPr>
              <a:t>6</a:t>
            </a:fld>
            <a:endParaRPr lang="en-US" smtClean="0"/>
          </a:p>
        </p:txBody>
      </p:sp>
      <p:sp>
        <p:nvSpPr>
          <p:cNvPr id="26630" name="Footer Placeholder 47"/>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60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pPr eaLnBrk="1" hangingPunct="1"/>
            <a:r>
              <a:rPr lang="en-US" smtClean="0"/>
              <a:t>Poisson Distribution</a:t>
            </a:r>
          </a:p>
        </p:txBody>
      </p:sp>
      <p:sp>
        <p:nvSpPr>
          <p:cNvPr id="70659" name="Content Placeholder 2"/>
          <p:cNvSpPr>
            <a:spLocks noGrp="1"/>
          </p:cNvSpPr>
          <p:nvPr>
            <p:ph idx="1"/>
          </p:nvPr>
        </p:nvSpPr>
        <p:spPr>
          <a:xfrm>
            <a:off x="457200" y="1435100"/>
            <a:ext cx="8086725" cy="4525963"/>
          </a:xfrm>
        </p:spPr>
        <p:txBody>
          <a:bodyPr/>
          <a:lstStyle/>
          <a:p>
            <a:pPr eaLnBrk="1" hangingPunct="1">
              <a:buFont typeface="Arial" pitchFamily="34" charset="0"/>
              <a:buNone/>
            </a:pPr>
            <a:r>
              <a:rPr lang="en-US" sz="2600" b="1" smtClean="0">
                <a:solidFill>
                  <a:schemeClr val="accent2"/>
                </a:solidFill>
              </a:rPr>
              <a:t>Poisson distribution </a:t>
            </a:r>
          </a:p>
          <a:p>
            <a:pPr eaLnBrk="1" hangingPunct="1"/>
            <a:r>
              <a:rPr lang="en-US" sz="2600" smtClean="0"/>
              <a:t>A discrete probability distribution. </a:t>
            </a:r>
          </a:p>
          <a:p>
            <a:pPr eaLnBrk="1" hangingPunct="1"/>
            <a:r>
              <a:rPr lang="en-US" sz="2600" smtClean="0"/>
              <a:t>Satisfies the following conditions</a:t>
            </a:r>
          </a:p>
          <a:p>
            <a:pPr lvl="1" eaLnBrk="1" hangingPunct="1"/>
            <a:r>
              <a:rPr lang="en-US" sz="2600" smtClean="0"/>
              <a:t>The experiment consists of counting the number of times an event, </a:t>
            </a:r>
            <a:r>
              <a:rPr lang="en-US" sz="2600" i="1" smtClean="0"/>
              <a:t>x</a:t>
            </a:r>
            <a:r>
              <a:rPr lang="en-US" sz="2600" smtClean="0"/>
              <a:t>, occurs in a given interval.  The interval can be an interval of time, area, or volume.</a:t>
            </a:r>
          </a:p>
          <a:p>
            <a:pPr lvl="1" eaLnBrk="1" hangingPunct="1"/>
            <a:r>
              <a:rPr lang="en-US" sz="2600" smtClean="0"/>
              <a:t>The probability of the event occurring is the same for each interval.</a:t>
            </a:r>
          </a:p>
          <a:p>
            <a:pPr lvl="1" eaLnBrk="1" hangingPunct="1"/>
            <a:r>
              <a:rPr lang="en-US" sz="2600" smtClean="0"/>
              <a:t>The number of occurrences in one interval is independent of the number of occurrences in other intervals.</a:t>
            </a:r>
          </a:p>
        </p:txBody>
      </p:sp>
      <p:sp>
        <p:nvSpPr>
          <p:cNvPr id="4" name="Footer Placeholder 3"/>
          <p:cNvSpPr>
            <a:spLocks noGrp="1"/>
          </p:cNvSpPr>
          <p:nvPr>
            <p:ph type="ftr" sz="quarter" idx="10"/>
          </p:nvPr>
        </p:nvSpPr>
        <p:spPr/>
        <p:txBody>
          <a:bodyPr/>
          <a:lstStyle/>
          <a:p>
            <a:pPr>
              <a:defRPr/>
            </a:pPr>
            <a:r>
              <a:rPr lang="en-US" smtClean="0"/>
              <a:t>Larson/Farber 4th ed</a:t>
            </a:r>
            <a:endParaRPr lang="en-US"/>
          </a:p>
        </p:txBody>
      </p:sp>
      <p:sp>
        <p:nvSpPr>
          <p:cNvPr id="5" name="Slide Number Placeholder 4"/>
          <p:cNvSpPr>
            <a:spLocks noGrp="1"/>
          </p:cNvSpPr>
          <p:nvPr>
            <p:ph type="sldNum" sz="quarter" idx="11"/>
          </p:nvPr>
        </p:nvSpPr>
        <p:spPr/>
        <p:txBody>
          <a:bodyPr/>
          <a:lstStyle/>
          <a:p>
            <a:pPr>
              <a:defRPr/>
            </a:pPr>
            <a:fld id="{03C5CC00-D17A-4FC7-AA4E-52ED95B7C5A5}" type="slidenum">
              <a:rPr lang="en-US" smtClean="0"/>
              <a:pPr>
                <a:defRPr/>
              </a:pPr>
              <a:t>60</a:t>
            </a:fld>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659">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0659">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0659">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065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p:txBody>
          <a:bodyPr/>
          <a:lstStyle/>
          <a:p>
            <a:pPr eaLnBrk="1" hangingPunct="1"/>
            <a:r>
              <a:rPr lang="en-US" smtClean="0"/>
              <a:t>Poisson Distribution</a:t>
            </a:r>
          </a:p>
        </p:txBody>
      </p:sp>
      <p:sp>
        <p:nvSpPr>
          <p:cNvPr id="11268" name="Content Placeholder 2"/>
          <p:cNvSpPr>
            <a:spLocks noGrp="1"/>
          </p:cNvSpPr>
          <p:nvPr>
            <p:ph idx="1"/>
          </p:nvPr>
        </p:nvSpPr>
        <p:spPr>
          <a:xfrm>
            <a:off x="457200" y="1435100"/>
            <a:ext cx="8229600" cy="2401888"/>
          </a:xfrm>
        </p:spPr>
        <p:txBody>
          <a:bodyPr/>
          <a:lstStyle/>
          <a:p>
            <a:pPr eaLnBrk="1" hangingPunct="1">
              <a:buFont typeface="Arial" pitchFamily="34" charset="0"/>
              <a:buNone/>
            </a:pPr>
            <a:r>
              <a:rPr lang="en-US" sz="2600" b="1" smtClean="0">
                <a:solidFill>
                  <a:schemeClr val="accent2"/>
                </a:solidFill>
              </a:rPr>
              <a:t>Poisson distribution </a:t>
            </a:r>
          </a:p>
          <a:p>
            <a:pPr eaLnBrk="1" hangingPunct="1"/>
            <a:r>
              <a:rPr lang="en-US" sz="2600" smtClean="0"/>
              <a:t>Conditions continued:</a:t>
            </a:r>
          </a:p>
          <a:p>
            <a:pPr lvl="1" eaLnBrk="1" hangingPunct="1"/>
            <a:r>
              <a:rPr lang="en-US" sz="2600" smtClean="0"/>
              <a:t>The probability of the event occurring is the same for each interval.</a:t>
            </a:r>
          </a:p>
          <a:p>
            <a:pPr eaLnBrk="1" hangingPunct="1"/>
            <a:r>
              <a:rPr lang="en-US" sz="2600" smtClean="0"/>
              <a:t>The probability of exactly </a:t>
            </a:r>
            <a:r>
              <a:rPr lang="en-US" sz="2600" i="1" smtClean="0"/>
              <a:t>x</a:t>
            </a:r>
            <a:r>
              <a:rPr lang="en-US" sz="2600" smtClean="0"/>
              <a:t> occurrences in an interval is</a:t>
            </a:r>
            <a:br>
              <a:rPr lang="en-US" sz="2600" smtClean="0"/>
            </a:br>
            <a:endParaRPr lang="en-US" sz="2600" smtClean="0"/>
          </a:p>
          <a:p>
            <a:pPr eaLnBrk="1" hangingPunct="1">
              <a:buFont typeface="Arial" pitchFamily="34" charset="0"/>
              <a:buNone/>
            </a:pPr>
            <a:endParaRPr lang="en-US" sz="2600" smtClean="0"/>
          </a:p>
        </p:txBody>
      </p:sp>
      <p:sp>
        <p:nvSpPr>
          <p:cNvPr id="4" name="Footer Placeholder 3"/>
          <p:cNvSpPr>
            <a:spLocks noGrp="1"/>
          </p:cNvSpPr>
          <p:nvPr>
            <p:ph type="ftr" sz="quarter" idx="10"/>
          </p:nvPr>
        </p:nvSpPr>
        <p:spPr/>
        <p:txBody>
          <a:bodyPr/>
          <a:lstStyle/>
          <a:p>
            <a:pPr>
              <a:defRPr/>
            </a:pPr>
            <a:r>
              <a:rPr lang="en-US" smtClean="0"/>
              <a:t>Larson/Farber 4th ed</a:t>
            </a:r>
            <a:endParaRPr lang="en-US"/>
          </a:p>
        </p:txBody>
      </p:sp>
      <p:sp>
        <p:nvSpPr>
          <p:cNvPr id="5" name="Slide Number Placeholder 4"/>
          <p:cNvSpPr>
            <a:spLocks noGrp="1"/>
          </p:cNvSpPr>
          <p:nvPr>
            <p:ph type="sldNum" sz="quarter" idx="11"/>
          </p:nvPr>
        </p:nvSpPr>
        <p:spPr/>
        <p:txBody>
          <a:bodyPr/>
          <a:lstStyle/>
          <a:p>
            <a:pPr>
              <a:defRPr/>
            </a:pPr>
            <a:fld id="{DF16F6DE-B324-4041-9712-3DC082CA8CF5}" type="slidenum">
              <a:rPr lang="en-US" smtClean="0"/>
              <a:pPr>
                <a:defRPr/>
              </a:pPr>
              <a:t>61</a:t>
            </a:fld>
            <a:endParaRPr lang="en-US"/>
          </a:p>
        </p:txBody>
      </p:sp>
      <p:graphicFrame>
        <p:nvGraphicFramePr>
          <p:cNvPr id="1090566" name="Object 6"/>
          <p:cNvGraphicFramePr>
            <a:graphicFrameLocks noChangeAspect="1"/>
          </p:cNvGraphicFramePr>
          <p:nvPr/>
        </p:nvGraphicFramePr>
        <p:xfrm>
          <a:off x="1635125" y="3803650"/>
          <a:ext cx="1979613" cy="768350"/>
        </p:xfrm>
        <a:graphic>
          <a:graphicData uri="http://schemas.openxmlformats.org/presentationml/2006/ole">
            <p:oleObj spid="_x0000_s11266" name="Equation" r:id="rId3" imgW="1803240" imgH="698400" progId="Equation.DSMT4">
              <p:embed/>
            </p:oleObj>
          </a:graphicData>
        </a:graphic>
      </p:graphicFrame>
      <p:sp>
        <p:nvSpPr>
          <p:cNvPr id="7" name="TextBox 6"/>
          <p:cNvSpPr txBox="1"/>
          <p:nvPr/>
        </p:nvSpPr>
        <p:spPr>
          <a:xfrm>
            <a:off x="3913188" y="3806825"/>
            <a:ext cx="4406900" cy="893763"/>
          </a:xfrm>
          <a:prstGeom prst="rect">
            <a:avLst/>
          </a:prstGeom>
          <a:noFill/>
        </p:spPr>
        <p:txBody>
          <a:bodyPr>
            <a:spAutoFit/>
          </a:bodyPr>
          <a:lstStyle/>
          <a:p>
            <a:pPr>
              <a:spcBef>
                <a:spcPct val="20000"/>
              </a:spcBef>
              <a:buClr>
                <a:srgbClr val="D17230"/>
              </a:buClr>
              <a:defRPr/>
            </a:pPr>
            <a:r>
              <a:rPr lang="en-US" sz="2600" dirty="0">
                <a:solidFill>
                  <a:schemeClr val="accent2"/>
                </a:solidFill>
                <a:latin typeface="Times New Roman" pitchFamily="18" charset="0"/>
                <a:cs typeface="Times New Roman" pitchFamily="18" charset="0"/>
              </a:rPr>
              <a:t>where </a:t>
            </a:r>
            <a:r>
              <a:rPr lang="en-US" sz="2600" i="1" dirty="0">
                <a:solidFill>
                  <a:schemeClr val="accent2"/>
                </a:solidFill>
                <a:latin typeface="Times New Roman" pitchFamily="18" charset="0"/>
                <a:cs typeface="Times New Roman" pitchFamily="18" charset="0"/>
              </a:rPr>
              <a:t>e</a:t>
            </a:r>
            <a:r>
              <a:rPr lang="en-US" sz="2600" dirty="0">
                <a:solidFill>
                  <a:schemeClr val="accent2"/>
                </a:solidFill>
                <a:latin typeface="Times New Roman" pitchFamily="18" charset="0"/>
                <a:cs typeface="Times New Roman" pitchFamily="18" charset="0"/>
              </a:rPr>
              <a:t> </a:t>
            </a:r>
            <a:r>
              <a:rPr lang="en-US" sz="2600" dirty="0">
                <a:solidFill>
                  <a:schemeClr val="accent2"/>
                </a:solidFill>
                <a:latin typeface="Times New Roman" pitchFamily="18" charset="0"/>
                <a:cs typeface="Times New Roman" pitchFamily="18" charset="0"/>
                <a:sym typeface="Symbol" pitchFamily="18" charset="2"/>
              </a:rPr>
              <a:t> 2.71818 and </a:t>
            </a:r>
            <a:r>
              <a:rPr lang="el-GR" sz="2600" i="1" dirty="0">
                <a:solidFill>
                  <a:schemeClr val="accent2"/>
                </a:solidFill>
                <a:latin typeface="Times New Roman" pitchFamily="18" charset="0"/>
                <a:cs typeface="Times New Roman" pitchFamily="18" charset="0"/>
                <a:sym typeface="Symbol" pitchFamily="18" charset="2"/>
              </a:rPr>
              <a:t>μ</a:t>
            </a:r>
            <a:r>
              <a:rPr lang="en-US" sz="2600" i="1" dirty="0">
                <a:solidFill>
                  <a:schemeClr val="accent2"/>
                </a:solidFill>
                <a:latin typeface="Times New Roman" pitchFamily="18" charset="0"/>
                <a:cs typeface="Times New Roman" pitchFamily="18" charset="0"/>
                <a:sym typeface="Symbol" pitchFamily="18" charset="2"/>
              </a:rPr>
              <a:t> </a:t>
            </a:r>
            <a:r>
              <a:rPr lang="en-US" sz="2600" dirty="0">
                <a:solidFill>
                  <a:schemeClr val="accent2"/>
                </a:solidFill>
                <a:latin typeface="Times New Roman" pitchFamily="18" charset="0"/>
                <a:cs typeface="Times New Roman" pitchFamily="18" charset="0"/>
                <a:sym typeface="Symbol" pitchFamily="18" charset="2"/>
              </a:rPr>
              <a:t>is the mean number of occurrences</a:t>
            </a:r>
            <a:endParaRPr lang="en-US" sz="2800" dirty="0">
              <a:solidFill>
                <a:schemeClr val="accent2"/>
              </a:solidFill>
              <a:latin typeface="+mn-lt"/>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8">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9056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build="p"/>
      <p:bldP spid="7"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solidFill>
                  <a:schemeClr val="accent3"/>
                </a:solidFill>
              </a:rPr>
              <a:t>Example: Poisson Distribution</a:t>
            </a:r>
            <a:endParaRPr lang="en-US" dirty="0">
              <a:solidFill>
                <a:schemeClr val="accent3"/>
              </a:solidFill>
            </a:endParaRPr>
          </a:p>
        </p:txBody>
      </p:sp>
      <p:sp>
        <p:nvSpPr>
          <p:cNvPr id="12292" name="Content Placeholder 2"/>
          <p:cNvSpPr>
            <a:spLocks noGrp="1"/>
          </p:cNvSpPr>
          <p:nvPr>
            <p:ph idx="1"/>
          </p:nvPr>
        </p:nvSpPr>
        <p:spPr>
          <a:xfrm>
            <a:off x="457200" y="1600200"/>
            <a:ext cx="8229600" cy="1787525"/>
          </a:xfrm>
        </p:spPr>
        <p:txBody>
          <a:bodyPr/>
          <a:lstStyle/>
          <a:p>
            <a:pPr marL="0" indent="0" eaLnBrk="1" hangingPunct="1">
              <a:buFont typeface="Arial" pitchFamily="34" charset="0"/>
              <a:buNone/>
            </a:pPr>
            <a:r>
              <a:rPr lang="en-US" smtClean="0"/>
              <a:t>The mean number of accidents per month at a certain intersection is 3. What is the probability that in any given month four accidents will occur at this intersection?</a:t>
            </a:r>
          </a:p>
        </p:txBody>
      </p:sp>
      <p:sp>
        <p:nvSpPr>
          <p:cNvPr id="4" name="Footer Placeholder 3"/>
          <p:cNvSpPr>
            <a:spLocks noGrp="1"/>
          </p:cNvSpPr>
          <p:nvPr>
            <p:ph type="ftr" sz="quarter" idx="10"/>
          </p:nvPr>
        </p:nvSpPr>
        <p:spPr/>
        <p:txBody>
          <a:bodyPr/>
          <a:lstStyle/>
          <a:p>
            <a:pPr>
              <a:defRPr/>
            </a:pPr>
            <a:r>
              <a:rPr lang="en-US" smtClean="0"/>
              <a:t>Larson/Farber 4th ed</a:t>
            </a:r>
            <a:endParaRPr lang="en-US"/>
          </a:p>
        </p:txBody>
      </p:sp>
      <p:sp>
        <p:nvSpPr>
          <p:cNvPr id="5" name="Slide Number Placeholder 4"/>
          <p:cNvSpPr>
            <a:spLocks noGrp="1"/>
          </p:cNvSpPr>
          <p:nvPr>
            <p:ph type="sldNum" sz="quarter" idx="11"/>
          </p:nvPr>
        </p:nvSpPr>
        <p:spPr/>
        <p:txBody>
          <a:bodyPr/>
          <a:lstStyle/>
          <a:p>
            <a:pPr>
              <a:defRPr/>
            </a:pPr>
            <a:fld id="{172066CE-2E11-4114-A0CE-0055FB282C97}" type="slidenum">
              <a:rPr lang="en-US" smtClean="0"/>
              <a:pPr>
                <a:defRPr/>
              </a:pPr>
              <a:t>62</a:t>
            </a:fld>
            <a:endParaRPr lang="en-US"/>
          </a:p>
        </p:txBody>
      </p:sp>
      <p:sp>
        <p:nvSpPr>
          <p:cNvPr id="6" name="TextBox 5"/>
          <p:cNvSpPr txBox="1">
            <a:spLocks noChangeArrowheads="1"/>
          </p:cNvSpPr>
          <p:nvPr/>
        </p:nvSpPr>
        <p:spPr bwMode="auto">
          <a:xfrm>
            <a:off x="614363" y="3792538"/>
            <a:ext cx="7585075" cy="946150"/>
          </a:xfrm>
          <a:prstGeom prst="rect">
            <a:avLst/>
          </a:prstGeom>
          <a:noFill/>
          <a:ln w="9525">
            <a:noFill/>
            <a:miter lim="800000"/>
            <a:headEnd/>
            <a:tailEnd/>
          </a:ln>
        </p:spPr>
        <p:txBody>
          <a:bodyPr>
            <a:spAutoFit/>
          </a:bodyPr>
          <a:lstStyle/>
          <a:p>
            <a:pPr marL="407988" indent="-407988"/>
            <a:r>
              <a:rPr lang="en-US" sz="2800" b="1">
                <a:solidFill>
                  <a:srgbClr val="83BB35"/>
                </a:solidFill>
                <a:latin typeface="Times New Roman" pitchFamily="18" charset="0"/>
              </a:rPr>
              <a:t>Solution:</a:t>
            </a:r>
          </a:p>
          <a:p>
            <a:pPr marL="407988" indent="-407988">
              <a:buClr>
                <a:schemeClr val="accent1"/>
              </a:buClr>
              <a:buFont typeface="Arial" pitchFamily="34" charset="0"/>
              <a:buChar char="•"/>
            </a:pPr>
            <a:r>
              <a:rPr lang="en-US" sz="2800">
                <a:latin typeface="Times New Roman" pitchFamily="18" charset="0"/>
              </a:rPr>
              <a:t>Poisson with  </a:t>
            </a:r>
            <a:r>
              <a:rPr lang="en-US" sz="2800" i="1">
                <a:latin typeface="Times New Roman" pitchFamily="18" charset="0"/>
              </a:rPr>
              <a:t>x</a:t>
            </a:r>
            <a:r>
              <a:rPr lang="en-US" sz="2800">
                <a:latin typeface="Times New Roman" pitchFamily="18" charset="0"/>
              </a:rPr>
              <a:t> = 4, </a:t>
            </a:r>
            <a:r>
              <a:rPr lang="el-GR" sz="2800">
                <a:latin typeface="Times New Roman" pitchFamily="18" charset="0"/>
              </a:rPr>
              <a:t>μ</a:t>
            </a:r>
            <a:r>
              <a:rPr lang="en-US" sz="2800">
                <a:latin typeface="Times New Roman" pitchFamily="18" charset="0"/>
              </a:rPr>
              <a:t> = 3</a:t>
            </a:r>
          </a:p>
        </p:txBody>
      </p:sp>
      <p:graphicFrame>
        <p:nvGraphicFramePr>
          <p:cNvPr id="1090566" name="Object 6"/>
          <p:cNvGraphicFramePr>
            <a:graphicFrameLocks noChangeAspect="1"/>
          </p:cNvGraphicFramePr>
          <p:nvPr/>
        </p:nvGraphicFramePr>
        <p:xfrm>
          <a:off x="1039813" y="4913313"/>
          <a:ext cx="4251325" cy="768350"/>
        </p:xfrm>
        <a:graphic>
          <a:graphicData uri="http://schemas.openxmlformats.org/presentationml/2006/ole">
            <p:oleObj spid="_x0000_s12290" name="Equation" r:id="rId3" imgW="3873240" imgH="698400" progId="Equation.DSMT4">
              <p:embed/>
            </p:oleObj>
          </a:graphicData>
        </a:graphic>
      </p:graphicFrame>
      <p:pic>
        <p:nvPicPr>
          <p:cNvPr id="12296" name="Picture 10" descr="C:\Documents and Settings\Lyn\Local Settings\Temporary Internet Files\Content.IE5\NA0VVPWD\MCTN00571_0000[1].wmf"/>
          <p:cNvPicPr>
            <a:picLocks noChangeAspect="1" noChangeArrowheads="1"/>
          </p:cNvPicPr>
          <p:nvPr/>
        </p:nvPicPr>
        <p:blipFill>
          <a:blip r:embed="rId4" cstate="print"/>
          <a:srcRect/>
          <a:stretch>
            <a:fillRect/>
          </a:stretch>
        </p:blipFill>
        <p:spPr bwMode="auto">
          <a:xfrm>
            <a:off x="6681788" y="3154363"/>
            <a:ext cx="1878012" cy="121285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9056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en-US" smtClean="0"/>
              <a:t>Section 4.3 Summary</a:t>
            </a:r>
          </a:p>
        </p:txBody>
      </p:sp>
      <p:sp>
        <p:nvSpPr>
          <p:cNvPr id="71683" name="Content Placeholder 2"/>
          <p:cNvSpPr>
            <a:spLocks noGrp="1"/>
          </p:cNvSpPr>
          <p:nvPr>
            <p:ph idx="1"/>
          </p:nvPr>
        </p:nvSpPr>
        <p:spPr/>
        <p:txBody>
          <a:bodyPr/>
          <a:lstStyle/>
          <a:p>
            <a:pPr eaLnBrk="1" hangingPunct="1"/>
            <a:r>
              <a:rPr lang="en-US" smtClean="0"/>
              <a:t>Found probabilities using the geometric distribution</a:t>
            </a:r>
          </a:p>
          <a:p>
            <a:pPr eaLnBrk="1" hangingPunct="1"/>
            <a:r>
              <a:rPr lang="en-US" smtClean="0"/>
              <a:t>Found probabilities using the Poisson distribution</a:t>
            </a:r>
          </a:p>
        </p:txBody>
      </p:sp>
      <p:sp>
        <p:nvSpPr>
          <p:cNvPr id="62468" name="Footer Placeholder 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sp>
        <p:nvSpPr>
          <p:cNvPr id="62469" name="Slide Number Placeholder 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52145D7E-7E07-485D-A141-BB5F3F9EB3BA}" type="slidenum">
              <a:rPr lang="en-US" smtClean="0"/>
              <a:pPr fontAlgn="base">
                <a:spcBef>
                  <a:spcPct val="0"/>
                </a:spcBef>
                <a:spcAft>
                  <a:spcPct val="0"/>
                </a:spcAft>
                <a:defRPr/>
              </a:pPr>
              <a:t>63</a:t>
            </a:fld>
            <a:endParaRPr lang="en-US"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3"/>
          <p:cNvSpPr>
            <a:spLocks noGrp="1" noChangeArrowheads="1"/>
          </p:cNvSpPr>
          <p:nvPr>
            <p:ph type="title"/>
          </p:nvPr>
        </p:nvSpPr>
        <p:spPr>
          <a:noFill/>
        </p:spPr>
        <p:txBody>
          <a:bodyPr/>
          <a:lstStyle/>
          <a:p>
            <a:pPr eaLnBrk="1" hangingPunct="1"/>
            <a:r>
              <a:rPr lang="en-US" smtClean="0"/>
              <a:t>Random Variables</a:t>
            </a:r>
          </a:p>
        </p:txBody>
      </p:sp>
      <p:sp>
        <p:nvSpPr>
          <p:cNvPr id="26627" name="Content Placeholder 40"/>
          <p:cNvSpPr>
            <a:spLocks noGrp="1"/>
          </p:cNvSpPr>
          <p:nvPr>
            <p:ph idx="1"/>
          </p:nvPr>
        </p:nvSpPr>
        <p:spPr>
          <a:xfrm>
            <a:off x="530225" y="1323975"/>
            <a:ext cx="8229600" cy="4525963"/>
          </a:xfrm>
        </p:spPr>
        <p:txBody>
          <a:bodyPr/>
          <a:lstStyle/>
          <a:p>
            <a:pPr eaLnBrk="1" hangingPunct="1">
              <a:buFont typeface="Arial" pitchFamily="34" charset="0"/>
              <a:buNone/>
            </a:pPr>
            <a:r>
              <a:rPr lang="en-US" b="1" smtClean="0">
                <a:solidFill>
                  <a:schemeClr val="accent2"/>
                </a:solidFill>
              </a:rPr>
              <a:t>Continuous Random Variable</a:t>
            </a:r>
          </a:p>
          <a:p>
            <a:pPr eaLnBrk="1" hangingPunct="1"/>
            <a:r>
              <a:rPr lang="en-US" smtClean="0"/>
              <a:t>Has an uncountable number of possible outcomes, represented by an interval on the number line.</a:t>
            </a:r>
          </a:p>
          <a:p>
            <a:pPr eaLnBrk="1" hangingPunct="1"/>
            <a:r>
              <a:rPr lang="en-US" smtClean="0"/>
              <a:t>Example</a:t>
            </a:r>
          </a:p>
          <a:p>
            <a:pPr lvl="1" eaLnBrk="1" hangingPunct="1"/>
            <a:r>
              <a:rPr lang="en-US" i="1" smtClean="0"/>
              <a:t>x</a:t>
            </a:r>
            <a:r>
              <a:rPr lang="en-US" smtClean="0"/>
              <a:t> = Hours spent on sales calls in one day.</a:t>
            </a:r>
          </a:p>
          <a:p>
            <a:pPr eaLnBrk="1" hangingPunct="1"/>
            <a:endParaRPr lang="en-US" smtClean="0"/>
          </a:p>
          <a:p>
            <a:pPr eaLnBrk="1" hangingPunct="1"/>
            <a:endParaRPr lang="en-US" smtClean="0"/>
          </a:p>
        </p:txBody>
      </p:sp>
      <p:sp>
        <p:nvSpPr>
          <p:cNvPr id="27653" name="Slide Number Placeholder 44"/>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EA59E99A-7822-4145-87DF-3366BD07F648}" type="slidenum">
              <a:rPr lang="en-US" smtClean="0"/>
              <a:pPr fontAlgn="base">
                <a:spcBef>
                  <a:spcPct val="0"/>
                </a:spcBef>
                <a:spcAft>
                  <a:spcPct val="0"/>
                </a:spcAft>
                <a:defRPr/>
              </a:pPr>
              <a:t>7</a:t>
            </a:fld>
            <a:endParaRPr lang="en-US" smtClean="0"/>
          </a:p>
        </p:txBody>
      </p:sp>
      <p:sp>
        <p:nvSpPr>
          <p:cNvPr id="27654" name="Footer Placeholder 45"/>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grpSp>
        <p:nvGrpSpPr>
          <p:cNvPr id="2" name="Group 41"/>
          <p:cNvGrpSpPr>
            <a:grpSpLocks/>
          </p:cNvGrpSpPr>
          <p:nvPr/>
        </p:nvGrpSpPr>
        <p:grpSpPr bwMode="auto">
          <a:xfrm>
            <a:off x="2144713" y="4530725"/>
            <a:ext cx="4124325" cy="842963"/>
            <a:chOff x="2144124" y="5075657"/>
            <a:chExt cx="4124325" cy="842962"/>
          </a:xfrm>
        </p:grpSpPr>
        <p:grpSp>
          <p:nvGrpSpPr>
            <p:cNvPr id="26631" name="Group 23"/>
            <p:cNvGrpSpPr>
              <a:grpSpLocks/>
            </p:cNvGrpSpPr>
            <p:nvPr/>
          </p:nvGrpSpPr>
          <p:grpSpPr bwMode="auto">
            <a:xfrm>
              <a:off x="2144124" y="5075657"/>
              <a:ext cx="4124325" cy="842962"/>
              <a:chOff x="2054183" y="4131274"/>
              <a:chExt cx="4124325" cy="842962"/>
            </a:xfrm>
          </p:grpSpPr>
          <p:sp>
            <p:nvSpPr>
              <p:cNvPr id="26633" name="Line 96"/>
              <p:cNvSpPr>
                <a:spLocks noChangeShapeType="1"/>
              </p:cNvSpPr>
              <p:nvPr/>
            </p:nvSpPr>
            <p:spPr bwMode="auto">
              <a:xfrm>
                <a:off x="2063708" y="4413849"/>
                <a:ext cx="3624263" cy="0"/>
              </a:xfrm>
              <a:prstGeom prst="line">
                <a:avLst/>
              </a:prstGeom>
              <a:noFill/>
              <a:ln w="28575">
                <a:solidFill>
                  <a:schemeClr val="tx1"/>
                </a:solidFill>
                <a:round/>
                <a:headEnd type="triangle" w="med" len="med"/>
                <a:tailEnd type="triangle" w="med" len="med"/>
              </a:ln>
            </p:spPr>
            <p:txBody>
              <a:bodyPr/>
              <a:lstStyle/>
              <a:p>
                <a:endParaRPr lang="en-US"/>
              </a:p>
            </p:txBody>
          </p:sp>
          <p:sp>
            <p:nvSpPr>
              <p:cNvPr id="26634" name="Line 97"/>
              <p:cNvSpPr>
                <a:spLocks noChangeShapeType="1"/>
              </p:cNvSpPr>
              <p:nvPr/>
            </p:nvSpPr>
            <p:spPr bwMode="auto">
              <a:xfrm>
                <a:off x="4181433" y="4261449"/>
                <a:ext cx="0" cy="304800"/>
              </a:xfrm>
              <a:prstGeom prst="line">
                <a:avLst/>
              </a:prstGeom>
              <a:noFill/>
              <a:ln w="28575">
                <a:solidFill>
                  <a:schemeClr val="tx1"/>
                </a:solidFill>
                <a:round/>
                <a:headEnd/>
                <a:tailEnd/>
              </a:ln>
            </p:spPr>
            <p:txBody>
              <a:bodyPr/>
              <a:lstStyle/>
              <a:p>
                <a:endParaRPr lang="en-US"/>
              </a:p>
            </p:txBody>
          </p:sp>
          <p:sp>
            <p:nvSpPr>
              <p:cNvPr id="26635" name="Text Box 98"/>
              <p:cNvSpPr txBox="1">
                <a:spLocks noChangeArrowheads="1"/>
              </p:cNvSpPr>
              <p:nvPr/>
            </p:nvSpPr>
            <p:spPr bwMode="auto">
              <a:xfrm>
                <a:off x="5721308" y="4131274"/>
                <a:ext cx="457200" cy="457200"/>
              </a:xfrm>
              <a:prstGeom prst="rect">
                <a:avLst/>
              </a:prstGeom>
              <a:noFill/>
              <a:ln w="9525">
                <a:noFill/>
                <a:miter lim="800000"/>
                <a:headEnd/>
                <a:tailEnd/>
              </a:ln>
            </p:spPr>
            <p:txBody>
              <a:bodyPr>
                <a:spAutoFit/>
              </a:bodyPr>
              <a:lstStyle/>
              <a:p>
                <a:pPr eaLnBrk="0" hangingPunct="0"/>
                <a:r>
                  <a:rPr lang="en-US" i="1">
                    <a:latin typeface="Times New Roman" pitchFamily="18" charset="0"/>
                  </a:rPr>
                  <a:t>x</a:t>
                </a:r>
              </a:p>
            </p:txBody>
          </p:sp>
          <p:sp>
            <p:nvSpPr>
              <p:cNvPr id="26636" name="Line 99"/>
              <p:cNvSpPr>
                <a:spLocks noChangeShapeType="1"/>
              </p:cNvSpPr>
              <p:nvPr/>
            </p:nvSpPr>
            <p:spPr bwMode="auto">
              <a:xfrm>
                <a:off x="3022558" y="4261449"/>
                <a:ext cx="0" cy="304800"/>
              </a:xfrm>
              <a:prstGeom prst="line">
                <a:avLst/>
              </a:prstGeom>
              <a:noFill/>
              <a:ln w="28575">
                <a:solidFill>
                  <a:schemeClr val="tx1"/>
                </a:solidFill>
                <a:round/>
                <a:headEnd/>
                <a:tailEnd/>
              </a:ln>
            </p:spPr>
            <p:txBody>
              <a:bodyPr/>
              <a:lstStyle/>
              <a:p>
                <a:endParaRPr lang="en-US"/>
              </a:p>
            </p:txBody>
          </p:sp>
          <p:sp>
            <p:nvSpPr>
              <p:cNvPr id="26637" name="Line 100"/>
              <p:cNvSpPr>
                <a:spLocks noChangeShapeType="1"/>
              </p:cNvSpPr>
              <p:nvPr/>
            </p:nvSpPr>
            <p:spPr bwMode="auto">
              <a:xfrm>
                <a:off x="2444708" y="4261449"/>
                <a:ext cx="0" cy="304800"/>
              </a:xfrm>
              <a:prstGeom prst="line">
                <a:avLst/>
              </a:prstGeom>
              <a:noFill/>
              <a:ln w="28575">
                <a:solidFill>
                  <a:schemeClr val="tx1"/>
                </a:solidFill>
                <a:round/>
                <a:headEnd/>
                <a:tailEnd/>
              </a:ln>
            </p:spPr>
            <p:txBody>
              <a:bodyPr/>
              <a:lstStyle/>
              <a:p>
                <a:endParaRPr lang="en-US"/>
              </a:p>
            </p:txBody>
          </p:sp>
          <p:sp>
            <p:nvSpPr>
              <p:cNvPr id="26638" name="Line 101"/>
              <p:cNvSpPr>
                <a:spLocks noChangeShapeType="1"/>
              </p:cNvSpPr>
              <p:nvPr/>
            </p:nvSpPr>
            <p:spPr bwMode="auto">
              <a:xfrm>
                <a:off x="4760871" y="4261449"/>
                <a:ext cx="0" cy="304800"/>
              </a:xfrm>
              <a:prstGeom prst="line">
                <a:avLst/>
              </a:prstGeom>
              <a:noFill/>
              <a:ln w="28575">
                <a:solidFill>
                  <a:schemeClr val="tx1"/>
                </a:solidFill>
                <a:round/>
                <a:headEnd/>
                <a:tailEnd/>
              </a:ln>
            </p:spPr>
            <p:txBody>
              <a:bodyPr/>
              <a:lstStyle/>
              <a:p>
                <a:endParaRPr lang="en-US"/>
              </a:p>
            </p:txBody>
          </p:sp>
          <p:sp>
            <p:nvSpPr>
              <p:cNvPr id="26639" name="Line 102"/>
              <p:cNvSpPr>
                <a:spLocks noChangeShapeType="1"/>
              </p:cNvSpPr>
              <p:nvPr/>
            </p:nvSpPr>
            <p:spPr bwMode="auto">
              <a:xfrm>
                <a:off x="5340308" y="4261449"/>
                <a:ext cx="0" cy="304800"/>
              </a:xfrm>
              <a:prstGeom prst="line">
                <a:avLst/>
              </a:prstGeom>
              <a:noFill/>
              <a:ln w="28575">
                <a:solidFill>
                  <a:schemeClr val="tx1"/>
                </a:solidFill>
                <a:round/>
                <a:headEnd/>
                <a:tailEnd/>
              </a:ln>
            </p:spPr>
            <p:txBody>
              <a:bodyPr/>
              <a:lstStyle/>
              <a:p>
                <a:endParaRPr lang="en-US"/>
              </a:p>
            </p:txBody>
          </p:sp>
          <p:sp>
            <p:nvSpPr>
              <p:cNvPr id="26640" name="Text Box 103"/>
              <p:cNvSpPr txBox="1">
                <a:spLocks noChangeArrowheads="1"/>
              </p:cNvSpPr>
              <p:nvPr/>
            </p:nvSpPr>
            <p:spPr bwMode="auto">
              <a:xfrm>
                <a:off x="2803483" y="4577361"/>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1</a:t>
                </a:r>
              </a:p>
            </p:txBody>
          </p:sp>
          <p:sp>
            <p:nvSpPr>
              <p:cNvPr id="26641" name="Text Box 104"/>
              <p:cNvSpPr txBox="1">
                <a:spLocks noChangeArrowheads="1"/>
              </p:cNvSpPr>
              <p:nvPr/>
            </p:nvSpPr>
            <p:spPr bwMode="auto">
              <a:xfrm>
                <a:off x="5027571" y="4577361"/>
                <a:ext cx="631825"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24</a:t>
                </a:r>
              </a:p>
            </p:txBody>
          </p:sp>
          <p:sp>
            <p:nvSpPr>
              <p:cNvPr id="26642" name="Line 105"/>
              <p:cNvSpPr>
                <a:spLocks noChangeShapeType="1"/>
              </p:cNvSpPr>
              <p:nvPr/>
            </p:nvSpPr>
            <p:spPr bwMode="auto">
              <a:xfrm>
                <a:off x="3601996" y="4248749"/>
                <a:ext cx="0" cy="304800"/>
              </a:xfrm>
              <a:prstGeom prst="line">
                <a:avLst/>
              </a:prstGeom>
              <a:noFill/>
              <a:ln w="28575">
                <a:solidFill>
                  <a:schemeClr val="tx1"/>
                </a:solidFill>
                <a:round/>
                <a:headEnd/>
                <a:tailEnd/>
              </a:ln>
            </p:spPr>
            <p:txBody>
              <a:bodyPr/>
              <a:lstStyle/>
              <a:p>
                <a:endParaRPr lang="en-US"/>
              </a:p>
            </p:txBody>
          </p:sp>
          <p:sp>
            <p:nvSpPr>
              <p:cNvPr id="26643" name="Text Box 106"/>
              <p:cNvSpPr txBox="1">
                <a:spLocks noChangeArrowheads="1"/>
              </p:cNvSpPr>
              <p:nvPr/>
            </p:nvSpPr>
            <p:spPr bwMode="auto">
              <a:xfrm>
                <a:off x="3957596" y="4577361"/>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3</a:t>
                </a:r>
              </a:p>
            </p:txBody>
          </p:sp>
          <p:sp>
            <p:nvSpPr>
              <p:cNvPr id="26644" name="Text Box 107"/>
              <p:cNvSpPr txBox="1">
                <a:spLocks noChangeArrowheads="1"/>
              </p:cNvSpPr>
              <p:nvPr/>
            </p:nvSpPr>
            <p:spPr bwMode="auto">
              <a:xfrm>
                <a:off x="2212933" y="4577361"/>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0</a:t>
                </a:r>
              </a:p>
            </p:txBody>
          </p:sp>
          <p:sp>
            <p:nvSpPr>
              <p:cNvPr id="26645" name="Text Box 108"/>
              <p:cNvSpPr txBox="1">
                <a:spLocks noChangeArrowheads="1"/>
              </p:cNvSpPr>
              <p:nvPr/>
            </p:nvSpPr>
            <p:spPr bwMode="auto">
              <a:xfrm>
                <a:off x="3367046" y="4577361"/>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2</a:t>
                </a:r>
              </a:p>
            </p:txBody>
          </p:sp>
          <p:sp>
            <p:nvSpPr>
              <p:cNvPr id="26646" name="Text Box 109"/>
              <p:cNvSpPr txBox="1">
                <a:spLocks noChangeArrowheads="1"/>
              </p:cNvSpPr>
              <p:nvPr/>
            </p:nvSpPr>
            <p:spPr bwMode="auto">
              <a:xfrm>
                <a:off x="4535446" y="4577361"/>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a:t>
                </a:r>
              </a:p>
            </p:txBody>
          </p:sp>
          <p:sp>
            <p:nvSpPr>
              <p:cNvPr id="26647" name="Line 110"/>
              <p:cNvSpPr>
                <a:spLocks noChangeShapeType="1"/>
              </p:cNvSpPr>
              <p:nvPr/>
            </p:nvSpPr>
            <p:spPr bwMode="auto">
              <a:xfrm>
                <a:off x="2054183" y="4407499"/>
                <a:ext cx="3657600" cy="0"/>
              </a:xfrm>
              <a:prstGeom prst="line">
                <a:avLst/>
              </a:prstGeom>
              <a:noFill/>
              <a:ln w="25400">
                <a:solidFill>
                  <a:schemeClr val="tx1"/>
                </a:solidFill>
                <a:round/>
                <a:headEnd type="triangle" w="med" len="med"/>
                <a:tailEnd type="triangle" w="med" len="med"/>
              </a:ln>
            </p:spPr>
            <p:txBody>
              <a:bodyPr>
                <a:spAutoFit/>
              </a:bodyPr>
              <a:lstStyle/>
              <a:p>
                <a:endParaRPr lang="en-US"/>
              </a:p>
            </p:txBody>
          </p:sp>
        </p:grpSp>
        <p:cxnSp>
          <p:nvCxnSpPr>
            <p:cNvPr id="24" name="Straight Connector 23"/>
            <p:cNvCxnSpPr/>
            <p:nvPr/>
          </p:nvCxnSpPr>
          <p:spPr>
            <a:xfrm>
              <a:off x="2533061" y="5336007"/>
              <a:ext cx="2878138" cy="1588"/>
            </a:xfrm>
            <a:prstGeom prst="line">
              <a:avLst/>
            </a:prstGeom>
            <a:ln w="38100">
              <a:solidFill>
                <a:srgbClr val="0070C0"/>
              </a:solidFill>
              <a:headEnd type="oval"/>
              <a:tailEnd type="ova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62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6770" name="Rectangle 2"/>
          <p:cNvSpPr>
            <a:spLocks noGrp="1" noChangeArrowheads="1"/>
          </p:cNvSpPr>
          <p:nvPr>
            <p:ph type="title"/>
          </p:nvPr>
        </p:nvSpPr>
        <p:spPr/>
        <p:txBody>
          <a:bodyPr/>
          <a:lstStyle/>
          <a:p>
            <a:pPr eaLnBrk="1" hangingPunct="1">
              <a:defRPr/>
            </a:pPr>
            <a:r>
              <a:rPr lang="en-US" dirty="0" smtClean="0">
                <a:solidFill>
                  <a:schemeClr val="accent3"/>
                </a:solidFill>
              </a:rPr>
              <a:t>Example: Random </a:t>
            </a:r>
            <a:r>
              <a:rPr lang="en-US" dirty="0">
                <a:solidFill>
                  <a:schemeClr val="accent3"/>
                </a:solidFill>
              </a:rPr>
              <a:t>Variables</a:t>
            </a:r>
          </a:p>
        </p:txBody>
      </p:sp>
      <p:sp>
        <p:nvSpPr>
          <p:cNvPr id="27651" name="Content Placeholder 7"/>
          <p:cNvSpPr>
            <a:spLocks noGrp="1"/>
          </p:cNvSpPr>
          <p:nvPr>
            <p:ph idx="1"/>
          </p:nvPr>
        </p:nvSpPr>
        <p:spPr/>
        <p:txBody>
          <a:bodyPr/>
          <a:lstStyle/>
          <a:p>
            <a:pPr marL="0" indent="0" eaLnBrk="1" hangingPunct="1">
              <a:buFont typeface="Arial" pitchFamily="34" charset="0"/>
              <a:buNone/>
            </a:pPr>
            <a:r>
              <a:rPr lang="en-US" smtClean="0"/>
              <a:t>Decide whether the random variable </a:t>
            </a:r>
            <a:r>
              <a:rPr lang="en-US" i="1" smtClean="0"/>
              <a:t>x</a:t>
            </a:r>
            <a:r>
              <a:rPr lang="en-US" smtClean="0"/>
              <a:t> is discrete or continuous.</a:t>
            </a:r>
          </a:p>
        </p:txBody>
      </p:sp>
      <p:sp>
        <p:nvSpPr>
          <p:cNvPr id="9" name="TextBox 8"/>
          <p:cNvSpPr txBox="1"/>
          <p:nvPr/>
        </p:nvSpPr>
        <p:spPr>
          <a:xfrm>
            <a:off x="523875" y="3987800"/>
            <a:ext cx="8066088" cy="1816100"/>
          </a:xfrm>
          <a:prstGeom prst="rect">
            <a:avLst/>
          </a:prstGeom>
          <a:noFill/>
        </p:spPr>
        <p:txBody>
          <a:bodyPr>
            <a:spAutoFit/>
          </a:bodyPr>
          <a:lstStyle/>
          <a:p>
            <a:pPr fontAlgn="auto">
              <a:spcBef>
                <a:spcPts val="0"/>
              </a:spcBef>
              <a:spcAft>
                <a:spcPts val="0"/>
              </a:spcAft>
              <a:defRPr/>
            </a:pPr>
            <a:r>
              <a:rPr lang="en-US" sz="2800" b="1" dirty="0">
                <a:solidFill>
                  <a:schemeClr val="accent3"/>
                </a:solidFill>
                <a:latin typeface="+mn-lt"/>
                <a:cs typeface="+mn-cs"/>
              </a:rPr>
              <a:t>Solution:</a:t>
            </a:r>
            <a:r>
              <a:rPr lang="en-US" sz="2800" dirty="0">
                <a:latin typeface="+mn-lt"/>
                <a:cs typeface="+mn-cs"/>
              </a:rPr>
              <a:t/>
            </a:r>
            <a:br>
              <a:rPr lang="en-US" sz="2800" dirty="0">
                <a:latin typeface="+mn-lt"/>
                <a:cs typeface="+mn-cs"/>
              </a:rPr>
            </a:br>
            <a:r>
              <a:rPr lang="en-US" sz="2800" b="1" dirty="0">
                <a:solidFill>
                  <a:schemeClr val="accent2"/>
                </a:solidFill>
                <a:latin typeface="+mn-lt"/>
                <a:cs typeface="+mn-cs"/>
              </a:rPr>
              <a:t>Discrete random variable </a:t>
            </a:r>
            <a:r>
              <a:rPr lang="en-US" sz="2800" dirty="0">
                <a:latin typeface="+mn-lt"/>
                <a:cs typeface="+mn-cs"/>
              </a:rPr>
              <a:t>(The number of stocks whose share price increases can be counted.)</a:t>
            </a:r>
          </a:p>
          <a:p>
            <a:pPr fontAlgn="auto">
              <a:spcBef>
                <a:spcPts val="0"/>
              </a:spcBef>
              <a:spcAft>
                <a:spcPts val="0"/>
              </a:spcAft>
              <a:defRPr/>
            </a:pPr>
            <a:endParaRPr lang="en-US" sz="2800" dirty="0">
              <a:latin typeface="+mn-lt"/>
              <a:cs typeface="+mn-cs"/>
            </a:endParaRPr>
          </a:p>
        </p:txBody>
      </p:sp>
      <p:grpSp>
        <p:nvGrpSpPr>
          <p:cNvPr id="2" name="Group 74"/>
          <p:cNvGrpSpPr>
            <a:grpSpLocks/>
          </p:cNvGrpSpPr>
          <p:nvPr/>
        </p:nvGrpSpPr>
        <p:grpSpPr bwMode="auto">
          <a:xfrm>
            <a:off x="2163763" y="5326063"/>
            <a:ext cx="4114800" cy="842962"/>
            <a:chOff x="2164058" y="5326074"/>
            <a:chExt cx="4114800" cy="842963"/>
          </a:xfrm>
        </p:grpSpPr>
        <p:sp>
          <p:nvSpPr>
            <p:cNvPr id="27658" name="Line 73"/>
            <p:cNvSpPr>
              <a:spLocks noChangeShapeType="1"/>
            </p:cNvSpPr>
            <p:nvPr/>
          </p:nvSpPr>
          <p:spPr bwMode="auto">
            <a:xfrm>
              <a:off x="2164058" y="5608649"/>
              <a:ext cx="3624263" cy="0"/>
            </a:xfrm>
            <a:prstGeom prst="line">
              <a:avLst/>
            </a:prstGeom>
            <a:noFill/>
            <a:ln w="28575">
              <a:solidFill>
                <a:schemeClr val="tx1"/>
              </a:solidFill>
              <a:round/>
              <a:headEnd type="triangle" w="med" len="med"/>
              <a:tailEnd type="triangle" w="med" len="med"/>
            </a:ln>
          </p:spPr>
          <p:txBody>
            <a:bodyPr/>
            <a:lstStyle/>
            <a:p>
              <a:endParaRPr lang="en-US"/>
            </a:p>
          </p:txBody>
        </p:sp>
        <p:sp>
          <p:nvSpPr>
            <p:cNvPr id="27659" name="Line 74"/>
            <p:cNvSpPr>
              <a:spLocks noChangeShapeType="1"/>
            </p:cNvSpPr>
            <p:nvPr/>
          </p:nvSpPr>
          <p:spPr bwMode="auto">
            <a:xfrm>
              <a:off x="4281783" y="5456249"/>
              <a:ext cx="0" cy="304800"/>
            </a:xfrm>
            <a:prstGeom prst="line">
              <a:avLst/>
            </a:prstGeom>
            <a:noFill/>
            <a:ln w="28575">
              <a:solidFill>
                <a:schemeClr val="tx1"/>
              </a:solidFill>
              <a:round/>
              <a:headEnd/>
              <a:tailEnd/>
            </a:ln>
          </p:spPr>
          <p:txBody>
            <a:bodyPr/>
            <a:lstStyle/>
            <a:p>
              <a:endParaRPr lang="en-US"/>
            </a:p>
          </p:txBody>
        </p:sp>
        <p:sp>
          <p:nvSpPr>
            <p:cNvPr id="27660" name="Text Box 75"/>
            <p:cNvSpPr txBox="1">
              <a:spLocks noChangeArrowheads="1"/>
            </p:cNvSpPr>
            <p:nvPr/>
          </p:nvSpPr>
          <p:spPr bwMode="auto">
            <a:xfrm>
              <a:off x="5821658" y="5326074"/>
              <a:ext cx="457200" cy="457200"/>
            </a:xfrm>
            <a:prstGeom prst="rect">
              <a:avLst/>
            </a:prstGeom>
            <a:noFill/>
            <a:ln w="9525">
              <a:noFill/>
              <a:miter lim="800000"/>
              <a:headEnd/>
              <a:tailEnd/>
            </a:ln>
          </p:spPr>
          <p:txBody>
            <a:bodyPr>
              <a:spAutoFit/>
            </a:bodyPr>
            <a:lstStyle/>
            <a:p>
              <a:pPr eaLnBrk="0" hangingPunct="0"/>
              <a:r>
                <a:rPr lang="en-US" i="1">
                  <a:latin typeface="Times New Roman" pitchFamily="18" charset="0"/>
                </a:rPr>
                <a:t>x</a:t>
              </a:r>
            </a:p>
          </p:txBody>
        </p:sp>
        <p:sp>
          <p:nvSpPr>
            <p:cNvPr id="27661" name="Line 76"/>
            <p:cNvSpPr>
              <a:spLocks noChangeShapeType="1"/>
            </p:cNvSpPr>
            <p:nvPr/>
          </p:nvSpPr>
          <p:spPr bwMode="auto">
            <a:xfrm>
              <a:off x="3122908" y="5456249"/>
              <a:ext cx="0" cy="304800"/>
            </a:xfrm>
            <a:prstGeom prst="line">
              <a:avLst/>
            </a:prstGeom>
            <a:noFill/>
            <a:ln w="28575">
              <a:solidFill>
                <a:schemeClr val="tx1"/>
              </a:solidFill>
              <a:round/>
              <a:headEnd/>
              <a:tailEnd/>
            </a:ln>
          </p:spPr>
          <p:txBody>
            <a:bodyPr/>
            <a:lstStyle/>
            <a:p>
              <a:endParaRPr lang="en-US"/>
            </a:p>
          </p:txBody>
        </p:sp>
        <p:sp>
          <p:nvSpPr>
            <p:cNvPr id="27662" name="Line 78"/>
            <p:cNvSpPr>
              <a:spLocks noChangeShapeType="1"/>
            </p:cNvSpPr>
            <p:nvPr/>
          </p:nvSpPr>
          <p:spPr bwMode="auto">
            <a:xfrm>
              <a:off x="2545058" y="5456249"/>
              <a:ext cx="0" cy="304800"/>
            </a:xfrm>
            <a:prstGeom prst="line">
              <a:avLst/>
            </a:prstGeom>
            <a:noFill/>
            <a:ln w="28575">
              <a:solidFill>
                <a:schemeClr val="tx1"/>
              </a:solidFill>
              <a:round/>
              <a:headEnd/>
              <a:tailEnd/>
            </a:ln>
          </p:spPr>
          <p:txBody>
            <a:bodyPr/>
            <a:lstStyle/>
            <a:p>
              <a:endParaRPr lang="en-US"/>
            </a:p>
          </p:txBody>
        </p:sp>
        <p:sp>
          <p:nvSpPr>
            <p:cNvPr id="27663" name="Line 80"/>
            <p:cNvSpPr>
              <a:spLocks noChangeShapeType="1"/>
            </p:cNvSpPr>
            <p:nvPr/>
          </p:nvSpPr>
          <p:spPr bwMode="auto">
            <a:xfrm>
              <a:off x="5440658" y="5456249"/>
              <a:ext cx="0" cy="304800"/>
            </a:xfrm>
            <a:prstGeom prst="line">
              <a:avLst/>
            </a:prstGeom>
            <a:noFill/>
            <a:ln w="28575">
              <a:solidFill>
                <a:schemeClr val="tx1"/>
              </a:solidFill>
              <a:round/>
              <a:headEnd/>
              <a:tailEnd/>
            </a:ln>
          </p:spPr>
          <p:txBody>
            <a:bodyPr/>
            <a:lstStyle/>
            <a:p>
              <a:endParaRPr lang="en-US"/>
            </a:p>
          </p:txBody>
        </p:sp>
        <p:sp>
          <p:nvSpPr>
            <p:cNvPr id="27664" name="Text Box 81"/>
            <p:cNvSpPr txBox="1">
              <a:spLocks noChangeArrowheads="1"/>
            </p:cNvSpPr>
            <p:nvPr/>
          </p:nvSpPr>
          <p:spPr bwMode="auto">
            <a:xfrm>
              <a:off x="2903833" y="5772162"/>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1</a:t>
              </a:r>
            </a:p>
          </p:txBody>
        </p:sp>
        <p:sp>
          <p:nvSpPr>
            <p:cNvPr id="27665" name="Text Box 82"/>
            <p:cNvSpPr txBox="1">
              <a:spLocks noChangeArrowheads="1"/>
            </p:cNvSpPr>
            <p:nvPr/>
          </p:nvSpPr>
          <p:spPr bwMode="auto">
            <a:xfrm>
              <a:off x="5127921" y="5772162"/>
              <a:ext cx="631825"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30</a:t>
              </a:r>
            </a:p>
          </p:txBody>
        </p:sp>
        <p:sp>
          <p:nvSpPr>
            <p:cNvPr id="27666" name="Line 83"/>
            <p:cNvSpPr>
              <a:spLocks noChangeShapeType="1"/>
            </p:cNvSpPr>
            <p:nvPr/>
          </p:nvSpPr>
          <p:spPr bwMode="auto">
            <a:xfrm>
              <a:off x="3702346" y="5443549"/>
              <a:ext cx="0" cy="304800"/>
            </a:xfrm>
            <a:prstGeom prst="line">
              <a:avLst/>
            </a:prstGeom>
            <a:noFill/>
            <a:ln w="28575">
              <a:solidFill>
                <a:schemeClr val="tx1"/>
              </a:solidFill>
              <a:round/>
              <a:headEnd/>
              <a:tailEnd/>
            </a:ln>
          </p:spPr>
          <p:txBody>
            <a:bodyPr/>
            <a:lstStyle/>
            <a:p>
              <a:endParaRPr lang="en-US"/>
            </a:p>
          </p:txBody>
        </p:sp>
        <p:sp>
          <p:nvSpPr>
            <p:cNvPr id="27667" name="Text Box 84"/>
            <p:cNvSpPr txBox="1">
              <a:spLocks noChangeArrowheads="1"/>
            </p:cNvSpPr>
            <p:nvPr/>
          </p:nvSpPr>
          <p:spPr bwMode="auto">
            <a:xfrm>
              <a:off x="4057946" y="5772162"/>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3</a:t>
              </a:r>
            </a:p>
          </p:txBody>
        </p:sp>
        <p:sp>
          <p:nvSpPr>
            <p:cNvPr id="27668" name="Text Box 87"/>
            <p:cNvSpPr txBox="1">
              <a:spLocks noChangeArrowheads="1"/>
            </p:cNvSpPr>
            <p:nvPr/>
          </p:nvSpPr>
          <p:spPr bwMode="auto">
            <a:xfrm>
              <a:off x="2313283" y="5772162"/>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0</a:t>
              </a:r>
            </a:p>
          </p:txBody>
        </p:sp>
        <p:sp>
          <p:nvSpPr>
            <p:cNvPr id="27669" name="Text Box 88"/>
            <p:cNvSpPr txBox="1">
              <a:spLocks noChangeArrowheads="1"/>
            </p:cNvSpPr>
            <p:nvPr/>
          </p:nvSpPr>
          <p:spPr bwMode="auto">
            <a:xfrm>
              <a:off x="3467396" y="5772162"/>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2</a:t>
              </a:r>
            </a:p>
          </p:txBody>
        </p:sp>
        <p:sp>
          <p:nvSpPr>
            <p:cNvPr id="27670" name="Text Box 89"/>
            <p:cNvSpPr txBox="1">
              <a:spLocks noChangeArrowheads="1"/>
            </p:cNvSpPr>
            <p:nvPr/>
          </p:nvSpPr>
          <p:spPr bwMode="auto">
            <a:xfrm>
              <a:off x="4635796" y="5772162"/>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a:t>
              </a:r>
            </a:p>
          </p:txBody>
        </p:sp>
        <p:sp>
          <p:nvSpPr>
            <p:cNvPr id="27671" name="Oval 86"/>
            <p:cNvSpPr>
              <a:spLocks noChangeAspect="1" noChangeArrowheads="1"/>
            </p:cNvSpPr>
            <p:nvPr/>
          </p:nvSpPr>
          <p:spPr bwMode="auto">
            <a:xfrm>
              <a:off x="3063468" y="5539905"/>
              <a:ext cx="92075" cy="92075"/>
            </a:xfrm>
            <a:prstGeom prst="ellipse">
              <a:avLst/>
            </a:prstGeom>
            <a:solidFill>
              <a:schemeClr val="hlink"/>
            </a:solidFill>
            <a:ln w="9525" algn="ctr">
              <a:solidFill>
                <a:schemeClr val="hlink"/>
              </a:solidFill>
              <a:round/>
              <a:headEnd/>
              <a:tailEnd/>
            </a:ln>
          </p:spPr>
          <p:txBody>
            <a:bodyPr wrap="none" anchor="ctr">
              <a:spAutoFit/>
            </a:bodyPr>
            <a:lstStyle/>
            <a:p>
              <a:endParaRPr lang="en-US">
                <a:latin typeface="Times New Roman" pitchFamily="18" charset="0"/>
              </a:endParaRPr>
            </a:p>
          </p:txBody>
        </p:sp>
        <p:sp>
          <p:nvSpPr>
            <p:cNvPr id="27672" name="Oval 91"/>
            <p:cNvSpPr>
              <a:spLocks noChangeAspect="1" noChangeArrowheads="1"/>
            </p:cNvSpPr>
            <p:nvPr/>
          </p:nvSpPr>
          <p:spPr bwMode="auto">
            <a:xfrm>
              <a:off x="3657896" y="5539905"/>
              <a:ext cx="92075" cy="92075"/>
            </a:xfrm>
            <a:prstGeom prst="ellipse">
              <a:avLst/>
            </a:prstGeom>
            <a:solidFill>
              <a:schemeClr val="hlink"/>
            </a:solidFill>
            <a:ln w="9525" algn="ctr">
              <a:solidFill>
                <a:schemeClr val="hlink"/>
              </a:solidFill>
              <a:round/>
              <a:headEnd/>
              <a:tailEnd/>
            </a:ln>
          </p:spPr>
          <p:txBody>
            <a:bodyPr wrap="none" anchor="ctr">
              <a:spAutoFit/>
            </a:bodyPr>
            <a:lstStyle/>
            <a:p>
              <a:endParaRPr lang="en-US">
                <a:latin typeface="Times New Roman" pitchFamily="18" charset="0"/>
              </a:endParaRPr>
            </a:p>
          </p:txBody>
        </p:sp>
        <p:sp>
          <p:nvSpPr>
            <p:cNvPr id="27673" name="Oval 92"/>
            <p:cNvSpPr>
              <a:spLocks noChangeAspect="1" noChangeArrowheads="1"/>
            </p:cNvSpPr>
            <p:nvPr/>
          </p:nvSpPr>
          <p:spPr bwMode="auto">
            <a:xfrm>
              <a:off x="4229396" y="5539905"/>
              <a:ext cx="92075" cy="92075"/>
            </a:xfrm>
            <a:prstGeom prst="ellipse">
              <a:avLst/>
            </a:prstGeom>
            <a:solidFill>
              <a:schemeClr val="hlink"/>
            </a:solidFill>
            <a:ln w="9525" algn="ctr">
              <a:solidFill>
                <a:schemeClr val="hlink"/>
              </a:solidFill>
              <a:round/>
              <a:headEnd/>
              <a:tailEnd/>
            </a:ln>
          </p:spPr>
          <p:txBody>
            <a:bodyPr wrap="none" anchor="ctr">
              <a:spAutoFit/>
            </a:bodyPr>
            <a:lstStyle/>
            <a:p>
              <a:endParaRPr lang="en-US">
                <a:latin typeface="Times New Roman" pitchFamily="18" charset="0"/>
              </a:endParaRPr>
            </a:p>
          </p:txBody>
        </p:sp>
        <p:sp>
          <p:nvSpPr>
            <p:cNvPr id="27674" name="Oval 86"/>
            <p:cNvSpPr>
              <a:spLocks noChangeAspect="1" noChangeArrowheads="1"/>
            </p:cNvSpPr>
            <p:nvPr/>
          </p:nvSpPr>
          <p:spPr bwMode="auto">
            <a:xfrm>
              <a:off x="2496348" y="5539905"/>
              <a:ext cx="92075" cy="92075"/>
            </a:xfrm>
            <a:prstGeom prst="ellipse">
              <a:avLst/>
            </a:prstGeom>
            <a:solidFill>
              <a:schemeClr val="hlink"/>
            </a:solidFill>
            <a:ln w="9525" algn="ctr">
              <a:solidFill>
                <a:schemeClr val="hlink"/>
              </a:solidFill>
              <a:round/>
              <a:headEnd/>
              <a:tailEnd/>
            </a:ln>
          </p:spPr>
          <p:txBody>
            <a:bodyPr wrap="none" anchor="ctr">
              <a:spAutoFit/>
            </a:bodyPr>
            <a:lstStyle/>
            <a:p>
              <a:endParaRPr lang="en-US">
                <a:latin typeface="Times New Roman" pitchFamily="18" charset="0"/>
              </a:endParaRPr>
            </a:p>
          </p:txBody>
        </p:sp>
        <p:sp>
          <p:nvSpPr>
            <p:cNvPr id="27675" name="Oval 93"/>
            <p:cNvSpPr>
              <a:spLocks noChangeAspect="1" noChangeArrowheads="1"/>
            </p:cNvSpPr>
            <p:nvPr/>
          </p:nvSpPr>
          <p:spPr bwMode="auto">
            <a:xfrm>
              <a:off x="5387303" y="5539905"/>
              <a:ext cx="92075" cy="92075"/>
            </a:xfrm>
            <a:prstGeom prst="ellipse">
              <a:avLst/>
            </a:prstGeom>
            <a:solidFill>
              <a:schemeClr val="hlink"/>
            </a:solidFill>
            <a:ln w="9525" algn="ctr">
              <a:solidFill>
                <a:schemeClr val="hlink"/>
              </a:solidFill>
              <a:round/>
              <a:headEnd/>
              <a:tailEnd/>
            </a:ln>
          </p:spPr>
          <p:txBody>
            <a:bodyPr wrap="none" anchor="ctr">
              <a:spAutoFit/>
            </a:bodyPr>
            <a:lstStyle/>
            <a:p>
              <a:endParaRPr lang="en-US">
                <a:latin typeface="Times New Roman" pitchFamily="18" charset="0"/>
              </a:endParaRPr>
            </a:p>
          </p:txBody>
        </p:sp>
      </p:grpSp>
      <p:sp>
        <p:nvSpPr>
          <p:cNvPr id="28678" name="Slide Number Placeholder 75"/>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07A05643-1051-457F-AC4A-33A20AADCD1C}" type="slidenum">
              <a:rPr lang="en-US" smtClean="0"/>
              <a:pPr fontAlgn="base">
                <a:spcBef>
                  <a:spcPct val="0"/>
                </a:spcBef>
                <a:spcAft>
                  <a:spcPct val="0"/>
                </a:spcAft>
                <a:defRPr/>
              </a:pPr>
              <a:t>8</a:t>
            </a:fld>
            <a:endParaRPr lang="en-US" smtClean="0"/>
          </a:p>
        </p:txBody>
      </p:sp>
      <p:sp>
        <p:nvSpPr>
          <p:cNvPr id="28679" name="Footer Placeholder 76"/>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pic>
        <p:nvPicPr>
          <p:cNvPr id="27656" name="Picture 26" descr="C:\Documents and Settings\Lyn\Local Settings\Temporary Internet Files\Content.IE5\9RJB9XCE\MCj02407510000[1].wmf"/>
          <p:cNvPicPr>
            <a:picLocks noChangeAspect="1" noChangeArrowheads="1"/>
          </p:cNvPicPr>
          <p:nvPr/>
        </p:nvPicPr>
        <p:blipFill>
          <a:blip r:embed="rId3" cstate="print"/>
          <a:srcRect/>
          <a:stretch>
            <a:fillRect/>
          </a:stretch>
        </p:blipFill>
        <p:spPr bwMode="auto">
          <a:xfrm>
            <a:off x="7197725" y="3111500"/>
            <a:ext cx="1366838" cy="1219200"/>
          </a:xfrm>
          <a:prstGeom prst="rect">
            <a:avLst/>
          </a:prstGeom>
          <a:noFill/>
          <a:ln w="9525">
            <a:noFill/>
            <a:miter lim="800000"/>
            <a:headEnd/>
            <a:tailEnd/>
          </a:ln>
        </p:spPr>
      </p:pic>
      <p:sp>
        <p:nvSpPr>
          <p:cNvPr id="27657" name="Text Box 28"/>
          <p:cNvSpPr txBox="1">
            <a:spLocks noChangeArrowheads="1"/>
          </p:cNvSpPr>
          <p:nvPr/>
        </p:nvSpPr>
        <p:spPr bwMode="auto">
          <a:xfrm>
            <a:off x="358775" y="2384425"/>
            <a:ext cx="8196263" cy="1373188"/>
          </a:xfrm>
          <a:prstGeom prst="rect">
            <a:avLst/>
          </a:prstGeom>
          <a:noFill/>
          <a:ln w="9525" algn="ctr">
            <a:noFill/>
            <a:miter lim="800000"/>
            <a:headEnd/>
            <a:tailEnd/>
          </a:ln>
        </p:spPr>
        <p:txBody>
          <a:bodyPr>
            <a:spAutoFit/>
          </a:bodyPr>
          <a:lstStyle/>
          <a:p>
            <a:pPr marL="342900" indent="-342900">
              <a:spcBef>
                <a:spcPct val="20000"/>
              </a:spcBef>
              <a:buClr>
                <a:schemeClr val="accent1"/>
              </a:buClr>
              <a:buFont typeface="Arial" pitchFamily="34" charset="0"/>
              <a:buAutoNum type="arabicPeriod"/>
            </a:pPr>
            <a:r>
              <a:rPr lang="en-US" sz="2800" i="1">
                <a:latin typeface="Times New Roman" pitchFamily="18" charset="0"/>
                <a:cs typeface="Times New Roman" pitchFamily="18" charset="0"/>
              </a:rPr>
              <a:t>x</a:t>
            </a:r>
            <a:r>
              <a:rPr lang="en-US" sz="2800">
                <a:latin typeface="Times New Roman" pitchFamily="18" charset="0"/>
                <a:cs typeface="Times New Roman" pitchFamily="18" charset="0"/>
              </a:rPr>
              <a:t> = The number of stocks in the Dow Jones Industrial Average that have share price increases</a:t>
            </a:r>
            <a:br>
              <a:rPr lang="en-US" sz="2800">
                <a:latin typeface="Times New Roman" pitchFamily="18" charset="0"/>
                <a:cs typeface="Times New Roman" pitchFamily="18" charset="0"/>
              </a:rPr>
            </a:br>
            <a:r>
              <a:rPr lang="en-US" sz="2800">
                <a:latin typeface="Times New Roman" pitchFamily="18" charset="0"/>
                <a:cs typeface="Times New Roman" pitchFamily="18" charset="0"/>
              </a:rPr>
              <a:t>on a given day.</a:t>
            </a:r>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6770" name="Rectangle 2"/>
          <p:cNvSpPr>
            <a:spLocks noGrp="1" noChangeArrowheads="1"/>
          </p:cNvSpPr>
          <p:nvPr>
            <p:ph type="title"/>
          </p:nvPr>
        </p:nvSpPr>
        <p:spPr/>
        <p:txBody>
          <a:bodyPr/>
          <a:lstStyle/>
          <a:p>
            <a:pPr eaLnBrk="1" hangingPunct="1">
              <a:defRPr/>
            </a:pPr>
            <a:r>
              <a:rPr lang="en-US" dirty="0" smtClean="0">
                <a:solidFill>
                  <a:schemeClr val="accent3"/>
                </a:solidFill>
              </a:rPr>
              <a:t>Example: Random </a:t>
            </a:r>
            <a:r>
              <a:rPr lang="en-US" dirty="0">
                <a:solidFill>
                  <a:schemeClr val="accent3"/>
                </a:solidFill>
              </a:rPr>
              <a:t>Variables</a:t>
            </a:r>
          </a:p>
        </p:txBody>
      </p:sp>
      <p:sp>
        <p:nvSpPr>
          <p:cNvPr id="28675" name="Content Placeholder 7"/>
          <p:cNvSpPr>
            <a:spLocks noGrp="1"/>
          </p:cNvSpPr>
          <p:nvPr>
            <p:ph idx="1"/>
          </p:nvPr>
        </p:nvSpPr>
        <p:spPr/>
        <p:txBody>
          <a:bodyPr/>
          <a:lstStyle/>
          <a:p>
            <a:pPr marL="0" indent="0" eaLnBrk="1" hangingPunct="1">
              <a:buFont typeface="Arial" pitchFamily="34" charset="0"/>
              <a:buNone/>
            </a:pPr>
            <a:r>
              <a:rPr lang="en-US" smtClean="0"/>
              <a:t>Decide whether the random variable </a:t>
            </a:r>
            <a:r>
              <a:rPr lang="en-US" i="1" smtClean="0"/>
              <a:t>x</a:t>
            </a:r>
            <a:r>
              <a:rPr lang="en-US" smtClean="0"/>
              <a:t> is discrete or continuous.</a:t>
            </a:r>
          </a:p>
        </p:txBody>
      </p:sp>
      <p:sp>
        <p:nvSpPr>
          <p:cNvPr id="9" name="TextBox 8"/>
          <p:cNvSpPr txBox="1"/>
          <p:nvPr/>
        </p:nvSpPr>
        <p:spPr>
          <a:xfrm>
            <a:off x="495300" y="3671888"/>
            <a:ext cx="8064500" cy="1385887"/>
          </a:xfrm>
          <a:prstGeom prst="rect">
            <a:avLst/>
          </a:prstGeom>
          <a:noFill/>
        </p:spPr>
        <p:txBody>
          <a:bodyPr>
            <a:spAutoFit/>
          </a:bodyPr>
          <a:lstStyle/>
          <a:p>
            <a:pPr fontAlgn="auto">
              <a:spcBef>
                <a:spcPts val="0"/>
              </a:spcBef>
              <a:spcAft>
                <a:spcPts val="0"/>
              </a:spcAft>
              <a:defRPr/>
            </a:pPr>
            <a:r>
              <a:rPr lang="en-US" sz="2800" b="1" dirty="0">
                <a:solidFill>
                  <a:schemeClr val="accent3"/>
                </a:solidFill>
                <a:latin typeface="+mn-lt"/>
                <a:cs typeface="+mn-cs"/>
              </a:rPr>
              <a:t>Solution:</a:t>
            </a:r>
            <a:r>
              <a:rPr lang="en-US" sz="2800" dirty="0">
                <a:latin typeface="+mn-lt"/>
                <a:cs typeface="+mn-cs"/>
              </a:rPr>
              <a:t/>
            </a:r>
            <a:br>
              <a:rPr lang="en-US" sz="2800" dirty="0">
                <a:latin typeface="+mn-lt"/>
                <a:cs typeface="+mn-cs"/>
              </a:rPr>
            </a:br>
            <a:r>
              <a:rPr lang="en-US" sz="2800" b="1" dirty="0">
                <a:solidFill>
                  <a:schemeClr val="accent2"/>
                </a:solidFill>
                <a:latin typeface="+mn-lt"/>
                <a:cs typeface="+mn-cs"/>
              </a:rPr>
              <a:t>Continuous random variable </a:t>
            </a:r>
            <a:r>
              <a:rPr lang="en-US" sz="2800" dirty="0">
                <a:latin typeface="+mn-lt"/>
                <a:cs typeface="+mn-cs"/>
              </a:rPr>
              <a:t>(The amount of water can be any volume between 0 ounces and 32 ounces)</a:t>
            </a:r>
          </a:p>
        </p:txBody>
      </p:sp>
      <p:grpSp>
        <p:nvGrpSpPr>
          <p:cNvPr id="2" name="Group 41"/>
          <p:cNvGrpSpPr>
            <a:grpSpLocks/>
          </p:cNvGrpSpPr>
          <p:nvPr/>
        </p:nvGrpSpPr>
        <p:grpSpPr bwMode="auto">
          <a:xfrm>
            <a:off x="2144713" y="5135563"/>
            <a:ext cx="4124325" cy="842962"/>
            <a:chOff x="2144124" y="5075657"/>
            <a:chExt cx="4124325" cy="842962"/>
          </a:xfrm>
        </p:grpSpPr>
        <p:grpSp>
          <p:nvGrpSpPr>
            <p:cNvPr id="28682" name="Group 23"/>
            <p:cNvGrpSpPr>
              <a:grpSpLocks/>
            </p:cNvGrpSpPr>
            <p:nvPr/>
          </p:nvGrpSpPr>
          <p:grpSpPr bwMode="auto">
            <a:xfrm>
              <a:off x="2144124" y="5075657"/>
              <a:ext cx="4124325" cy="842962"/>
              <a:chOff x="2054183" y="4131274"/>
              <a:chExt cx="4124325" cy="842962"/>
            </a:xfrm>
          </p:grpSpPr>
          <p:sp>
            <p:nvSpPr>
              <p:cNvPr id="28684" name="Line 96"/>
              <p:cNvSpPr>
                <a:spLocks noChangeShapeType="1"/>
              </p:cNvSpPr>
              <p:nvPr/>
            </p:nvSpPr>
            <p:spPr bwMode="auto">
              <a:xfrm>
                <a:off x="2063708" y="4413849"/>
                <a:ext cx="3624263" cy="0"/>
              </a:xfrm>
              <a:prstGeom prst="line">
                <a:avLst/>
              </a:prstGeom>
              <a:noFill/>
              <a:ln w="28575">
                <a:solidFill>
                  <a:schemeClr val="tx1"/>
                </a:solidFill>
                <a:round/>
                <a:headEnd type="triangle" w="med" len="med"/>
                <a:tailEnd type="triangle" w="med" len="med"/>
              </a:ln>
            </p:spPr>
            <p:txBody>
              <a:bodyPr/>
              <a:lstStyle/>
              <a:p>
                <a:endParaRPr lang="en-US"/>
              </a:p>
            </p:txBody>
          </p:sp>
          <p:sp>
            <p:nvSpPr>
              <p:cNvPr id="28685" name="Line 97"/>
              <p:cNvSpPr>
                <a:spLocks noChangeShapeType="1"/>
              </p:cNvSpPr>
              <p:nvPr/>
            </p:nvSpPr>
            <p:spPr bwMode="auto">
              <a:xfrm>
                <a:off x="4181433" y="4261449"/>
                <a:ext cx="0" cy="304800"/>
              </a:xfrm>
              <a:prstGeom prst="line">
                <a:avLst/>
              </a:prstGeom>
              <a:noFill/>
              <a:ln w="28575">
                <a:solidFill>
                  <a:schemeClr val="tx1"/>
                </a:solidFill>
                <a:round/>
                <a:headEnd/>
                <a:tailEnd/>
              </a:ln>
            </p:spPr>
            <p:txBody>
              <a:bodyPr/>
              <a:lstStyle/>
              <a:p>
                <a:endParaRPr lang="en-US"/>
              </a:p>
            </p:txBody>
          </p:sp>
          <p:sp>
            <p:nvSpPr>
              <p:cNvPr id="28686" name="Text Box 98"/>
              <p:cNvSpPr txBox="1">
                <a:spLocks noChangeArrowheads="1"/>
              </p:cNvSpPr>
              <p:nvPr/>
            </p:nvSpPr>
            <p:spPr bwMode="auto">
              <a:xfrm>
                <a:off x="5721308" y="4131274"/>
                <a:ext cx="457200" cy="457200"/>
              </a:xfrm>
              <a:prstGeom prst="rect">
                <a:avLst/>
              </a:prstGeom>
              <a:noFill/>
              <a:ln w="9525">
                <a:noFill/>
                <a:miter lim="800000"/>
                <a:headEnd/>
                <a:tailEnd/>
              </a:ln>
            </p:spPr>
            <p:txBody>
              <a:bodyPr>
                <a:spAutoFit/>
              </a:bodyPr>
              <a:lstStyle/>
              <a:p>
                <a:pPr eaLnBrk="0" hangingPunct="0"/>
                <a:r>
                  <a:rPr lang="en-US" i="1">
                    <a:latin typeface="Times New Roman" pitchFamily="18" charset="0"/>
                  </a:rPr>
                  <a:t>x</a:t>
                </a:r>
              </a:p>
            </p:txBody>
          </p:sp>
          <p:sp>
            <p:nvSpPr>
              <p:cNvPr id="28687" name="Line 99"/>
              <p:cNvSpPr>
                <a:spLocks noChangeShapeType="1"/>
              </p:cNvSpPr>
              <p:nvPr/>
            </p:nvSpPr>
            <p:spPr bwMode="auto">
              <a:xfrm>
                <a:off x="3022558" y="4261449"/>
                <a:ext cx="0" cy="304800"/>
              </a:xfrm>
              <a:prstGeom prst="line">
                <a:avLst/>
              </a:prstGeom>
              <a:noFill/>
              <a:ln w="28575">
                <a:solidFill>
                  <a:schemeClr val="tx1"/>
                </a:solidFill>
                <a:round/>
                <a:headEnd/>
                <a:tailEnd/>
              </a:ln>
            </p:spPr>
            <p:txBody>
              <a:bodyPr/>
              <a:lstStyle/>
              <a:p>
                <a:endParaRPr lang="en-US"/>
              </a:p>
            </p:txBody>
          </p:sp>
          <p:sp>
            <p:nvSpPr>
              <p:cNvPr id="28688" name="Line 100"/>
              <p:cNvSpPr>
                <a:spLocks noChangeShapeType="1"/>
              </p:cNvSpPr>
              <p:nvPr/>
            </p:nvSpPr>
            <p:spPr bwMode="auto">
              <a:xfrm>
                <a:off x="2444708" y="4261449"/>
                <a:ext cx="0" cy="304800"/>
              </a:xfrm>
              <a:prstGeom prst="line">
                <a:avLst/>
              </a:prstGeom>
              <a:noFill/>
              <a:ln w="28575">
                <a:solidFill>
                  <a:schemeClr val="tx1"/>
                </a:solidFill>
                <a:round/>
                <a:headEnd/>
                <a:tailEnd/>
              </a:ln>
            </p:spPr>
            <p:txBody>
              <a:bodyPr/>
              <a:lstStyle/>
              <a:p>
                <a:endParaRPr lang="en-US"/>
              </a:p>
            </p:txBody>
          </p:sp>
          <p:sp>
            <p:nvSpPr>
              <p:cNvPr id="28689" name="Line 101"/>
              <p:cNvSpPr>
                <a:spLocks noChangeShapeType="1"/>
              </p:cNvSpPr>
              <p:nvPr/>
            </p:nvSpPr>
            <p:spPr bwMode="auto">
              <a:xfrm>
                <a:off x="4760871" y="4261449"/>
                <a:ext cx="0" cy="304800"/>
              </a:xfrm>
              <a:prstGeom prst="line">
                <a:avLst/>
              </a:prstGeom>
              <a:noFill/>
              <a:ln w="28575">
                <a:solidFill>
                  <a:schemeClr val="tx1"/>
                </a:solidFill>
                <a:round/>
                <a:headEnd/>
                <a:tailEnd/>
              </a:ln>
            </p:spPr>
            <p:txBody>
              <a:bodyPr/>
              <a:lstStyle/>
              <a:p>
                <a:endParaRPr lang="en-US"/>
              </a:p>
            </p:txBody>
          </p:sp>
          <p:sp>
            <p:nvSpPr>
              <p:cNvPr id="28690" name="Line 102"/>
              <p:cNvSpPr>
                <a:spLocks noChangeShapeType="1"/>
              </p:cNvSpPr>
              <p:nvPr/>
            </p:nvSpPr>
            <p:spPr bwMode="auto">
              <a:xfrm>
                <a:off x="5340308" y="4261449"/>
                <a:ext cx="0" cy="304800"/>
              </a:xfrm>
              <a:prstGeom prst="line">
                <a:avLst/>
              </a:prstGeom>
              <a:noFill/>
              <a:ln w="28575">
                <a:solidFill>
                  <a:schemeClr val="tx1"/>
                </a:solidFill>
                <a:round/>
                <a:headEnd/>
                <a:tailEnd/>
              </a:ln>
            </p:spPr>
            <p:txBody>
              <a:bodyPr/>
              <a:lstStyle/>
              <a:p>
                <a:endParaRPr lang="en-US"/>
              </a:p>
            </p:txBody>
          </p:sp>
          <p:sp>
            <p:nvSpPr>
              <p:cNvPr id="28691" name="Text Box 103"/>
              <p:cNvSpPr txBox="1">
                <a:spLocks noChangeArrowheads="1"/>
              </p:cNvSpPr>
              <p:nvPr/>
            </p:nvSpPr>
            <p:spPr bwMode="auto">
              <a:xfrm>
                <a:off x="2803483" y="4577361"/>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1</a:t>
                </a:r>
              </a:p>
            </p:txBody>
          </p:sp>
          <p:sp>
            <p:nvSpPr>
              <p:cNvPr id="28692" name="Text Box 104"/>
              <p:cNvSpPr txBox="1">
                <a:spLocks noChangeArrowheads="1"/>
              </p:cNvSpPr>
              <p:nvPr/>
            </p:nvSpPr>
            <p:spPr bwMode="auto">
              <a:xfrm>
                <a:off x="5027571" y="4577361"/>
                <a:ext cx="631825"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32</a:t>
                </a:r>
              </a:p>
            </p:txBody>
          </p:sp>
          <p:sp>
            <p:nvSpPr>
              <p:cNvPr id="28693" name="Line 105"/>
              <p:cNvSpPr>
                <a:spLocks noChangeShapeType="1"/>
              </p:cNvSpPr>
              <p:nvPr/>
            </p:nvSpPr>
            <p:spPr bwMode="auto">
              <a:xfrm>
                <a:off x="3601996" y="4248749"/>
                <a:ext cx="0" cy="304800"/>
              </a:xfrm>
              <a:prstGeom prst="line">
                <a:avLst/>
              </a:prstGeom>
              <a:noFill/>
              <a:ln w="28575">
                <a:solidFill>
                  <a:schemeClr val="tx1"/>
                </a:solidFill>
                <a:round/>
                <a:headEnd/>
                <a:tailEnd/>
              </a:ln>
            </p:spPr>
            <p:txBody>
              <a:bodyPr/>
              <a:lstStyle/>
              <a:p>
                <a:endParaRPr lang="en-US"/>
              </a:p>
            </p:txBody>
          </p:sp>
          <p:sp>
            <p:nvSpPr>
              <p:cNvPr id="28694" name="Text Box 106"/>
              <p:cNvSpPr txBox="1">
                <a:spLocks noChangeArrowheads="1"/>
              </p:cNvSpPr>
              <p:nvPr/>
            </p:nvSpPr>
            <p:spPr bwMode="auto">
              <a:xfrm>
                <a:off x="3957596" y="4577361"/>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3</a:t>
                </a:r>
              </a:p>
            </p:txBody>
          </p:sp>
          <p:sp>
            <p:nvSpPr>
              <p:cNvPr id="28695" name="Text Box 107"/>
              <p:cNvSpPr txBox="1">
                <a:spLocks noChangeArrowheads="1"/>
              </p:cNvSpPr>
              <p:nvPr/>
            </p:nvSpPr>
            <p:spPr bwMode="auto">
              <a:xfrm>
                <a:off x="2212933" y="4577361"/>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0</a:t>
                </a:r>
              </a:p>
            </p:txBody>
          </p:sp>
          <p:sp>
            <p:nvSpPr>
              <p:cNvPr id="28696" name="Text Box 108"/>
              <p:cNvSpPr txBox="1">
                <a:spLocks noChangeArrowheads="1"/>
              </p:cNvSpPr>
              <p:nvPr/>
            </p:nvSpPr>
            <p:spPr bwMode="auto">
              <a:xfrm>
                <a:off x="3367046" y="4577361"/>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2</a:t>
                </a:r>
              </a:p>
            </p:txBody>
          </p:sp>
          <p:sp>
            <p:nvSpPr>
              <p:cNvPr id="28697" name="Text Box 109"/>
              <p:cNvSpPr txBox="1">
                <a:spLocks noChangeArrowheads="1"/>
              </p:cNvSpPr>
              <p:nvPr/>
            </p:nvSpPr>
            <p:spPr bwMode="auto">
              <a:xfrm>
                <a:off x="4535446" y="4577361"/>
                <a:ext cx="465138" cy="396875"/>
              </a:xfrm>
              <a:prstGeom prst="rect">
                <a:avLst/>
              </a:prstGeom>
              <a:noFill/>
              <a:ln w="9525">
                <a:noFill/>
                <a:miter lim="800000"/>
                <a:headEnd/>
                <a:tailEnd/>
              </a:ln>
            </p:spPr>
            <p:txBody>
              <a:bodyPr>
                <a:spAutoFit/>
              </a:bodyPr>
              <a:lstStyle/>
              <a:p>
                <a:pPr algn="ctr" eaLnBrk="0" hangingPunct="0"/>
                <a:r>
                  <a:rPr lang="en-US" sz="2000">
                    <a:latin typeface="Times New Roman" pitchFamily="18" charset="0"/>
                  </a:rPr>
                  <a:t>…</a:t>
                </a:r>
              </a:p>
            </p:txBody>
          </p:sp>
          <p:sp>
            <p:nvSpPr>
              <p:cNvPr id="28698" name="Line 110"/>
              <p:cNvSpPr>
                <a:spLocks noChangeShapeType="1"/>
              </p:cNvSpPr>
              <p:nvPr/>
            </p:nvSpPr>
            <p:spPr bwMode="auto">
              <a:xfrm>
                <a:off x="2054183" y="4407499"/>
                <a:ext cx="3657600" cy="0"/>
              </a:xfrm>
              <a:prstGeom prst="line">
                <a:avLst/>
              </a:prstGeom>
              <a:noFill/>
              <a:ln w="25400">
                <a:solidFill>
                  <a:schemeClr val="tx1"/>
                </a:solidFill>
                <a:round/>
                <a:headEnd type="triangle" w="med" len="med"/>
                <a:tailEnd type="triangle" w="med" len="med"/>
              </a:ln>
            </p:spPr>
            <p:txBody>
              <a:bodyPr>
                <a:spAutoFit/>
              </a:bodyPr>
              <a:lstStyle/>
              <a:p>
                <a:endParaRPr lang="en-US"/>
              </a:p>
            </p:txBody>
          </p:sp>
        </p:grpSp>
        <p:cxnSp>
          <p:nvCxnSpPr>
            <p:cNvPr id="41" name="Straight Connector 40"/>
            <p:cNvCxnSpPr/>
            <p:nvPr/>
          </p:nvCxnSpPr>
          <p:spPr>
            <a:xfrm>
              <a:off x="2533061" y="5336007"/>
              <a:ext cx="2878138" cy="1587"/>
            </a:xfrm>
            <a:prstGeom prst="line">
              <a:avLst/>
            </a:prstGeom>
            <a:ln w="38100">
              <a:solidFill>
                <a:srgbClr val="0070C0"/>
              </a:solidFill>
              <a:headEnd type="oval"/>
              <a:tailEnd type="oval"/>
            </a:ln>
          </p:spPr>
          <p:style>
            <a:lnRef idx="1">
              <a:schemeClr val="accent1"/>
            </a:lnRef>
            <a:fillRef idx="0">
              <a:schemeClr val="accent1"/>
            </a:fillRef>
            <a:effectRef idx="0">
              <a:schemeClr val="accent1"/>
            </a:effectRef>
            <a:fontRef idx="minor">
              <a:schemeClr val="tx1"/>
            </a:fontRef>
          </p:style>
        </p:cxnSp>
      </p:grpSp>
      <p:sp>
        <p:nvSpPr>
          <p:cNvPr id="29702" name="Slide Number Placeholder 42"/>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defRPr/>
            </a:pPr>
            <a:fld id="{C091D412-41FE-4454-86B4-163145D7E719}" type="slidenum">
              <a:rPr lang="en-US" smtClean="0"/>
              <a:pPr fontAlgn="base">
                <a:spcBef>
                  <a:spcPct val="0"/>
                </a:spcBef>
                <a:spcAft>
                  <a:spcPct val="0"/>
                </a:spcAft>
                <a:defRPr/>
              </a:pPr>
              <a:t>9</a:t>
            </a:fld>
            <a:endParaRPr lang="en-US" smtClean="0"/>
          </a:p>
        </p:txBody>
      </p:sp>
      <p:sp>
        <p:nvSpPr>
          <p:cNvPr id="29703" name="Footer Placeholder 43"/>
          <p:cNvSpPr>
            <a:spLocks noGrp="1"/>
          </p:cNvSpPr>
          <p:nvPr>
            <p:ph type="ftr" sz="quarter" idx="10"/>
          </p:nvPr>
        </p:nvSpPr>
        <p:spPr bwMode="auto">
          <a:ln>
            <a:miter lim="800000"/>
            <a:headEnd/>
            <a:tailEnd/>
          </a:ln>
        </p:spPr>
        <p:txBody>
          <a:bodyPr vert="horz" wrap="square" lIns="91440" tIns="45720" rIns="91440" bIns="45720" numCol="1" anchorCtr="0" compatLnSpc="1">
            <a:prstTxWarp prst="textNoShape">
              <a:avLst/>
            </a:prstTxWarp>
          </a:bodyPr>
          <a:lstStyle/>
          <a:p>
            <a:pPr fontAlgn="base">
              <a:spcBef>
                <a:spcPct val="0"/>
              </a:spcBef>
              <a:spcAft>
                <a:spcPct val="0"/>
              </a:spcAft>
              <a:defRPr/>
            </a:pPr>
            <a:r>
              <a:rPr lang="en-US" smtClean="0"/>
              <a:t>Larson/Farber 4th ed</a:t>
            </a:r>
          </a:p>
        </p:txBody>
      </p:sp>
      <p:pic>
        <p:nvPicPr>
          <p:cNvPr id="28680" name="Picture 25"/>
          <p:cNvPicPr>
            <a:picLocks noChangeAspect="1" noChangeArrowheads="1"/>
          </p:cNvPicPr>
          <p:nvPr/>
        </p:nvPicPr>
        <p:blipFill>
          <a:blip r:embed="rId3" cstate="print"/>
          <a:srcRect/>
          <a:stretch>
            <a:fillRect/>
          </a:stretch>
        </p:blipFill>
        <p:spPr bwMode="auto">
          <a:xfrm flipH="1">
            <a:off x="7669213" y="2166938"/>
            <a:ext cx="671512" cy="1490662"/>
          </a:xfrm>
          <a:prstGeom prst="rect">
            <a:avLst/>
          </a:prstGeom>
          <a:noFill/>
          <a:ln w="9525" algn="ctr">
            <a:noFill/>
            <a:miter lim="800000"/>
            <a:headEnd/>
            <a:tailEnd/>
          </a:ln>
        </p:spPr>
      </p:pic>
      <p:sp>
        <p:nvSpPr>
          <p:cNvPr id="28681" name="Text Box 27"/>
          <p:cNvSpPr txBox="1">
            <a:spLocks noChangeArrowheads="1"/>
          </p:cNvSpPr>
          <p:nvPr/>
        </p:nvSpPr>
        <p:spPr bwMode="auto">
          <a:xfrm>
            <a:off x="457200" y="2595563"/>
            <a:ext cx="7135813" cy="946150"/>
          </a:xfrm>
          <a:prstGeom prst="rect">
            <a:avLst/>
          </a:prstGeom>
          <a:noFill/>
          <a:ln w="9525" algn="ctr">
            <a:noFill/>
            <a:miter lim="800000"/>
            <a:headEnd/>
            <a:tailEnd/>
          </a:ln>
        </p:spPr>
        <p:txBody>
          <a:bodyPr>
            <a:spAutoFit/>
          </a:bodyPr>
          <a:lstStyle/>
          <a:p>
            <a:pPr marL="342900" indent="-342900">
              <a:spcBef>
                <a:spcPct val="20000"/>
              </a:spcBef>
              <a:buClr>
                <a:schemeClr val="accent1"/>
              </a:buClr>
              <a:buFont typeface="Arial" pitchFamily="34" charset="0"/>
              <a:buAutoNum type="arabicPeriod" startAt="2"/>
            </a:pPr>
            <a:r>
              <a:rPr lang="en-US" sz="2800" i="1">
                <a:latin typeface="Times New Roman" pitchFamily="18" charset="0"/>
                <a:cs typeface="Times New Roman" pitchFamily="18" charset="0"/>
              </a:rPr>
              <a:t>x</a:t>
            </a:r>
            <a:r>
              <a:rPr lang="en-US" sz="2800">
                <a:latin typeface="Times New Roman" pitchFamily="18" charset="0"/>
                <a:cs typeface="Times New Roman" pitchFamily="18" charset="0"/>
              </a:rPr>
              <a:t> = The volume of water in a 32-ounce</a:t>
            </a:r>
            <a:br>
              <a:rPr lang="en-US" sz="2800">
                <a:latin typeface="Times New Roman" pitchFamily="18" charset="0"/>
                <a:cs typeface="Times New Roman" pitchFamily="18" charset="0"/>
              </a:rPr>
            </a:br>
            <a:r>
              <a:rPr lang="en-US" sz="2800">
                <a:latin typeface="Times New Roman" pitchFamily="18" charset="0"/>
                <a:cs typeface="Times New Roman" pitchFamily="18" charset="0"/>
              </a:rPr>
              <a:t>container.</a:t>
            </a:r>
            <a:endParaRPr lang="en-US"/>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lf4template">
  <a:themeElements>
    <a:clrScheme name="Custom 1">
      <a:dk1>
        <a:sysClr val="windowText" lastClr="000000"/>
      </a:dk1>
      <a:lt1>
        <a:srgbClr val="FFFFFF"/>
      </a:lt1>
      <a:dk2>
        <a:srgbClr val="004988"/>
      </a:dk2>
      <a:lt2>
        <a:srgbClr val="EEECE1"/>
      </a:lt2>
      <a:accent1>
        <a:srgbClr val="D17230"/>
      </a:accent1>
      <a:accent2>
        <a:srgbClr val="AE0337"/>
      </a:accent2>
      <a:accent3>
        <a:srgbClr val="83BB35"/>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err="1" smtClean="0">
            <a:latin typeface="+mn-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lf4template</Template>
  <TotalTime>706</TotalTime>
  <Words>3448</Words>
  <Application>Microsoft Office PowerPoint</Application>
  <PresentationFormat>On-screen Show (4:3)</PresentationFormat>
  <Paragraphs>618</Paragraphs>
  <Slides>63</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1" baseType="lpstr">
      <vt:lpstr>Arial</vt:lpstr>
      <vt:lpstr>Times New Roman</vt:lpstr>
      <vt:lpstr>Wingdings</vt:lpstr>
      <vt:lpstr>Calibri</vt:lpstr>
      <vt:lpstr>Symbol</vt:lpstr>
      <vt:lpstr>+mj-lt</vt:lpstr>
      <vt:lpstr>lf4template</vt:lpstr>
      <vt:lpstr>MathType 5.0 Equation</vt:lpstr>
      <vt:lpstr>Chapter 4</vt:lpstr>
      <vt:lpstr>Chapter Outline</vt:lpstr>
      <vt:lpstr>Section 4.1</vt:lpstr>
      <vt:lpstr>Section 4.1 Objectives</vt:lpstr>
      <vt:lpstr>Random Variables</vt:lpstr>
      <vt:lpstr>Random Variables</vt:lpstr>
      <vt:lpstr>Random Variables</vt:lpstr>
      <vt:lpstr>Example: Random Variables</vt:lpstr>
      <vt:lpstr>Example: Random Variables</vt:lpstr>
      <vt:lpstr>Discrete Probability Distributions</vt:lpstr>
      <vt:lpstr>Constructing a Discrete Probability Distribution</vt:lpstr>
      <vt:lpstr>Example: Constructing a Discrete Probability Distribution</vt:lpstr>
      <vt:lpstr>Solution: Constructing a Discrete Probability Distribution</vt:lpstr>
      <vt:lpstr>Solution: Constructing a Discrete Probability Distribution</vt:lpstr>
      <vt:lpstr>Solution: Constructing a Discrete Probability Distribution</vt:lpstr>
      <vt:lpstr>Mean</vt:lpstr>
      <vt:lpstr>Example: Finding the Mean</vt:lpstr>
      <vt:lpstr>Variance and Standard Deviation</vt:lpstr>
      <vt:lpstr>Example: Finding the Variance and Standard Deviation</vt:lpstr>
      <vt:lpstr>Solution: Finding the Variance and Standard Deviation</vt:lpstr>
      <vt:lpstr>Expected Value</vt:lpstr>
      <vt:lpstr>Example: Finding an Expected Value</vt:lpstr>
      <vt:lpstr>Solution: Finding an Expected Value</vt:lpstr>
      <vt:lpstr>Solution: Finding an Expected Value</vt:lpstr>
      <vt:lpstr>Section 4.1 Summary</vt:lpstr>
      <vt:lpstr>Section 4.2</vt:lpstr>
      <vt:lpstr>Section 4.2 Objectives</vt:lpstr>
      <vt:lpstr>Binomial Experiments</vt:lpstr>
      <vt:lpstr>Notation for Binomial Experiments</vt:lpstr>
      <vt:lpstr>Example: Binomial Experiments</vt:lpstr>
      <vt:lpstr>Solution: Binomial Experiments</vt:lpstr>
      <vt:lpstr>Solution: Binomial Experiments</vt:lpstr>
      <vt:lpstr>Example: Binomial Experiments</vt:lpstr>
      <vt:lpstr>Solution: Binomial Experiments</vt:lpstr>
      <vt:lpstr>Binomial Probability Formula</vt:lpstr>
      <vt:lpstr>Example: Finding Binomial Probabilities</vt:lpstr>
      <vt:lpstr>Solution: Finding Binomial Probabilities</vt:lpstr>
      <vt:lpstr>Solution: Finding Binomial Probabilities</vt:lpstr>
      <vt:lpstr>Binomial Probability Distribution</vt:lpstr>
      <vt:lpstr>Example: Constructing a Binomial Distribution</vt:lpstr>
      <vt:lpstr>Solution: Constructing a Binomial Distribution</vt:lpstr>
      <vt:lpstr>Solution: Constructing a Binomial Distribution</vt:lpstr>
      <vt:lpstr>Example: Finding Binomial Probabilities</vt:lpstr>
      <vt:lpstr>Solution: Finding Binomial Probabilities</vt:lpstr>
      <vt:lpstr>Example: Finding Binomial Probabilities Using Technology</vt:lpstr>
      <vt:lpstr>Solution: Finding Binomial Probabilities Using Technology</vt:lpstr>
      <vt:lpstr>Example: Finding Binomial Probabilities Using a Table</vt:lpstr>
      <vt:lpstr>Solution: Finding Binomial Probabilities Using a Table</vt:lpstr>
      <vt:lpstr>Example: Graphing a Binomial Distribution</vt:lpstr>
      <vt:lpstr>Solution: Graphing a Binomial Distribution</vt:lpstr>
      <vt:lpstr>Mean, Variance, and Standard Deviation</vt:lpstr>
      <vt:lpstr>Example: Finding the Mean, Variance, and Standard Deviation</vt:lpstr>
      <vt:lpstr>Solution: Finding the Mean, Variance, and Standard Deviation</vt:lpstr>
      <vt:lpstr>Section 4.2 Summary</vt:lpstr>
      <vt:lpstr>Section 4.3</vt:lpstr>
      <vt:lpstr>Section 4.3 Objectives</vt:lpstr>
      <vt:lpstr>Geometric Distribution</vt:lpstr>
      <vt:lpstr>Example: Geometric Distribution</vt:lpstr>
      <vt:lpstr>Solution: Geometric Distribution</vt:lpstr>
      <vt:lpstr>Poisson Distribution</vt:lpstr>
      <vt:lpstr>Poisson Distribution</vt:lpstr>
      <vt:lpstr>Example: Poisson Distribution</vt:lpstr>
      <vt:lpstr>Section 4.3 Summary</vt:lpstr>
    </vt:vector>
  </TitlesOfParts>
  <Company>FCCJ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dc:title>
  <dc:creator>Lyn Noble</dc:creator>
  <dc:description>Send comments to:_x000d_
Lyn Noble_x000d_
11901 Beach Blvd_x000d_
Jacksonville FL 32246_x000d_
lnoble@fccj.edu</dc:description>
  <cp:lastModifiedBy>HP Authorized Customer</cp:lastModifiedBy>
  <cp:revision>74</cp:revision>
  <dcterms:created xsi:type="dcterms:W3CDTF">2007-07-30T13:59:21Z</dcterms:created>
  <dcterms:modified xsi:type="dcterms:W3CDTF">2010-11-12T05:51:01Z</dcterms:modified>
</cp:coreProperties>
</file>