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handoutMasterIdLst>
    <p:handoutMasterId r:id="rId6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26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Larson/Farber 4th 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80304B5A-A1FC-4C2E-ADA1-6F52AAFA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Larson/Farber 4th 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F1649E4B-D90A-42E0-A151-35E293E4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962608-AEE2-42E0-AC7D-F4C3F4353B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Larson/Farber 4th ed</a:t>
            </a:r>
          </a:p>
        </p:txBody>
      </p:sp>
      <p:sp>
        <p:nvSpPr>
          <p:cNvPr id="71686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876437-6287-4FC7-91F1-3B25F0AD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CB77B4-9FE6-4F05-96B2-481098F4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FD8F29-087D-43AA-81A9-B6801D0F5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C250F3-C517-4F23-9014-CAAEAFC5D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449D2-92B0-44E4-8BB0-D990FC119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8077200" cy="1066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0DFCBF-1287-4F6E-ADCF-DED41DE9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381833-585E-48DA-AC74-4246538EF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2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5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9.png"/><Relationship Id="rId20" Type="http://schemas.openxmlformats.org/officeDocument/2006/relationships/image" Target="../media/image14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24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8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image" Target="../media/image13.png"/><Relationship Id="rId31" Type="http://schemas.openxmlformats.org/officeDocument/2006/relationships/image" Target="../media/image32.wmf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Relationship Id="rId22" Type="http://schemas.openxmlformats.org/officeDocument/2006/relationships/image" Target="../media/image18.png"/><Relationship Id="rId27" Type="http://schemas.openxmlformats.org/officeDocument/2006/relationships/image" Target="../media/image26.png"/><Relationship Id="rId30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to Statistics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2DF37-181A-4878-A96B-7D0CAE9703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and Statistic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5867400" cy="2057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3600" b="1" u="sng" dirty="0" smtClean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solidFill>
                  <a:schemeClr val="accent2"/>
                </a:solidFill>
              </a:rPr>
              <a:t>arameter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  <a:p>
            <a:pPr marL="55563" indent="-55563" eaLnBrk="1" hangingPunct="1">
              <a:buFont typeface="Arial" pitchFamily="34" charset="0"/>
              <a:buNone/>
              <a:defRPr/>
            </a:pPr>
            <a:r>
              <a:rPr lang="en-US" dirty="0" smtClean="0"/>
              <a:t>A number that describes a </a:t>
            </a:r>
            <a:r>
              <a:rPr lang="en-US" u="sng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opulation</a:t>
            </a:r>
            <a:r>
              <a:rPr lang="en-US" dirty="0" smtClean="0"/>
              <a:t>  characteristic.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i="1" dirty="0" smtClean="0"/>
              <a:t>Average age of all people in the United States</a:t>
            </a:r>
          </a:p>
        </p:txBody>
      </p:sp>
      <p:grpSp>
        <p:nvGrpSpPr>
          <p:cNvPr id="17412" name="Group 340"/>
          <p:cNvGrpSpPr>
            <a:grpSpLocks/>
          </p:cNvGrpSpPr>
          <p:nvPr/>
        </p:nvGrpSpPr>
        <p:grpSpPr bwMode="auto">
          <a:xfrm>
            <a:off x="5715000" y="2963863"/>
            <a:ext cx="2998788" cy="1008062"/>
            <a:chOff x="2307" y="2066"/>
            <a:chExt cx="1444" cy="847"/>
          </a:xfrm>
        </p:grpSpPr>
        <p:grpSp>
          <p:nvGrpSpPr>
            <p:cNvPr id="17421" name="Group 339"/>
            <p:cNvGrpSpPr>
              <a:grpSpLocks/>
            </p:cNvGrpSpPr>
            <p:nvPr/>
          </p:nvGrpSpPr>
          <p:grpSpPr bwMode="auto">
            <a:xfrm>
              <a:off x="2873" y="2066"/>
              <a:ext cx="878" cy="767"/>
              <a:chOff x="2873" y="2066"/>
              <a:chExt cx="878" cy="767"/>
            </a:xfrm>
          </p:grpSpPr>
          <p:sp>
            <p:nvSpPr>
              <p:cNvPr id="17484" name="Freeform 274"/>
              <p:cNvSpPr>
                <a:spLocks/>
              </p:cNvSpPr>
              <p:nvPr/>
            </p:nvSpPr>
            <p:spPr bwMode="auto">
              <a:xfrm>
                <a:off x="2873" y="2804"/>
                <a:ext cx="35" cy="29"/>
              </a:xfrm>
              <a:custGeom>
                <a:avLst/>
                <a:gdLst>
                  <a:gd name="T0" fmla="*/ 0 w 104"/>
                  <a:gd name="T1" fmla="*/ 0 h 87"/>
                  <a:gd name="T2" fmla="*/ 0 w 104"/>
                  <a:gd name="T3" fmla="*/ 0 h 87"/>
                  <a:gd name="T4" fmla="*/ 0 w 104"/>
                  <a:gd name="T5" fmla="*/ 0 h 87"/>
                  <a:gd name="T6" fmla="*/ 0 w 104"/>
                  <a:gd name="T7" fmla="*/ 0 h 87"/>
                  <a:gd name="T8" fmla="*/ 0 w 104"/>
                  <a:gd name="T9" fmla="*/ 0 h 87"/>
                  <a:gd name="T10" fmla="*/ 0 w 104"/>
                  <a:gd name="T11" fmla="*/ 0 h 87"/>
                  <a:gd name="T12" fmla="*/ 0 w 104"/>
                  <a:gd name="T13" fmla="*/ 0 h 87"/>
                  <a:gd name="T14" fmla="*/ 0 w 104"/>
                  <a:gd name="T15" fmla="*/ 0 h 87"/>
                  <a:gd name="T16" fmla="*/ 0 w 104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87"/>
                  <a:gd name="T29" fmla="*/ 104 w 104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87">
                    <a:moveTo>
                      <a:pt x="21" y="0"/>
                    </a:moveTo>
                    <a:lnTo>
                      <a:pt x="0" y="26"/>
                    </a:lnTo>
                    <a:lnTo>
                      <a:pt x="9" y="46"/>
                    </a:lnTo>
                    <a:lnTo>
                      <a:pt x="28" y="53"/>
                    </a:lnTo>
                    <a:lnTo>
                      <a:pt x="48" y="87"/>
                    </a:lnTo>
                    <a:lnTo>
                      <a:pt x="102" y="73"/>
                    </a:lnTo>
                    <a:lnTo>
                      <a:pt x="104" y="37"/>
                    </a:lnTo>
                    <a:lnTo>
                      <a:pt x="64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485" name="Freeform 277"/>
              <p:cNvSpPr>
                <a:spLocks/>
              </p:cNvSpPr>
              <p:nvPr/>
            </p:nvSpPr>
            <p:spPr bwMode="auto">
              <a:xfrm>
                <a:off x="3673" y="2066"/>
                <a:ext cx="78" cy="121"/>
              </a:xfrm>
              <a:custGeom>
                <a:avLst/>
                <a:gdLst>
                  <a:gd name="T0" fmla="*/ 0 w 236"/>
                  <a:gd name="T1" fmla="*/ 0 h 361"/>
                  <a:gd name="T2" fmla="*/ 0 w 236"/>
                  <a:gd name="T3" fmla="*/ 0 h 361"/>
                  <a:gd name="T4" fmla="*/ 0 w 236"/>
                  <a:gd name="T5" fmla="*/ 0 h 361"/>
                  <a:gd name="T6" fmla="*/ 0 w 236"/>
                  <a:gd name="T7" fmla="*/ 0 h 361"/>
                  <a:gd name="T8" fmla="*/ 0 w 236"/>
                  <a:gd name="T9" fmla="*/ 0 h 361"/>
                  <a:gd name="T10" fmla="*/ 0 w 236"/>
                  <a:gd name="T11" fmla="*/ 0 h 361"/>
                  <a:gd name="T12" fmla="*/ 0 w 236"/>
                  <a:gd name="T13" fmla="*/ 0 h 361"/>
                  <a:gd name="T14" fmla="*/ 0 w 236"/>
                  <a:gd name="T15" fmla="*/ 0 h 361"/>
                  <a:gd name="T16" fmla="*/ 0 w 236"/>
                  <a:gd name="T17" fmla="*/ 0 h 361"/>
                  <a:gd name="T18" fmla="*/ 0 w 236"/>
                  <a:gd name="T19" fmla="*/ 0 h 361"/>
                  <a:gd name="T20" fmla="*/ 0 w 236"/>
                  <a:gd name="T21" fmla="*/ 0 h 361"/>
                  <a:gd name="T22" fmla="*/ 0 w 236"/>
                  <a:gd name="T23" fmla="*/ 0 h 361"/>
                  <a:gd name="T24" fmla="*/ 0 w 236"/>
                  <a:gd name="T25" fmla="*/ 0 h 361"/>
                  <a:gd name="T26" fmla="*/ 0 w 236"/>
                  <a:gd name="T27" fmla="*/ 0 h 361"/>
                  <a:gd name="T28" fmla="*/ 0 w 236"/>
                  <a:gd name="T29" fmla="*/ 0 h 361"/>
                  <a:gd name="T30" fmla="*/ 0 w 236"/>
                  <a:gd name="T31" fmla="*/ 0 h 361"/>
                  <a:gd name="T32" fmla="*/ 0 w 236"/>
                  <a:gd name="T33" fmla="*/ 0 h 361"/>
                  <a:gd name="T34" fmla="*/ 0 w 236"/>
                  <a:gd name="T35" fmla="*/ 0 h 361"/>
                  <a:gd name="T36" fmla="*/ 0 w 236"/>
                  <a:gd name="T37" fmla="*/ 0 h 361"/>
                  <a:gd name="T38" fmla="*/ 0 w 236"/>
                  <a:gd name="T39" fmla="*/ 0 h 361"/>
                  <a:gd name="T40" fmla="*/ 0 w 236"/>
                  <a:gd name="T41" fmla="*/ 0 h 361"/>
                  <a:gd name="T42" fmla="*/ 0 w 236"/>
                  <a:gd name="T43" fmla="*/ 0 h 361"/>
                  <a:gd name="T44" fmla="*/ 0 w 236"/>
                  <a:gd name="T45" fmla="*/ 0 h 361"/>
                  <a:gd name="T46" fmla="*/ 0 w 236"/>
                  <a:gd name="T47" fmla="*/ 0 h 361"/>
                  <a:gd name="T48" fmla="*/ 0 w 236"/>
                  <a:gd name="T49" fmla="*/ 0 h 361"/>
                  <a:gd name="T50" fmla="*/ 0 w 236"/>
                  <a:gd name="T51" fmla="*/ 0 h 361"/>
                  <a:gd name="T52" fmla="*/ 0 w 236"/>
                  <a:gd name="T53" fmla="*/ 0 h 361"/>
                  <a:gd name="T54" fmla="*/ 0 w 236"/>
                  <a:gd name="T55" fmla="*/ 0 h 3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6"/>
                  <a:gd name="T85" fmla="*/ 0 h 361"/>
                  <a:gd name="T86" fmla="*/ 236 w 236"/>
                  <a:gd name="T87" fmla="*/ 361 h 3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6" h="361">
                    <a:moveTo>
                      <a:pt x="55" y="11"/>
                    </a:moveTo>
                    <a:lnTo>
                      <a:pt x="20" y="78"/>
                    </a:lnTo>
                    <a:lnTo>
                      <a:pt x="37" y="102"/>
                    </a:lnTo>
                    <a:lnTo>
                      <a:pt x="20" y="133"/>
                    </a:lnTo>
                    <a:lnTo>
                      <a:pt x="30" y="143"/>
                    </a:lnTo>
                    <a:lnTo>
                      <a:pt x="23" y="163"/>
                    </a:lnTo>
                    <a:lnTo>
                      <a:pt x="23" y="197"/>
                    </a:lnTo>
                    <a:lnTo>
                      <a:pt x="0" y="209"/>
                    </a:lnTo>
                    <a:lnTo>
                      <a:pt x="9" y="219"/>
                    </a:lnTo>
                    <a:lnTo>
                      <a:pt x="58" y="346"/>
                    </a:lnTo>
                    <a:lnTo>
                      <a:pt x="98" y="361"/>
                    </a:lnTo>
                    <a:lnTo>
                      <a:pt x="96" y="336"/>
                    </a:lnTo>
                    <a:lnTo>
                      <a:pt x="115" y="315"/>
                    </a:lnTo>
                    <a:lnTo>
                      <a:pt x="108" y="294"/>
                    </a:lnTo>
                    <a:lnTo>
                      <a:pt x="156" y="268"/>
                    </a:lnTo>
                    <a:lnTo>
                      <a:pt x="159" y="233"/>
                    </a:lnTo>
                    <a:lnTo>
                      <a:pt x="187" y="231"/>
                    </a:lnTo>
                    <a:lnTo>
                      <a:pt x="209" y="204"/>
                    </a:lnTo>
                    <a:lnTo>
                      <a:pt x="236" y="186"/>
                    </a:lnTo>
                    <a:lnTo>
                      <a:pt x="236" y="163"/>
                    </a:lnTo>
                    <a:lnTo>
                      <a:pt x="199" y="156"/>
                    </a:lnTo>
                    <a:lnTo>
                      <a:pt x="193" y="132"/>
                    </a:lnTo>
                    <a:lnTo>
                      <a:pt x="155" y="128"/>
                    </a:lnTo>
                    <a:lnTo>
                      <a:pt x="125" y="21"/>
                    </a:lnTo>
                    <a:lnTo>
                      <a:pt x="111" y="0"/>
                    </a:lnTo>
                    <a:lnTo>
                      <a:pt x="74" y="9"/>
                    </a:lnTo>
                    <a:lnTo>
                      <a:pt x="67" y="1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1F9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7422" name="Group 338"/>
            <p:cNvGrpSpPr>
              <a:grpSpLocks/>
            </p:cNvGrpSpPr>
            <p:nvPr/>
          </p:nvGrpSpPr>
          <p:grpSpPr bwMode="auto">
            <a:xfrm>
              <a:off x="2307" y="2075"/>
              <a:ext cx="1423" cy="838"/>
              <a:chOff x="2307" y="2075"/>
              <a:chExt cx="1423" cy="838"/>
            </a:xfrm>
          </p:grpSpPr>
          <p:grpSp>
            <p:nvGrpSpPr>
              <p:cNvPr id="17423" name="Group 337"/>
              <p:cNvGrpSpPr>
                <a:grpSpLocks/>
              </p:cNvGrpSpPr>
              <p:nvPr/>
            </p:nvGrpSpPr>
            <p:grpSpPr bwMode="auto">
              <a:xfrm>
                <a:off x="2307" y="2348"/>
                <a:ext cx="651" cy="565"/>
                <a:chOff x="2307" y="2348"/>
                <a:chExt cx="651" cy="565"/>
              </a:xfrm>
            </p:grpSpPr>
            <p:grpSp>
              <p:nvGrpSpPr>
                <p:cNvPr id="17475" name="Group 336"/>
                <p:cNvGrpSpPr>
                  <a:grpSpLocks/>
                </p:cNvGrpSpPr>
                <p:nvPr/>
              </p:nvGrpSpPr>
              <p:grpSpPr bwMode="auto">
                <a:xfrm>
                  <a:off x="2741" y="2746"/>
                  <a:ext cx="217" cy="167"/>
                  <a:chOff x="2741" y="2746"/>
                  <a:chExt cx="217" cy="167"/>
                </a:xfrm>
              </p:grpSpPr>
              <p:sp>
                <p:nvSpPr>
                  <p:cNvPr id="17477" name="Freeform 266"/>
                  <p:cNvSpPr>
                    <a:spLocks/>
                  </p:cNvSpPr>
                  <p:nvPr/>
                </p:nvSpPr>
                <p:spPr bwMode="auto">
                  <a:xfrm>
                    <a:off x="2741" y="2767"/>
                    <a:ext cx="17" cy="24"/>
                  </a:xfrm>
                  <a:custGeom>
                    <a:avLst/>
                    <a:gdLst>
                      <a:gd name="T0" fmla="*/ 0 w 50"/>
                      <a:gd name="T1" fmla="*/ 0 h 73"/>
                      <a:gd name="T2" fmla="*/ 0 w 50"/>
                      <a:gd name="T3" fmla="*/ 0 h 73"/>
                      <a:gd name="T4" fmla="*/ 0 w 50"/>
                      <a:gd name="T5" fmla="*/ 0 h 73"/>
                      <a:gd name="T6" fmla="*/ 0 w 50"/>
                      <a:gd name="T7" fmla="*/ 0 h 73"/>
                      <a:gd name="T8" fmla="*/ 0 w 50"/>
                      <a:gd name="T9" fmla="*/ 0 h 73"/>
                      <a:gd name="T10" fmla="*/ 0 w 50"/>
                      <a:gd name="T11" fmla="*/ 0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0"/>
                      <a:gd name="T19" fmla="*/ 0 h 73"/>
                      <a:gd name="T20" fmla="*/ 50 w 50"/>
                      <a:gd name="T21" fmla="*/ 73 h 7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0" h="73">
                        <a:moveTo>
                          <a:pt x="0" y="73"/>
                        </a:moveTo>
                        <a:lnTo>
                          <a:pt x="0" y="51"/>
                        </a:lnTo>
                        <a:lnTo>
                          <a:pt x="28" y="0"/>
                        </a:lnTo>
                        <a:lnTo>
                          <a:pt x="50" y="15"/>
                        </a:lnTo>
                        <a:lnTo>
                          <a:pt x="26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78" name="Freeform 267"/>
                  <p:cNvSpPr>
                    <a:spLocks/>
                  </p:cNvSpPr>
                  <p:nvPr/>
                </p:nvSpPr>
                <p:spPr bwMode="auto">
                  <a:xfrm>
                    <a:off x="2765" y="2746"/>
                    <a:ext cx="31" cy="31"/>
                  </a:xfrm>
                  <a:custGeom>
                    <a:avLst/>
                    <a:gdLst>
                      <a:gd name="T0" fmla="*/ 0 w 94"/>
                      <a:gd name="T1" fmla="*/ 0 h 92"/>
                      <a:gd name="T2" fmla="*/ 0 w 94"/>
                      <a:gd name="T3" fmla="*/ 0 h 92"/>
                      <a:gd name="T4" fmla="*/ 0 w 94"/>
                      <a:gd name="T5" fmla="*/ 0 h 92"/>
                      <a:gd name="T6" fmla="*/ 0 w 94"/>
                      <a:gd name="T7" fmla="*/ 0 h 92"/>
                      <a:gd name="T8" fmla="*/ 0 w 94"/>
                      <a:gd name="T9" fmla="*/ 0 h 92"/>
                      <a:gd name="T10" fmla="*/ 0 w 94"/>
                      <a:gd name="T11" fmla="*/ 0 h 92"/>
                      <a:gd name="T12" fmla="*/ 0 w 94"/>
                      <a:gd name="T13" fmla="*/ 0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4"/>
                      <a:gd name="T22" fmla="*/ 0 h 92"/>
                      <a:gd name="T23" fmla="*/ 94 w 94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4" h="92">
                        <a:moveTo>
                          <a:pt x="21" y="10"/>
                        </a:moveTo>
                        <a:lnTo>
                          <a:pt x="0" y="54"/>
                        </a:lnTo>
                        <a:lnTo>
                          <a:pt x="36" y="84"/>
                        </a:lnTo>
                        <a:lnTo>
                          <a:pt x="78" y="92"/>
                        </a:lnTo>
                        <a:lnTo>
                          <a:pt x="94" y="56"/>
                        </a:lnTo>
                        <a:lnTo>
                          <a:pt x="84" y="0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79" name="Freeform 268"/>
                  <p:cNvSpPr>
                    <a:spLocks/>
                  </p:cNvSpPr>
                  <p:nvPr/>
                </p:nvSpPr>
                <p:spPr bwMode="auto">
                  <a:xfrm>
                    <a:off x="2794" y="2767"/>
                    <a:ext cx="47" cy="34"/>
                  </a:xfrm>
                  <a:custGeom>
                    <a:avLst/>
                    <a:gdLst>
                      <a:gd name="T0" fmla="*/ 0 w 139"/>
                      <a:gd name="T1" fmla="*/ 0 h 103"/>
                      <a:gd name="T2" fmla="*/ 0 w 139"/>
                      <a:gd name="T3" fmla="*/ 0 h 103"/>
                      <a:gd name="T4" fmla="*/ 0 w 139"/>
                      <a:gd name="T5" fmla="*/ 0 h 103"/>
                      <a:gd name="T6" fmla="*/ 0 w 139"/>
                      <a:gd name="T7" fmla="*/ 0 h 103"/>
                      <a:gd name="T8" fmla="*/ 0 w 139"/>
                      <a:gd name="T9" fmla="*/ 0 h 103"/>
                      <a:gd name="T10" fmla="*/ 0 w 139"/>
                      <a:gd name="T11" fmla="*/ 0 h 103"/>
                      <a:gd name="T12" fmla="*/ 0 w 139"/>
                      <a:gd name="T13" fmla="*/ 0 h 103"/>
                      <a:gd name="T14" fmla="*/ 0 w 139"/>
                      <a:gd name="T15" fmla="*/ 0 h 10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9"/>
                      <a:gd name="T25" fmla="*/ 0 h 103"/>
                      <a:gd name="T26" fmla="*/ 139 w 139"/>
                      <a:gd name="T27" fmla="*/ 103 h 10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9" h="103">
                        <a:moveTo>
                          <a:pt x="0" y="36"/>
                        </a:moveTo>
                        <a:lnTo>
                          <a:pt x="95" y="0"/>
                        </a:lnTo>
                        <a:lnTo>
                          <a:pt x="113" y="44"/>
                        </a:lnTo>
                        <a:lnTo>
                          <a:pt x="131" y="54"/>
                        </a:lnTo>
                        <a:lnTo>
                          <a:pt x="139" y="91"/>
                        </a:lnTo>
                        <a:lnTo>
                          <a:pt x="91" y="96"/>
                        </a:lnTo>
                        <a:lnTo>
                          <a:pt x="58" y="103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80" name="Freeform 269"/>
                  <p:cNvSpPr>
                    <a:spLocks/>
                  </p:cNvSpPr>
                  <p:nvPr/>
                </p:nvSpPr>
                <p:spPr bwMode="auto">
                  <a:xfrm>
                    <a:off x="2842" y="2793"/>
                    <a:ext cx="37" cy="18"/>
                  </a:xfrm>
                  <a:custGeom>
                    <a:avLst/>
                    <a:gdLst>
                      <a:gd name="T0" fmla="*/ 0 w 111"/>
                      <a:gd name="T1" fmla="*/ 0 h 54"/>
                      <a:gd name="T2" fmla="*/ 0 w 111"/>
                      <a:gd name="T3" fmla="*/ 0 h 54"/>
                      <a:gd name="T4" fmla="*/ 0 w 111"/>
                      <a:gd name="T5" fmla="*/ 0 h 54"/>
                      <a:gd name="T6" fmla="*/ 0 w 111"/>
                      <a:gd name="T7" fmla="*/ 0 h 54"/>
                      <a:gd name="T8" fmla="*/ 0 w 111"/>
                      <a:gd name="T9" fmla="*/ 0 h 54"/>
                      <a:gd name="T10" fmla="*/ 0 w 111"/>
                      <a:gd name="T11" fmla="*/ 0 h 54"/>
                      <a:gd name="T12" fmla="*/ 0 w 111"/>
                      <a:gd name="T13" fmla="*/ 0 h 54"/>
                      <a:gd name="T14" fmla="*/ 0 w 111"/>
                      <a:gd name="T15" fmla="*/ 0 h 54"/>
                      <a:gd name="T16" fmla="*/ 0 w 111"/>
                      <a:gd name="T17" fmla="*/ 0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1"/>
                      <a:gd name="T28" fmla="*/ 0 h 54"/>
                      <a:gd name="T29" fmla="*/ 111 w 111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1" h="54">
                        <a:moveTo>
                          <a:pt x="17" y="2"/>
                        </a:moveTo>
                        <a:lnTo>
                          <a:pt x="0" y="51"/>
                        </a:lnTo>
                        <a:lnTo>
                          <a:pt x="30" y="54"/>
                        </a:lnTo>
                        <a:lnTo>
                          <a:pt x="48" y="43"/>
                        </a:lnTo>
                        <a:lnTo>
                          <a:pt x="82" y="44"/>
                        </a:lnTo>
                        <a:lnTo>
                          <a:pt x="111" y="23"/>
                        </a:lnTo>
                        <a:lnTo>
                          <a:pt x="92" y="15"/>
                        </a:lnTo>
                        <a:lnTo>
                          <a:pt x="77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81" name="Freeform 270"/>
                  <p:cNvSpPr>
                    <a:spLocks/>
                  </p:cNvSpPr>
                  <p:nvPr/>
                </p:nvSpPr>
                <p:spPr bwMode="auto">
                  <a:xfrm>
                    <a:off x="2853" y="2819"/>
                    <a:ext cx="15" cy="13"/>
                  </a:xfrm>
                  <a:custGeom>
                    <a:avLst/>
                    <a:gdLst>
                      <a:gd name="T0" fmla="*/ 0 w 45"/>
                      <a:gd name="T1" fmla="*/ 0 h 39"/>
                      <a:gd name="T2" fmla="*/ 0 w 45"/>
                      <a:gd name="T3" fmla="*/ 0 h 39"/>
                      <a:gd name="T4" fmla="*/ 0 w 45"/>
                      <a:gd name="T5" fmla="*/ 0 h 39"/>
                      <a:gd name="T6" fmla="*/ 0 w 45"/>
                      <a:gd name="T7" fmla="*/ 0 h 39"/>
                      <a:gd name="T8" fmla="*/ 0 w 45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39"/>
                      <a:gd name="T17" fmla="*/ 45 w 45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39">
                        <a:moveTo>
                          <a:pt x="39" y="0"/>
                        </a:moveTo>
                        <a:lnTo>
                          <a:pt x="0" y="3"/>
                        </a:lnTo>
                        <a:lnTo>
                          <a:pt x="7" y="39"/>
                        </a:lnTo>
                        <a:lnTo>
                          <a:pt x="45" y="3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82" name="Freeform 271"/>
                  <p:cNvSpPr>
                    <a:spLocks/>
                  </p:cNvSpPr>
                  <p:nvPr/>
                </p:nvSpPr>
                <p:spPr bwMode="auto">
                  <a:xfrm>
                    <a:off x="2870" y="2833"/>
                    <a:ext cx="10" cy="13"/>
                  </a:xfrm>
                  <a:custGeom>
                    <a:avLst/>
                    <a:gdLst>
                      <a:gd name="T0" fmla="*/ 0 w 30"/>
                      <a:gd name="T1" fmla="*/ 0 h 38"/>
                      <a:gd name="T2" fmla="*/ 0 w 30"/>
                      <a:gd name="T3" fmla="*/ 0 h 38"/>
                      <a:gd name="T4" fmla="*/ 0 w 30"/>
                      <a:gd name="T5" fmla="*/ 0 h 38"/>
                      <a:gd name="T6" fmla="*/ 0 w 30"/>
                      <a:gd name="T7" fmla="*/ 0 h 38"/>
                      <a:gd name="T8" fmla="*/ 0 w 30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38"/>
                      <a:gd name="T17" fmla="*/ 30 w 30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38">
                        <a:moveTo>
                          <a:pt x="0" y="14"/>
                        </a:moveTo>
                        <a:lnTo>
                          <a:pt x="30" y="0"/>
                        </a:lnTo>
                        <a:lnTo>
                          <a:pt x="30" y="33"/>
                        </a:lnTo>
                        <a:lnTo>
                          <a:pt x="10" y="38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83" name="Freeform 272"/>
                  <p:cNvSpPr>
                    <a:spLocks/>
                  </p:cNvSpPr>
                  <p:nvPr/>
                </p:nvSpPr>
                <p:spPr bwMode="auto">
                  <a:xfrm>
                    <a:off x="2895" y="2839"/>
                    <a:ext cx="63" cy="74"/>
                  </a:xfrm>
                  <a:custGeom>
                    <a:avLst/>
                    <a:gdLst>
                      <a:gd name="T0" fmla="*/ 0 w 189"/>
                      <a:gd name="T1" fmla="*/ 0 h 222"/>
                      <a:gd name="T2" fmla="*/ 0 w 189"/>
                      <a:gd name="T3" fmla="*/ 0 h 222"/>
                      <a:gd name="T4" fmla="*/ 0 w 189"/>
                      <a:gd name="T5" fmla="*/ 0 h 222"/>
                      <a:gd name="T6" fmla="*/ 0 w 189"/>
                      <a:gd name="T7" fmla="*/ 0 h 222"/>
                      <a:gd name="T8" fmla="*/ 0 w 189"/>
                      <a:gd name="T9" fmla="*/ 0 h 222"/>
                      <a:gd name="T10" fmla="*/ 0 w 189"/>
                      <a:gd name="T11" fmla="*/ 0 h 222"/>
                      <a:gd name="T12" fmla="*/ 0 w 189"/>
                      <a:gd name="T13" fmla="*/ 0 h 222"/>
                      <a:gd name="T14" fmla="*/ 0 w 189"/>
                      <a:gd name="T15" fmla="*/ 0 h 222"/>
                      <a:gd name="T16" fmla="*/ 0 w 189"/>
                      <a:gd name="T17" fmla="*/ 0 h 222"/>
                      <a:gd name="T18" fmla="*/ 0 w 189"/>
                      <a:gd name="T19" fmla="*/ 0 h 22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9"/>
                      <a:gd name="T31" fmla="*/ 0 h 222"/>
                      <a:gd name="T32" fmla="*/ 189 w 189"/>
                      <a:gd name="T33" fmla="*/ 222 h 22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9" h="222">
                        <a:moveTo>
                          <a:pt x="32" y="0"/>
                        </a:moveTo>
                        <a:lnTo>
                          <a:pt x="0" y="84"/>
                        </a:lnTo>
                        <a:lnTo>
                          <a:pt x="23" y="126"/>
                        </a:lnTo>
                        <a:lnTo>
                          <a:pt x="23" y="201"/>
                        </a:lnTo>
                        <a:lnTo>
                          <a:pt x="68" y="222"/>
                        </a:lnTo>
                        <a:lnTo>
                          <a:pt x="88" y="178"/>
                        </a:lnTo>
                        <a:lnTo>
                          <a:pt x="146" y="168"/>
                        </a:lnTo>
                        <a:lnTo>
                          <a:pt x="189" y="119"/>
                        </a:lnTo>
                        <a:lnTo>
                          <a:pt x="144" y="4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7476" name="Freeform 276"/>
                <p:cNvSpPr>
                  <a:spLocks/>
                </p:cNvSpPr>
                <p:nvPr/>
              </p:nvSpPr>
              <p:spPr bwMode="auto">
                <a:xfrm>
                  <a:off x="2307" y="2348"/>
                  <a:ext cx="396" cy="386"/>
                </a:xfrm>
                <a:custGeom>
                  <a:avLst/>
                  <a:gdLst>
                    <a:gd name="T0" fmla="*/ 0 w 1188"/>
                    <a:gd name="T1" fmla="*/ 0 h 1159"/>
                    <a:gd name="T2" fmla="*/ 0 w 1188"/>
                    <a:gd name="T3" fmla="*/ 0 h 1159"/>
                    <a:gd name="T4" fmla="*/ 0 w 1188"/>
                    <a:gd name="T5" fmla="*/ 0 h 1159"/>
                    <a:gd name="T6" fmla="*/ 0 w 1188"/>
                    <a:gd name="T7" fmla="*/ 0 h 1159"/>
                    <a:gd name="T8" fmla="*/ 0 w 1188"/>
                    <a:gd name="T9" fmla="*/ 0 h 1159"/>
                    <a:gd name="T10" fmla="*/ 0 w 1188"/>
                    <a:gd name="T11" fmla="*/ 0 h 1159"/>
                    <a:gd name="T12" fmla="*/ 0 w 1188"/>
                    <a:gd name="T13" fmla="*/ 0 h 1159"/>
                    <a:gd name="T14" fmla="*/ 0 w 1188"/>
                    <a:gd name="T15" fmla="*/ 0 h 1159"/>
                    <a:gd name="T16" fmla="*/ 0 w 1188"/>
                    <a:gd name="T17" fmla="*/ 0 h 1159"/>
                    <a:gd name="T18" fmla="*/ 0 w 1188"/>
                    <a:gd name="T19" fmla="*/ 0 h 1159"/>
                    <a:gd name="T20" fmla="*/ 0 w 1188"/>
                    <a:gd name="T21" fmla="*/ 0 h 1159"/>
                    <a:gd name="T22" fmla="*/ 0 w 1188"/>
                    <a:gd name="T23" fmla="*/ 0 h 1159"/>
                    <a:gd name="T24" fmla="*/ 0 w 1188"/>
                    <a:gd name="T25" fmla="*/ 0 h 1159"/>
                    <a:gd name="T26" fmla="*/ 0 w 1188"/>
                    <a:gd name="T27" fmla="*/ 0 h 1159"/>
                    <a:gd name="T28" fmla="*/ 0 w 1188"/>
                    <a:gd name="T29" fmla="*/ 0 h 1159"/>
                    <a:gd name="T30" fmla="*/ 0 w 1188"/>
                    <a:gd name="T31" fmla="*/ 0 h 1159"/>
                    <a:gd name="T32" fmla="*/ 0 w 1188"/>
                    <a:gd name="T33" fmla="*/ 0 h 1159"/>
                    <a:gd name="T34" fmla="*/ 0 w 1188"/>
                    <a:gd name="T35" fmla="*/ 0 h 1159"/>
                    <a:gd name="T36" fmla="*/ 0 w 1188"/>
                    <a:gd name="T37" fmla="*/ 0 h 1159"/>
                    <a:gd name="T38" fmla="*/ 0 w 1188"/>
                    <a:gd name="T39" fmla="*/ 0 h 1159"/>
                    <a:gd name="T40" fmla="*/ 0 w 1188"/>
                    <a:gd name="T41" fmla="*/ 0 h 1159"/>
                    <a:gd name="T42" fmla="*/ 0 w 1188"/>
                    <a:gd name="T43" fmla="*/ 0 h 1159"/>
                    <a:gd name="T44" fmla="*/ 0 w 1188"/>
                    <a:gd name="T45" fmla="*/ 0 h 1159"/>
                    <a:gd name="T46" fmla="*/ 0 w 1188"/>
                    <a:gd name="T47" fmla="*/ 0 h 1159"/>
                    <a:gd name="T48" fmla="*/ 0 w 1188"/>
                    <a:gd name="T49" fmla="*/ 0 h 1159"/>
                    <a:gd name="T50" fmla="*/ 0 w 1188"/>
                    <a:gd name="T51" fmla="*/ 0 h 1159"/>
                    <a:gd name="T52" fmla="*/ 0 w 1188"/>
                    <a:gd name="T53" fmla="*/ 0 h 1159"/>
                    <a:gd name="T54" fmla="*/ 0 w 1188"/>
                    <a:gd name="T55" fmla="*/ 0 h 1159"/>
                    <a:gd name="T56" fmla="*/ 0 w 1188"/>
                    <a:gd name="T57" fmla="*/ 0 h 1159"/>
                    <a:gd name="T58" fmla="*/ 0 w 1188"/>
                    <a:gd name="T59" fmla="*/ 0 h 1159"/>
                    <a:gd name="T60" fmla="*/ 0 w 1188"/>
                    <a:gd name="T61" fmla="*/ 0 h 1159"/>
                    <a:gd name="T62" fmla="*/ 0 w 1188"/>
                    <a:gd name="T63" fmla="*/ 0 h 1159"/>
                    <a:gd name="T64" fmla="*/ 0 w 1188"/>
                    <a:gd name="T65" fmla="*/ 0 h 1159"/>
                    <a:gd name="T66" fmla="*/ 0 w 1188"/>
                    <a:gd name="T67" fmla="*/ 0 h 1159"/>
                    <a:gd name="T68" fmla="*/ 0 w 1188"/>
                    <a:gd name="T69" fmla="*/ 0 h 1159"/>
                    <a:gd name="T70" fmla="*/ 0 w 1188"/>
                    <a:gd name="T71" fmla="*/ 0 h 1159"/>
                    <a:gd name="T72" fmla="*/ 0 w 1188"/>
                    <a:gd name="T73" fmla="*/ 0 h 1159"/>
                    <a:gd name="T74" fmla="*/ 0 w 1188"/>
                    <a:gd name="T75" fmla="*/ 0 h 1159"/>
                    <a:gd name="T76" fmla="*/ 0 w 1188"/>
                    <a:gd name="T77" fmla="*/ 0 h 1159"/>
                    <a:gd name="T78" fmla="*/ 0 w 1188"/>
                    <a:gd name="T79" fmla="*/ 0 h 1159"/>
                    <a:gd name="T80" fmla="*/ 0 w 1188"/>
                    <a:gd name="T81" fmla="*/ 0 h 1159"/>
                    <a:gd name="T82" fmla="*/ 0 w 1188"/>
                    <a:gd name="T83" fmla="*/ 0 h 11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88"/>
                    <a:gd name="T127" fmla="*/ 0 h 1159"/>
                    <a:gd name="T128" fmla="*/ 1188 w 1188"/>
                    <a:gd name="T129" fmla="*/ 1159 h 11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88" h="1159">
                      <a:moveTo>
                        <a:pt x="189" y="172"/>
                      </a:moveTo>
                      <a:lnTo>
                        <a:pt x="428" y="0"/>
                      </a:lnTo>
                      <a:lnTo>
                        <a:pt x="542" y="30"/>
                      </a:lnTo>
                      <a:lnTo>
                        <a:pt x="597" y="85"/>
                      </a:lnTo>
                      <a:lnTo>
                        <a:pt x="822" y="107"/>
                      </a:lnTo>
                      <a:lnTo>
                        <a:pt x="828" y="680"/>
                      </a:lnTo>
                      <a:lnTo>
                        <a:pt x="902" y="697"/>
                      </a:lnTo>
                      <a:lnTo>
                        <a:pt x="936" y="766"/>
                      </a:lnTo>
                      <a:lnTo>
                        <a:pt x="987" y="742"/>
                      </a:lnTo>
                      <a:lnTo>
                        <a:pt x="1096" y="898"/>
                      </a:lnTo>
                      <a:lnTo>
                        <a:pt x="1188" y="970"/>
                      </a:lnTo>
                      <a:lnTo>
                        <a:pt x="1185" y="1032"/>
                      </a:lnTo>
                      <a:lnTo>
                        <a:pt x="1067" y="1040"/>
                      </a:lnTo>
                      <a:lnTo>
                        <a:pt x="1016" y="849"/>
                      </a:lnTo>
                      <a:lnTo>
                        <a:pt x="646" y="662"/>
                      </a:lnTo>
                      <a:lnTo>
                        <a:pt x="656" y="721"/>
                      </a:lnTo>
                      <a:lnTo>
                        <a:pt x="573" y="798"/>
                      </a:lnTo>
                      <a:lnTo>
                        <a:pt x="559" y="769"/>
                      </a:lnTo>
                      <a:lnTo>
                        <a:pt x="535" y="769"/>
                      </a:lnTo>
                      <a:lnTo>
                        <a:pt x="469" y="928"/>
                      </a:lnTo>
                      <a:lnTo>
                        <a:pt x="263" y="1085"/>
                      </a:lnTo>
                      <a:lnTo>
                        <a:pt x="59" y="1159"/>
                      </a:lnTo>
                      <a:lnTo>
                        <a:pt x="0" y="1149"/>
                      </a:lnTo>
                      <a:lnTo>
                        <a:pt x="234" y="1015"/>
                      </a:lnTo>
                      <a:lnTo>
                        <a:pt x="263" y="1015"/>
                      </a:lnTo>
                      <a:lnTo>
                        <a:pt x="348" y="911"/>
                      </a:lnTo>
                      <a:lnTo>
                        <a:pt x="387" y="908"/>
                      </a:lnTo>
                      <a:lnTo>
                        <a:pt x="445" y="829"/>
                      </a:lnTo>
                      <a:lnTo>
                        <a:pt x="425" y="794"/>
                      </a:lnTo>
                      <a:lnTo>
                        <a:pt x="300" y="811"/>
                      </a:lnTo>
                      <a:lnTo>
                        <a:pt x="214" y="614"/>
                      </a:lnTo>
                      <a:lnTo>
                        <a:pt x="263" y="525"/>
                      </a:lnTo>
                      <a:lnTo>
                        <a:pt x="341" y="493"/>
                      </a:lnTo>
                      <a:lnTo>
                        <a:pt x="313" y="414"/>
                      </a:lnTo>
                      <a:lnTo>
                        <a:pt x="231" y="452"/>
                      </a:lnTo>
                      <a:lnTo>
                        <a:pt x="169" y="338"/>
                      </a:lnTo>
                      <a:lnTo>
                        <a:pt x="238" y="311"/>
                      </a:lnTo>
                      <a:lnTo>
                        <a:pt x="300" y="341"/>
                      </a:lnTo>
                      <a:lnTo>
                        <a:pt x="328" y="324"/>
                      </a:lnTo>
                      <a:lnTo>
                        <a:pt x="276" y="227"/>
                      </a:lnTo>
                      <a:lnTo>
                        <a:pt x="186" y="221"/>
                      </a:lnTo>
                      <a:lnTo>
                        <a:pt x="189" y="172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24" name="Group 333"/>
              <p:cNvGrpSpPr>
                <a:grpSpLocks/>
              </p:cNvGrpSpPr>
              <p:nvPr/>
            </p:nvGrpSpPr>
            <p:grpSpPr bwMode="auto">
              <a:xfrm>
                <a:off x="2681" y="2075"/>
                <a:ext cx="1049" cy="641"/>
                <a:chOff x="2681" y="2075"/>
                <a:chExt cx="1049" cy="641"/>
              </a:xfrm>
            </p:grpSpPr>
            <p:sp>
              <p:nvSpPr>
                <p:cNvPr id="17425" name="Freeform 278"/>
                <p:cNvSpPr>
                  <a:spLocks/>
                </p:cNvSpPr>
                <p:nvPr/>
              </p:nvSpPr>
              <p:spPr bwMode="auto">
                <a:xfrm>
                  <a:off x="3555" y="2304"/>
                  <a:ext cx="101" cy="42"/>
                </a:xfrm>
                <a:custGeom>
                  <a:avLst/>
                  <a:gdLst>
                    <a:gd name="T0" fmla="*/ 0 w 304"/>
                    <a:gd name="T1" fmla="*/ 0 h 125"/>
                    <a:gd name="T2" fmla="*/ 0 w 304"/>
                    <a:gd name="T3" fmla="*/ 0 h 125"/>
                    <a:gd name="T4" fmla="*/ 0 w 304"/>
                    <a:gd name="T5" fmla="*/ 0 h 125"/>
                    <a:gd name="T6" fmla="*/ 0 w 304"/>
                    <a:gd name="T7" fmla="*/ 0 h 125"/>
                    <a:gd name="T8" fmla="*/ 0 w 304"/>
                    <a:gd name="T9" fmla="*/ 0 h 125"/>
                    <a:gd name="T10" fmla="*/ 0 w 304"/>
                    <a:gd name="T11" fmla="*/ 0 h 125"/>
                    <a:gd name="T12" fmla="*/ 0 w 304"/>
                    <a:gd name="T13" fmla="*/ 0 h 125"/>
                    <a:gd name="T14" fmla="*/ 0 w 304"/>
                    <a:gd name="T15" fmla="*/ 0 h 125"/>
                    <a:gd name="T16" fmla="*/ 0 w 304"/>
                    <a:gd name="T17" fmla="*/ 0 h 125"/>
                    <a:gd name="T18" fmla="*/ 0 w 304"/>
                    <a:gd name="T19" fmla="*/ 0 h 125"/>
                    <a:gd name="T20" fmla="*/ 0 w 304"/>
                    <a:gd name="T21" fmla="*/ 0 h 125"/>
                    <a:gd name="T22" fmla="*/ 0 w 304"/>
                    <a:gd name="T23" fmla="*/ 0 h 125"/>
                    <a:gd name="T24" fmla="*/ 0 w 304"/>
                    <a:gd name="T25" fmla="*/ 0 h 125"/>
                    <a:gd name="T26" fmla="*/ 0 w 304"/>
                    <a:gd name="T27" fmla="*/ 0 h 125"/>
                    <a:gd name="T28" fmla="*/ 0 w 304"/>
                    <a:gd name="T29" fmla="*/ 0 h 125"/>
                    <a:gd name="T30" fmla="*/ 0 w 304"/>
                    <a:gd name="T31" fmla="*/ 0 h 125"/>
                    <a:gd name="T32" fmla="*/ 0 w 304"/>
                    <a:gd name="T33" fmla="*/ 0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4"/>
                    <a:gd name="T52" fmla="*/ 0 h 125"/>
                    <a:gd name="T53" fmla="*/ 304 w 304"/>
                    <a:gd name="T54" fmla="*/ 125 h 1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4" h="125">
                      <a:moveTo>
                        <a:pt x="0" y="43"/>
                      </a:moveTo>
                      <a:lnTo>
                        <a:pt x="226" y="0"/>
                      </a:lnTo>
                      <a:lnTo>
                        <a:pt x="264" y="86"/>
                      </a:lnTo>
                      <a:lnTo>
                        <a:pt x="303" y="77"/>
                      </a:lnTo>
                      <a:lnTo>
                        <a:pt x="304" y="120"/>
                      </a:lnTo>
                      <a:lnTo>
                        <a:pt x="273" y="125"/>
                      </a:lnTo>
                      <a:lnTo>
                        <a:pt x="245" y="97"/>
                      </a:lnTo>
                      <a:lnTo>
                        <a:pt x="226" y="63"/>
                      </a:lnTo>
                      <a:lnTo>
                        <a:pt x="223" y="16"/>
                      </a:lnTo>
                      <a:lnTo>
                        <a:pt x="210" y="40"/>
                      </a:lnTo>
                      <a:lnTo>
                        <a:pt x="225" y="111"/>
                      </a:lnTo>
                      <a:lnTo>
                        <a:pt x="159" y="121"/>
                      </a:lnTo>
                      <a:lnTo>
                        <a:pt x="157" y="69"/>
                      </a:lnTo>
                      <a:lnTo>
                        <a:pt x="116" y="46"/>
                      </a:lnTo>
                      <a:lnTo>
                        <a:pt x="81" y="41"/>
                      </a:lnTo>
                      <a:lnTo>
                        <a:pt x="9" y="7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26" name="Freeform 279"/>
                <p:cNvSpPr>
                  <a:spLocks/>
                </p:cNvSpPr>
                <p:nvPr/>
              </p:nvSpPr>
              <p:spPr bwMode="auto">
                <a:xfrm>
                  <a:off x="2726" y="2075"/>
                  <a:ext cx="134" cy="98"/>
                </a:xfrm>
                <a:custGeom>
                  <a:avLst/>
                  <a:gdLst>
                    <a:gd name="T0" fmla="*/ 0 w 401"/>
                    <a:gd name="T1" fmla="*/ 0 h 294"/>
                    <a:gd name="T2" fmla="*/ 0 w 401"/>
                    <a:gd name="T3" fmla="*/ 0 h 294"/>
                    <a:gd name="T4" fmla="*/ 0 w 401"/>
                    <a:gd name="T5" fmla="*/ 0 h 294"/>
                    <a:gd name="T6" fmla="*/ 0 w 401"/>
                    <a:gd name="T7" fmla="*/ 0 h 294"/>
                    <a:gd name="T8" fmla="*/ 0 w 401"/>
                    <a:gd name="T9" fmla="*/ 0 h 294"/>
                    <a:gd name="T10" fmla="*/ 0 w 401"/>
                    <a:gd name="T11" fmla="*/ 0 h 294"/>
                    <a:gd name="T12" fmla="*/ 0 w 401"/>
                    <a:gd name="T13" fmla="*/ 0 h 294"/>
                    <a:gd name="T14" fmla="*/ 0 w 401"/>
                    <a:gd name="T15" fmla="*/ 0 h 294"/>
                    <a:gd name="T16" fmla="*/ 0 w 401"/>
                    <a:gd name="T17" fmla="*/ 0 h 294"/>
                    <a:gd name="T18" fmla="*/ 0 w 401"/>
                    <a:gd name="T19" fmla="*/ 0 h 294"/>
                    <a:gd name="T20" fmla="*/ 0 w 401"/>
                    <a:gd name="T21" fmla="*/ 0 h 294"/>
                    <a:gd name="T22" fmla="*/ 0 w 401"/>
                    <a:gd name="T23" fmla="*/ 0 h 294"/>
                    <a:gd name="T24" fmla="*/ 0 w 401"/>
                    <a:gd name="T25" fmla="*/ 0 h 294"/>
                    <a:gd name="T26" fmla="*/ 0 w 401"/>
                    <a:gd name="T27" fmla="*/ 0 h 294"/>
                    <a:gd name="T28" fmla="*/ 0 w 401"/>
                    <a:gd name="T29" fmla="*/ 0 h 294"/>
                    <a:gd name="T30" fmla="*/ 0 w 401"/>
                    <a:gd name="T31" fmla="*/ 0 h 294"/>
                    <a:gd name="T32" fmla="*/ 0 w 401"/>
                    <a:gd name="T33" fmla="*/ 0 h 294"/>
                    <a:gd name="T34" fmla="*/ 0 w 401"/>
                    <a:gd name="T35" fmla="*/ 0 h 294"/>
                    <a:gd name="T36" fmla="*/ 0 w 401"/>
                    <a:gd name="T37" fmla="*/ 0 h 294"/>
                    <a:gd name="T38" fmla="*/ 0 w 401"/>
                    <a:gd name="T39" fmla="*/ 0 h 294"/>
                    <a:gd name="T40" fmla="*/ 0 w 401"/>
                    <a:gd name="T41" fmla="*/ 0 h 294"/>
                    <a:gd name="T42" fmla="*/ 0 w 401"/>
                    <a:gd name="T43" fmla="*/ 0 h 294"/>
                    <a:gd name="T44" fmla="*/ 0 w 401"/>
                    <a:gd name="T45" fmla="*/ 0 h 294"/>
                    <a:gd name="T46" fmla="*/ 0 w 401"/>
                    <a:gd name="T47" fmla="*/ 0 h 294"/>
                    <a:gd name="T48" fmla="*/ 0 w 401"/>
                    <a:gd name="T49" fmla="*/ 0 h 294"/>
                    <a:gd name="T50" fmla="*/ 0 w 401"/>
                    <a:gd name="T51" fmla="*/ 0 h 294"/>
                    <a:gd name="T52" fmla="*/ 0 w 401"/>
                    <a:gd name="T53" fmla="*/ 0 h 294"/>
                    <a:gd name="T54" fmla="*/ 0 w 401"/>
                    <a:gd name="T55" fmla="*/ 0 h 294"/>
                    <a:gd name="T56" fmla="*/ 0 w 401"/>
                    <a:gd name="T57" fmla="*/ 0 h 294"/>
                    <a:gd name="T58" fmla="*/ 0 w 401"/>
                    <a:gd name="T59" fmla="*/ 0 h 294"/>
                    <a:gd name="T60" fmla="*/ 0 w 401"/>
                    <a:gd name="T61" fmla="*/ 0 h 294"/>
                    <a:gd name="T62" fmla="*/ 0 w 401"/>
                    <a:gd name="T63" fmla="*/ 0 h 294"/>
                    <a:gd name="T64" fmla="*/ 0 w 401"/>
                    <a:gd name="T65" fmla="*/ 0 h 294"/>
                    <a:gd name="T66" fmla="*/ 0 w 401"/>
                    <a:gd name="T67" fmla="*/ 0 h 294"/>
                    <a:gd name="T68" fmla="*/ 0 w 401"/>
                    <a:gd name="T69" fmla="*/ 0 h 294"/>
                    <a:gd name="T70" fmla="*/ 0 w 401"/>
                    <a:gd name="T71" fmla="*/ 0 h 294"/>
                    <a:gd name="T72" fmla="*/ 0 w 401"/>
                    <a:gd name="T73" fmla="*/ 0 h 294"/>
                    <a:gd name="T74" fmla="*/ 0 w 401"/>
                    <a:gd name="T75" fmla="*/ 0 h 29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01"/>
                    <a:gd name="T115" fmla="*/ 0 h 294"/>
                    <a:gd name="T116" fmla="*/ 401 w 401"/>
                    <a:gd name="T117" fmla="*/ 294 h 29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01" h="294">
                      <a:moveTo>
                        <a:pt x="102" y="0"/>
                      </a:moveTo>
                      <a:lnTo>
                        <a:pt x="184" y="22"/>
                      </a:lnTo>
                      <a:lnTo>
                        <a:pt x="247" y="37"/>
                      </a:lnTo>
                      <a:lnTo>
                        <a:pt x="277" y="44"/>
                      </a:lnTo>
                      <a:lnTo>
                        <a:pt x="309" y="48"/>
                      </a:lnTo>
                      <a:lnTo>
                        <a:pt x="351" y="56"/>
                      </a:lnTo>
                      <a:lnTo>
                        <a:pt x="401" y="65"/>
                      </a:lnTo>
                      <a:lnTo>
                        <a:pt x="369" y="294"/>
                      </a:lnTo>
                      <a:lnTo>
                        <a:pt x="213" y="261"/>
                      </a:lnTo>
                      <a:lnTo>
                        <a:pt x="192" y="276"/>
                      </a:lnTo>
                      <a:lnTo>
                        <a:pt x="164" y="253"/>
                      </a:lnTo>
                      <a:lnTo>
                        <a:pt x="139" y="276"/>
                      </a:lnTo>
                      <a:lnTo>
                        <a:pt x="116" y="257"/>
                      </a:lnTo>
                      <a:lnTo>
                        <a:pt x="52" y="253"/>
                      </a:lnTo>
                      <a:lnTo>
                        <a:pt x="61" y="216"/>
                      </a:lnTo>
                      <a:lnTo>
                        <a:pt x="15" y="213"/>
                      </a:lnTo>
                      <a:lnTo>
                        <a:pt x="10" y="191"/>
                      </a:lnTo>
                      <a:lnTo>
                        <a:pt x="19" y="169"/>
                      </a:lnTo>
                      <a:lnTo>
                        <a:pt x="8" y="149"/>
                      </a:lnTo>
                      <a:lnTo>
                        <a:pt x="9" y="91"/>
                      </a:lnTo>
                      <a:lnTo>
                        <a:pt x="0" y="47"/>
                      </a:lnTo>
                      <a:lnTo>
                        <a:pt x="6" y="30"/>
                      </a:lnTo>
                      <a:lnTo>
                        <a:pt x="26" y="37"/>
                      </a:lnTo>
                      <a:lnTo>
                        <a:pt x="47" y="63"/>
                      </a:lnTo>
                      <a:lnTo>
                        <a:pt x="87" y="69"/>
                      </a:lnTo>
                      <a:lnTo>
                        <a:pt x="97" y="90"/>
                      </a:lnTo>
                      <a:lnTo>
                        <a:pt x="78" y="90"/>
                      </a:lnTo>
                      <a:lnTo>
                        <a:pt x="76" y="108"/>
                      </a:lnTo>
                      <a:lnTo>
                        <a:pt x="87" y="110"/>
                      </a:lnTo>
                      <a:lnTo>
                        <a:pt x="91" y="128"/>
                      </a:lnTo>
                      <a:lnTo>
                        <a:pt x="68" y="142"/>
                      </a:lnTo>
                      <a:lnTo>
                        <a:pt x="68" y="154"/>
                      </a:lnTo>
                      <a:lnTo>
                        <a:pt x="95" y="154"/>
                      </a:lnTo>
                      <a:lnTo>
                        <a:pt x="102" y="123"/>
                      </a:lnTo>
                      <a:lnTo>
                        <a:pt x="122" y="103"/>
                      </a:lnTo>
                      <a:lnTo>
                        <a:pt x="97" y="54"/>
                      </a:lnTo>
                      <a:lnTo>
                        <a:pt x="113" y="38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27" name="Freeform 280"/>
                <p:cNvSpPr>
                  <a:spLocks/>
                </p:cNvSpPr>
                <p:nvPr/>
              </p:nvSpPr>
              <p:spPr bwMode="auto">
                <a:xfrm>
                  <a:off x="2695" y="2146"/>
                  <a:ext cx="167" cy="128"/>
                </a:xfrm>
                <a:custGeom>
                  <a:avLst/>
                  <a:gdLst>
                    <a:gd name="T0" fmla="*/ 0 w 501"/>
                    <a:gd name="T1" fmla="*/ 0 h 382"/>
                    <a:gd name="T2" fmla="*/ 0 w 501"/>
                    <a:gd name="T3" fmla="*/ 0 h 382"/>
                    <a:gd name="T4" fmla="*/ 0 w 501"/>
                    <a:gd name="T5" fmla="*/ 0 h 382"/>
                    <a:gd name="T6" fmla="*/ 0 w 501"/>
                    <a:gd name="T7" fmla="*/ 0 h 382"/>
                    <a:gd name="T8" fmla="*/ 0 w 501"/>
                    <a:gd name="T9" fmla="*/ 0 h 382"/>
                    <a:gd name="T10" fmla="*/ 0 w 501"/>
                    <a:gd name="T11" fmla="*/ 0 h 382"/>
                    <a:gd name="T12" fmla="*/ 0 w 501"/>
                    <a:gd name="T13" fmla="*/ 0 h 382"/>
                    <a:gd name="T14" fmla="*/ 0 w 501"/>
                    <a:gd name="T15" fmla="*/ 0 h 382"/>
                    <a:gd name="T16" fmla="*/ 0 w 501"/>
                    <a:gd name="T17" fmla="*/ 0 h 382"/>
                    <a:gd name="T18" fmla="*/ 0 w 501"/>
                    <a:gd name="T19" fmla="*/ 0 h 382"/>
                    <a:gd name="T20" fmla="*/ 0 w 501"/>
                    <a:gd name="T21" fmla="*/ 0 h 382"/>
                    <a:gd name="T22" fmla="*/ 0 w 501"/>
                    <a:gd name="T23" fmla="*/ 0 h 382"/>
                    <a:gd name="T24" fmla="*/ 0 w 501"/>
                    <a:gd name="T25" fmla="*/ 0 h 382"/>
                    <a:gd name="T26" fmla="*/ 0 w 501"/>
                    <a:gd name="T27" fmla="*/ 0 h 382"/>
                    <a:gd name="T28" fmla="*/ 0 w 501"/>
                    <a:gd name="T29" fmla="*/ 0 h 382"/>
                    <a:gd name="T30" fmla="*/ 0 w 501"/>
                    <a:gd name="T31" fmla="*/ 0 h 382"/>
                    <a:gd name="T32" fmla="*/ 0 w 501"/>
                    <a:gd name="T33" fmla="*/ 0 h 382"/>
                    <a:gd name="T34" fmla="*/ 0 w 501"/>
                    <a:gd name="T35" fmla="*/ 0 h 382"/>
                    <a:gd name="T36" fmla="*/ 0 w 501"/>
                    <a:gd name="T37" fmla="*/ 0 h 382"/>
                    <a:gd name="T38" fmla="*/ 0 w 501"/>
                    <a:gd name="T39" fmla="*/ 0 h 382"/>
                    <a:gd name="T40" fmla="*/ 0 w 501"/>
                    <a:gd name="T41" fmla="*/ 0 h 382"/>
                    <a:gd name="T42" fmla="*/ 0 w 501"/>
                    <a:gd name="T43" fmla="*/ 0 h 382"/>
                    <a:gd name="T44" fmla="*/ 0 w 501"/>
                    <a:gd name="T45" fmla="*/ 0 h 382"/>
                    <a:gd name="T46" fmla="*/ 0 w 501"/>
                    <a:gd name="T47" fmla="*/ 0 h 382"/>
                    <a:gd name="T48" fmla="*/ 0 w 501"/>
                    <a:gd name="T49" fmla="*/ 0 h 382"/>
                    <a:gd name="T50" fmla="*/ 0 w 501"/>
                    <a:gd name="T51" fmla="*/ 0 h 382"/>
                    <a:gd name="T52" fmla="*/ 0 w 501"/>
                    <a:gd name="T53" fmla="*/ 0 h 38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1"/>
                    <a:gd name="T82" fmla="*/ 0 h 382"/>
                    <a:gd name="T83" fmla="*/ 501 w 501"/>
                    <a:gd name="T84" fmla="*/ 382 h 38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1" h="382">
                      <a:moveTo>
                        <a:pt x="110" y="0"/>
                      </a:moveTo>
                      <a:lnTo>
                        <a:pt x="95" y="8"/>
                      </a:lnTo>
                      <a:lnTo>
                        <a:pt x="86" y="41"/>
                      </a:lnTo>
                      <a:lnTo>
                        <a:pt x="77" y="70"/>
                      </a:lnTo>
                      <a:lnTo>
                        <a:pt x="70" y="92"/>
                      </a:lnTo>
                      <a:lnTo>
                        <a:pt x="61" y="117"/>
                      </a:lnTo>
                      <a:lnTo>
                        <a:pt x="51" y="142"/>
                      </a:lnTo>
                      <a:lnTo>
                        <a:pt x="38" y="169"/>
                      </a:lnTo>
                      <a:lnTo>
                        <a:pt x="20" y="200"/>
                      </a:lnTo>
                      <a:lnTo>
                        <a:pt x="0" y="231"/>
                      </a:lnTo>
                      <a:lnTo>
                        <a:pt x="0" y="297"/>
                      </a:lnTo>
                      <a:lnTo>
                        <a:pt x="281" y="355"/>
                      </a:lnTo>
                      <a:lnTo>
                        <a:pt x="411" y="382"/>
                      </a:lnTo>
                      <a:lnTo>
                        <a:pt x="438" y="249"/>
                      </a:lnTo>
                      <a:lnTo>
                        <a:pt x="455" y="238"/>
                      </a:lnTo>
                      <a:lnTo>
                        <a:pt x="439" y="208"/>
                      </a:lnTo>
                      <a:lnTo>
                        <a:pt x="447" y="178"/>
                      </a:lnTo>
                      <a:lnTo>
                        <a:pt x="501" y="127"/>
                      </a:lnTo>
                      <a:lnTo>
                        <a:pt x="464" y="81"/>
                      </a:lnTo>
                      <a:lnTo>
                        <a:pt x="308" y="48"/>
                      </a:lnTo>
                      <a:lnTo>
                        <a:pt x="287" y="62"/>
                      </a:lnTo>
                      <a:lnTo>
                        <a:pt x="259" y="39"/>
                      </a:lnTo>
                      <a:lnTo>
                        <a:pt x="234" y="63"/>
                      </a:lnTo>
                      <a:lnTo>
                        <a:pt x="210" y="39"/>
                      </a:lnTo>
                      <a:lnTo>
                        <a:pt x="148" y="40"/>
                      </a:lnTo>
                      <a:lnTo>
                        <a:pt x="156" y="3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28" name="Freeform 281"/>
                <p:cNvSpPr>
                  <a:spLocks/>
                </p:cNvSpPr>
                <p:nvPr/>
              </p:nvSpPr>
              <p:spPr bwMode="auto">
                <a:xfrm>
                  <a:off x="2681" y="2245"/>
                  <a:ext cx="176" cy="271"/>
                </a:xfrm>
                <a:custGeom>
                  <a:avLst/>
                  <a:gdLst>
                    <a:gd name="T0" fmla="*/ 0 w 527"/>
                    <a:gd name="T1" fmla="*/ 0 h 815"/>
                    <a:gd name="T2" fmla="*/ 0 w 527"/>
                    <a:gd name="T3" fmla="*/ 0 h 815"/>
                    <a:gd name="T4" fmla="*/ 0 w 527"/>
                    <a:gd name="T5" fmla="*/ 0 h 815"/>
                    <a:gd name="T6" fmla="*/ 0 w 527"/>
                    <a:gd name="T7" fmla="*/ 0 h 815"/>
                    <a:gd name="T8" fmla="*/ 0 w 527"/>
                    <a:gd name="T9" fmla="*/ 0 h 815"/>
                    <a:gd name="T10" fmla="*/ 0 w 527"/>
                    <a:gd name="T11" fmla="*/ 0 h 815"/>
                    <a:gd name="T12" fmla="*/ 0 w 527"/>
                    <a:gd name="T13" fmla="*/ 0 h 815"/>
                    <a:gd name="T14" fmla="*/ 0 w 527"/>
                    <a:gd name="T15" fmla="*/ 0 h 815"/>
                    <a:gd name="T16" fmla="*/ 0 w 527"/>
                    <a:gd name="T17" fmla="*/ 0 h 815"/>
                    <a:gd name="T18" fmla="*/ 0 w 527"/>
                    <a:gd name="T19" fmla="*/ 0 h 815"/>
                    <a:gd name="T20" fmla="*/ 0 w 527"/>
                    <a:gd name="T21" fmla="*/ 0 h 815"/>
                    <a:gd name="T22" fmla="*/ 0 w 527"/>
                    <a:gd name="T23" fmla="*/ 0 h 815"/>
                    <a:gd name="T24" fmla="*/ 0 w 527"/>
                    <a:gd name="T25" fmla="*/ 0 h 815"/>
                    <a:gd name="T26" fmla="*/ 0 w 527"/>
                    <a:gd name="T27" fmla="*/ 0 h 815"/>
                    <a:gd name="T28" fmla="*/ 0 w 527"/>
                    <a:gd name="T29" fmla="*/ 0 h 815"/>
                    <a:gd name="T30" fmla="*/ 0 w 527"/>
                    <a:gd name="T31" fmla="*/ 0 h 815"/>
                    <a:gd name="T32" fmla="*/ 0 w 527"/>
                    <a:gd name="T33" fmla="*/ 0 h 815"/>
                    <a:gd name="T34" fmla="*/ 0 w 527"/>
                    <a:gd name="T35" fmla="*/ 0 h 815"/>
                    <a:gd name="T36" fmla="*/ 0 w 527"/>
                    <a:gd name="T37" fmla="*/ 0 h 815"/>
                    <a:gd name="T38" fmla="*/ 0 w 527"/>
                    <a:gd name="T39" fmla="*/ 0 h 815"/>
                    <a:gd name="T40" fmla="*/ 0 w 527"/>
                    <a:gd name="T41" fmla="*/ 0 h 815"/>
                    <a:gd name="T42" fmla="*/ 0 w 527"/>
                    <a:gd name="T43" fmla="*/ 0 h 815"/>
                    <a:gd name="T44" fmla="*/ 0 w 527"/>
                    <a:gd name="T45" fmla="*/ 0 h 815"/>
                    <a:gd name="T46" fmla="*/ 0 w 527"/>
                    <a:gd name="T47" fmla="*/ 0 h 815"/>
                    <a:gd name="T48" fmla="*/ 0 w 527"/>
                    <a:gd name="T49" fmla="*/ 0 h 815"/>
                    <a:gd name="T50" fmla="*/ 0 w 527"/>
                    <a:gd name="T51" fmla="*/ 0 h 815"/>
                    <a:gd name="T52" fmla="*/ 0 w 527"/>
                    <a:gd name="T53" fmla="*/ 0 h 815"/>
                    <a:gd name="T54" fmla="*/ 0 w 527"/>
                    <a:gd name="T55" fmla="*/ 0 h 815"/>
                    <a:gd name="T56" fmla="*/ 0 w 527"/>
                    <a:gd name="T57" fmla="*/ 0 h 815"/>
                    <a:gd name="T58" fmla="*/ 0 w 527"/>
                    <a:gd name="T59" fmla="*/ 0 h 815"/>
                    <a:gd name="T60" fmla="*/ 0 w 527"/>
                    <a:gd name="T61" fmla="*/ 0 h 815"/>
                    <a:gd name="T62" fmla="*/ 0 w 527"/>
                    <a:gd name="T63" fmla="*/ 0 h 815"/>
                    <a:gd name="T64" fmla="*/ 0 w 527"/>
                    <a:gd name="T65" fmla="*/ 0 h 815"/>
                    <a:gd name="T66" fmla="*/ 0 w 527"/>
                    <a:gd name="T67" fmla="*/ 0 h 815"/>
                    <a:gd name="T68" fmla="*/ 0 w 527"/>
                    <a:gd name="T69" fmla="*/ 0 h 815"/>
                    <a:gd name="T70" fmla="*/ 0 w 527"/>
                    <a:gd name="T71" fmla="*/ 0 h 815"/>
                    <a:gd name="T72" fmla="*/ 0 w 527"/>
                    <a:gd name="T73" fmla="*/ 0 h 815"/>
                    <a:gd name="T74" fmla="*/ 0 w 527"/>
                    <a:gd name="T75" fmla="*/ 0 h 815"/>
                    <a:gd name="T76" fmla="*/ 0 w 527"/>
                    <a:gd name="T77" fmla="*/ 0 h 815"/>
                    <a:gd name="T78" fmla="*/ 0 w 527"/>
                    <a:gd name="T79" fmla="*/ 0 h 815"/>
                    <a:gd name="T80" fmla="*/ 0 w 527"/>
                    <a:gd name="T81" fmla="*/ 0 h 815"/>
                    <a:gd name="T82" fmla="*/ 0 w 527"/>
                    <a:gd name="T83" fmla="*/ 0 h 815"/>
                    <a:gd name="T84" fmla="*/ 0 w 527"/>
                    <a:gd name="T85" fmla="*/ 0 h 815"/>
                    <a:gd name="T86" fmla="*/ 0 w 527"/>
                    <a:gd name="T87" fmla="*/ 0 h 815"/>
                    <a:gd name="T88" fmla="*/ 0 w 527"/>
                    <a:gd name="T89" fmla="*/ 0 h 815"/>
                    <a:gd name="T90" fmla="*/ 0 w 527"/>
                    <a:gd name="T91" fmla="*/ 0 h 815"/>
                    <a:gd name="T92" fmla="*/ 0 w 527"/>
                    <a:gd name="T93" fmla="*/ 0 h 815"/>
                    <a:gd name="T94" fmla="*/ 0 w 527"/>
                    <a:gd name="T95" fmla="*/ 0 h 81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27"/>
                    <a:gd name="T145" fmla="*/ 0 h 815"/>
                    <a:gd name="T146" fmla="*/ 527 w 527"/>
                    <a:gd name="T147" fmla="*/ 815 h 81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27" h="815">
                      <a:moveTo>
                        <a:pt x="40" y="0"/>
                      </a:moveTo>
                      <a:lnTo>
                        <a:pt x="283" y="48"/>
                      </a:lnTo>
                      <a:lnTo>
                        <a:pt x="230" y="288"/>
                      </a:lnTo>
                      <a:lnTo>
                        <a:pt x="503" y="654"/>
                      </a:lnTo>
                      <a:lnTo>
                        <a:pt x="527" y="700"/>
                      </a:lnTo>
                      <a:lnTo>
                        <a:pt x="502" y="722"/>
                      </a:lnTo>
                      <a:lnTo>
                        <a:pt x="485" y="763"/>
                      </a:lnTo>
                      <a:lnTo>
                        <a:pt x="469" y="787"/>
                      </a:lnTo>
                      <a:lnTo>
                        <a:pt x="486" y="808"/>
                      </a:lnTo>
                      <a:lnTo>
                        <a:pt x="458" y="815"/>
                      </a:lnTo>
                      <a:lnTo>
                        <a:pt x="297" y="809"/>
                      </a:lnTo>
                      <a:lnTo>
                        <a:pt x="287" y="762"/>
                      </a:lnTo>
                      <a:lnTo>
                        <a:pt x="259" y="727"/>
                      </a:lnTo>
                      <a:lnTo>
                        <a:pt x="239" y="714"/>
                      </a:lnTo>
                      <a:lnTo>
                        <a:pt x="233" y="690"/>
                      </a:lnTo>
                      <a:lnTo>
                        <a:pt x="216" y="676"/>
                      </a:lnTo>
                      <a:lnTo>
                        <a:pt x="199" y="659"/>
                      </a:lnTo>
                      <a:lnTo>
                        <a:pt x="194" y="640"/>
                      </a:lnTo>
                      <a:lnTo>
                        <a:pt x="178" y="628"/>
                      </a:lnTo>
                      <a:lnTo>
                        <a:pt x="153" y="634"/>
                      </a:lnTo>
                      <a:lnTo>
                        <a:pt x="125" y="624"/>
                      </a:lnTo>
                      <a:lnTo>
                        <a:pt x="125" y="614"/>
                      </a:lnTo>
                      <a:lnTo>
                        <a:pt x="124" y="592"/>
                      </a:lnTo>
                      <a:lnTo>
                        <a:pt x="113" y="567"/>
                      </a:lnTo>
                      <a:lnTo>
                        <a:pt x="111" y="547"/>
                      </a:lnTo>
                      <a:lnTo>
                        <a:pt x="99" y="528"/>
                      </a:lnTo>
                      <a:lnTo>
                        <a:pt x="102" y="512"/>
                      </a:lnTo>
                      <a:lnTo>
                        <a:pt x="67" y="470"/>
                      </a:lnTo>
                      <a:lnTo>
                        <a:pt x="67" y="446"/>
                      </a:lnTo>
                      <a:lnTo>
                        <a:pt x="86" y="437"/>
                      </a:lnTo>
                      <a:lnTo>
                        <a:pt x="86" y="423"/>
                      </a:lnTo>
                      <a:lnTo>
                        <a:pt x="67" y="418"/>
                      </a:lnTo>
                      <a:lnTo>
                        <a:pt x="60" y="396"/>
                      </a:lnTo>
                      <a:lnTo>
                        <a:pt x="51" y="356"/>
                      </a:lnTo>
                      <a:lnTo>
                        <a:pt x="76" y="377"/>
                      </a:lnTo>
                      <a:lnTo>
                        <a:pt x="66" y="349"/>
                      </a:lnTo>
                      <a:lnTo>
                        <a:pt x="86" y="349"/>
                      </a:lnTo>
                      <a:lnTo>
                        <a:pt x="86" y="329"/>
                      </a:lnTo>
                      <a:lnTo>
                        <a:pt x="66" y="316"/>
                      </a:lnTo>
                      <a:lnTo>
                        <a:pt x="57" y="335"/>
                      </a:lnTo>
                      <a:lnTo>
                        <a:pt x="40" y="328"/>
                      </a:lnTo>
                      <a:lnTo>
                        <a:pt x="7" y="237"/>
                      </a:lnTo>
                      <a:lnTo>
                        <a:pt x="16" y="171"/>
                      </a:lnTo>
                      <a:lnTo>
                        <a:pt x="0" y="134"/>
                      </a:lnTo>
                      <a:lnTo>
                        <a:pt x="8" y="106"/>
                      </a:lnTo>
                      <a:lnTo>
                        <a:pt x="25" y="100"/>
                      </a:lnTo>
                      <a:lnTo>
                        <a:pt x="40" y="5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DFB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29" name="Freeform 282"/>
                <p:cNvSpPr>
                  <a:spLocks/>
                </p:cNvSpPr>
                <p:nvPr/>
              </p:nvSpPr>
              <p:spPr bwMode="auto">
                <a:xfrm>
                  <a:off x="2758" y="2262"/>
                  <a:ext cx="133" cy="201"/>
                </a:xfrm>
                <a:custGeom>
                  <a:avLst/>
                  <a:gdLst>
                    <a:gd name="T0" fmla="*/ 0 w 399"/>
                    <a:gd name="T1" fmla="*/ 0 h 603"/>
                    <a:gd name="T2" fmla="*/ 0 w 399"/>
                    <a:gd name="T3" fmla="*/ 0 h 603"/>
                    <a:gd name="T4" fmla="*/ 0 w 399"/>
                    <a:gd name="T5" fmla="*/ 0 h 603"/>
                    <a:gd name="T6" fmla="*/ 0 w 399"/>
                    <a:gd name="T7" fmla="*/ 0 h 603"/>
                    <a:gd name="T8" fmla="*/ 0 w 399"/>
                    <a:gd name="T9" fmla="*/ 0 h 603"/>
                    <a:gd name="T10" fmla="*/ 0 w 399"/>
                    <a:gd name="T11" fmla="*/ 0 h 603"/>
                    <a:gd name="T12" fmla="*/ 0 w 399"/>
                    <a:gd name="T13" fmla="*/ 0 h 603"/>
                    <a:gd name="T14" fmla="*/ 0 w 399"/>
                    <a:gd name="T15" fmla="*/ 0 h 603"/>
                    <a:gd name="T16" fmla="*/ 0 w 399"/>
                    <a:gd name="T17" fmla="*/ 0 h 603"/>
                    <a:gd name="T18" fmla="*/ 0 w 399"/>
                    <a:gd name="T19" fmla="*/ 0 h 603"/>
                    <a:gd name="T20" fmla="*/ 0 w 399"/>
                    <a:gd name="T21" fmla="*/ 0 h 603"/>
                    <a:gd name="T22" fmla="*/ 0 w 399"/>
                    <a:gd name="T23" fmla="*/ 0 h 6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9"/>
                    <a:gd name="T37" fmla="*/ 0 h 603"/>
                    <a:gd name="T38" fmla="*/ 399 w 399"/>
                    <a:gd name="T39" fmla="*/ 603 h 6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9" h="603">
                      <a:moveTo>
                        <a:pt x="51" y="0"/>
                      </a:moveTo>
                      <a:lnTo>
                        <a:pt x="0" y="239"/>
                      </a:lnTo>
                      <a:lnTo>
                        <a:pt x="272" y="603"/>
                      </a:lnTo>
                      <a:lnTo>
                        <a:pt x="288" y="587"/>
                      </a:lnTo>
                      <a:lnTo>
                        <a:pt x="287" y="515"/>
                      </a:lnTo>
                      <a:lnTo>
                        <a:pt x="321" y="520"/>
                      </a:lnTo>
                      <a:lnTo>
                        <a:pt x="356" y="299"/>
                      </a:lnTo>
                      <a:lnTo>
                        <a:pt x="380" y="150"/>
                      </a:lnTo>
                      <a:lnTo>
                        <a:pt x="386" y="104"/>
                      </a:lnTo>
                      <a:lnTo>
                        <a:pt x="399" y="64"/>
                      </a:lnTo>
                      <a:lnTo>
                        <a:pt x="220" y="3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5FD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0" name="Freeform 283"/>
                <p:cNvSpPr>
                  <a:spLocks/>
                </p:cNvSpPr>
                <p:nvPr/>
              </p:nvSpPr>
              <p:spPr bwMode="auto">
                <a:xfrm>
                  <a:off x="2831" y="2097"/>
                  <a:ext cx="120" cy="194"/>
                </a:xfrm>
                <a:custGeom>
                  <a:avLst/>
                  <a:gdLst>
                    <a:gd name="T0" fmla="*/ 0 w 359"/>
                    <a:gd name="T1" fmla="*/ 0 h 583"/>
                    <a:gd name="T2" fmla="*/ 0 w 359"/>
                    <a:gd name="T3" fmla="*/ 0 h 583"/>
                    <a:gd name="T4" fmla="*/ 0 w 359"/>
                    <a:gd name="T5" fmla="*/ 0 h 583"/>
                    <a:gd name="T6" fmla="*/ 0 w 359"/>
                    <a:gd name="T7" fmla="*/ 0 h 583"/>
                    <a:gd name="T8" fmla="*/ 0 w 359"/>
                    <a:gd name="T9" fmla="*/ 0 h 583"/>
                    <a:gd name="T10" fmla="*/ 0 w 359"/>
                    <a:gd name="T11" fmla="*/ 0 h 583"/>
                    <a:gd name="T12" fmla="*/ 0 w 359"/>
                    <a:gd name="T13" fmla="*/ 0 h 583"/>
                    <a:gd name="T14" fmla="*/ 0 w 359"/>
                    <a:gd name="T15" fmla="*/ 0 h 583"/>
                    <a:gd name="T16" fmla="*/ 0 w 359"/>
                    <a:gd name="T17" fmla="*/ 0 h 583"/>
                    <a:gd name="T18" fmla="*/ 0 w 359"/>
                    <a:gd name="T19" fmla="*/ 0 h 583"/>
                    <a:gd name="T20" fmla="*/ 0 w 359"/>
                    <a:gd name="T21" fmla="*/ 0 h 583"/>
                    <a:gd name="T22" fmla="*/ 0 w 359"/>
                    <a:gd name="T23" fmla="*/ 0 h 583"/>
                    <a:gd name="T24" fmla="*/ 0 w 359"/>
                    <a:gd name="T25" fmla="*/ 0 h 583"/>
                    <a:gd name="T26" fmla="*/ 0 w 359"/>
                    <a:gd name="T27" fmla="*/ 0 h 583"/>
                    <a:gd name="T28" fmla="*/ 0 w 359"/>
                    <a:gd name="T29" fmla="*/ 0 h 583"/>
                    <a:gd name="T30" fmla="*/ 0 w 359"/>
                    <a:gd name="T31" fmla="*/ 0 h 583"/>
                    <a:gd name="T32" fmla="*/ 0 w 359"/>
                    <a:gd name="T33" fmla="*/ 0 h 583"/>
                    <a:gd name="T34" fmla="*/ 0 w 359"/>
                    <a:gd name="T35" fmla="*/ 0 h 583"/>
                    <a:gd name="T36" fmla="*/ 0 w 359"/>
                    <a:gd name="T37" fmla="*/ 0 h 583"/>
                    <a:gd name="T38" fmla="*/ 0 w 359"/>
                    <a:gd name="T39" fmla="*/ 0 h 583"/>
                    <a:gd name="T40" fmla="*/ 0 w 359"/>
                    <a:gd name="T41" fmla="*/ 0 h 583"/>
                    <a:gd name="T42" fmla="*/ 0 w 359"/>
                    <a:gd name="T43" fmla="*/ 0 h 5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9"/>
                    <a:gd name="T67" fmla="*/ 0 h 583"/>
                    <a:gd name="T68" fmla="*/ 359 w 359"/>
                    <a:gd name="T69" fmla="*/ 583 h 58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9" h="583">
                      <a:moveTo>
                        <a:pt x="86" y="0"/>
                      </a:moveTo>
                      <a:lnTo>
                        <a:pt x="54" y="228"/>
                      </a:lnTo>
                      <a:lnTo>
                        <a:pt x="88" y="276"/>
                      </a:lnTo>
                      <a:lnTo>
                        <a:pt x="35" y="327"/>
                      </a:lnTo>
                      <a:lnTo>
                        <a:pt x="28" y="362"/>
                      </a:lnTo>
                      <a:lnTo>
                        <a:pt x="42" y="387"/>
                      </a:lnTo>
                      <a:lnTo>
                        <a:pt x="28" y="399"/>
                      </a:lnTo>
                      <a:lnTo>
                        <a:pt x="0" y="531"/>
                      </a:lnTo>
                      <a:lnTo>
                        <a:pt x="171" y="561"/>
                      </a:lnTo>
                      <a:lnTo>
                        <a:pt x="333" y="583"/>
                      </a:lnTo>
                      <a:lnTo>
                        <a:pt x="350" y="462"/>
                      </a:lnTo>
                      <a:lnTo>
                        <a:pt x="359" y="396"/>
                      </a:lnTo>
                      <a:lnTo>
                        <a:pt x="343" y="372"/>
                      </a:lnTo>
                      <a:lnTo>
                        <a:pt x="306" y="379"/>
                      </a:lnTo>
                      <a:lnTo>
                        <a:pt x="258" y="384"/>
                      </a:lnTo>
                      <a:lnTo>
                        <a:pt x="249" y="330"/>
                      </a:lnTo>
                      <a:lnTo>
                        <a:pt x="190" y="286"/>
                      </a:lnTo>
                      <a:lnTo>
                        <a:pt x="198" y="258"/>
                      </a:lnTo>
                      <a:lnTo>
                        <a:pt x="204" y="208"/>
                      </a:lnTo>
                      <a:lnTo>
                        <a:pt x="128" y="101"/>
                      </a:lnTo>
                      <a:lnTo>
                        <a:pt x="138" y="7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1" name="Freeform 284"/>
                <p:cNvSpPr>
                  <a:spLocks/>
                </p:cNvSpPr>
                <p:nvPr/>
              </p:nvSpPr>
              <p:spPr bwMode="auto">
                <a:xfrm>
                  <a:off x="2868" y="2283"/>
                  <a:ext cx="111" cy="144"/>
                </a:xfrm>
                <a:custGeom>
                  <a:avLst/>
                  <a:gdLst>
                    <a:gd name="T0" fmla="*/ 0 w 334"/>
                    <a:gd name="T1" fmla="*/ 0 h 431"/>
                    <a:gd name="T2" fmla="*/ 0 w 334"/>
                    <a:gd name="T3" fmla="*/ 0 h 431"/>
                    <a:gd name="T4" fmla="*/ 0 w 334"/>
                    <a:gd name="T5" fmla="*/ 0 h 431"/>
                    <a:gd name="T6" fmla="*/ 0 w 334"/>
                    <a:gd name="T7" fmla="*/ 0 h 431"/>
                    <a:gd name="T8" fmla="*/ 0 w 334"/>
                    <a:gd name="T9" fmla="*/ 0 h 431"/>
                    <a:gd name="T10" fmla="*/ 0 w 334"/>
                    <a:gd name="T11" fmla="*/ 0 h 431"/>
                    <a:gd name="T12" fmla="*/ 0 w 334"/>
                    <a:gd name="T13" fmla="*/ 0 h 431"/>
                    <a:gd name="T14" fmla="*/ 0 w 334"/>
                    <a:gd name="T15" fmla="*/ 0 h 4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4"/>
                    <a:gd name="T25" fmla="*/ 0 h 431"/>
                    <a:gd name="T26" fmla="*/ 334 w 334"/>
                    <a:gd name="T27" fmla="*/ 431 h 4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4" h="431">
                      <a:moveTo>
                        <a:pt x="62" y="0"/>
                      </a:moveTo>
                      <a:lnTo>
                        <a:pt x="226" y="23"/>
                      </a:lnTo>
                      <a:lnTo>
                        <a:pt x="214" y="105"/>
                      </a:lnTo>
                      <a:lnTo>
                        <a:pt x="334" y="116"/>
                      </a:lnTo>
                      <a:lnTo>
                        <a:pt x="301" y="431"/>
                      </a:lnTo>
                      <a:lnTo>
                        <a:pt x="0" y="398"/>
                      </a:lnTo>
                      <a:lnTo>
                        <a:pt x="31" y="19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3F7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2" name="Freeform 285"/>
                <p:cNvSpPr>
                  <a:spLocks/>
                </p:cNvSpPr>
                <p:nvPr/>
              </p:nvSpPr>
              <p:spPr bwMode="auto">
                <a:xfrm>
                  <a:off x="2873" y="2099"/>
                  <a:ext cx="209" cy="130"/>
                </a:xfrm>
                <a:custGeom>
                  <a:avLst/>
                  <a:gdLst>
                    <a:gd name="T0" fmla="*/ 0 w 626"/>
                    <a:gd name="T1" fmla="*/ 0 h 390"/>
                    <a:gd name="T2" fmla="*/ 0 w 626"/>
                    <a:gd name="T3" fmla="*/ 0 h 390"/>
                    <a:gd name="T4" fmla="*/ 0 w 626"/>
                    <a:gd name="T5" fmla="*/ 0 h 390"/>
                    <a:gd name="T6" fmla="*/ 0 w 626"/>
                    <a:gd name="T7" fmla="*/ 0 h 390"/>
                    <a:gd name="T8" fmla="*/ 0 w 626"/>
                    <a:gd name="T9" fmla="*/ 0 h 390"/>
                    <a:gd name="T10" fmla="*/ 0 w 626"/>
                    <a:gd name="T11" fmla="*/ 0 h 390"/>
                    <a:gd name="T12" fmla="*/ 0 w 626"/>
                    <a:gd name="T13" fmla="*/ 0 h 390"/>
                    <a:gd name="T14" fmla="*/ 0 w 626"/>
                    <a:gd name="T15" fmla="*/ 0 h 390"/>
                    <a:gd name="T16" fmla="*/ 0 w 626"/>
                    <a:gd name="T17" fmla="*/ 0 h 390"/>
                    <a:gd name="T18" fmla="*/ 0 w 626"/>
                    <a:gd name="T19" fmla="*/ 0 h 390"/>
                    <a:gd name="T20" fmla="*/ 0 w 626"/>
                    <a:gd name="T21" fmla="*/ 0 h 390"/>
                    <a:gd name="T22" fmla="*/ 0 w 626"/>
                    <a:gd name="T23" fmla="*/ 0 h 390"/>
                    <a:gd name="T24" fmla="*/ 0 w 626"/>
                    <a:gd name="T25" fmla="*/ 0 h 390"/>
                    <a:gd name="T26" fmla="*/ 0 w 626"/>
                    <a:gd name="T27" fmla="*/ 0 h 390"/>
                    <a:gd name="T28" fmla="*/ 0 w 626"/>
                    <a:gd name="T29" fmla="*/ 0 h 390"/>
                    <a:gd name="T30" fmla="*/ 0 w 626"/>
                    <a:gd name="T31" fmla="*/ 0 h 390"/>
                    <a:gd name="T32" fmla="*/ 0 w 626"/>
                    <a:gd name="T33" fmla="*/ 0 h 390"/>
                    <a:gd name="T34" fmla="*/ 0 w 626"/>
                    <a:gd name="T35" fmla="*/ 0 h 390"/>
                    <a:gd name="T36" fmla="*/ 0 w 626"/>
                    <a:gd name="T37" fmla="*/ 0 h 3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6"/>
                    <a:gd name="T58" fmla="*/ 0 h 390"/>
                    <a:gd name="T59" fmla="*/ 626 w 626"/>
                    <a:gd name="T60" fmla="*/ 390 h 3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6" h="390">
                      <a:moveTo>
                        <a:pt x="10" y="0"/>
                      </a:moveTo>
                      <a:lnTo>
                        <a:pt x="133" y="15"/>
                      </a:lnTo>
                      <a:lnTo>
                        <a:pt x="207" y="26"/>
                      </a:lnTo>
                      <a:lnTo>
                        <a:pt x="305" y="36"/>
                      </a:lnTo>
                      <a:lnTo>
                        <a:pt x="396" y="45"/>
                      </a:lnTo>
                      <a:lnTo>
                        <a:pt x="552" y="56"/>
                      </a:lnTo>
                      <a:lnTo>
                        <a:pt x="626" y="62"/>
                      </a:lnTo>
                      <a:lnTo>
                        <a:pt x="623" y="379"/>
                      </a:lnTo>
                      <a:lnTo>
                        <a:pt x="240" y="347"/>
                      </a:lnTo>
                      <a:lnTo>
                        <a:pt x="232" y="390"/>
                      </a:lnTo>
                      <a:lnTo>
                        <a:pt x="217" y="369"/>
                      </a:lnTo>
                      <a:lnTo>
                        <a:pt x="183" y="373"/>
                      </a:lnTo>
                      <a:lnTo>
                        <a:pt x="132" y="381"/>
                      </a:lnTo>
                      <a:lnTo>
                        <a:pt x="123" y="325"/>
                      </a:lnTo>
                      <a:lnTo>
                        <a:pt x="63" y="281"/>
                      </a:lnTo>
                      <a:lnTo>
                        <a:pt x="72" y="240"/>
                      </a:lnTo>
                      <a:lnTo>
                        <a:pt x="78" y="206"/>
                      </a:lnTo>
                      <a:lnTo>
                        <a:pt x="0" y="9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3" name="Freeform 286"/>
                <p:cNvSpPr>
                  <a:spLocks/>
                </p:cNvSpPr>
                <p:nvPr/>
              </p:nvSpPr>
              <p:spPr bwMode="auto">
                <a:xfrm>
                  <a:off x="2938" y="2213"/>
                  <a:ext cx="143" cy="117"/>
                </a:xfrm>
                <a:custGeom>
                  <a:avLst/>
                  <a:gdLst>
                    <a:gd name="T0" fmla="*/ 0 w 428"/>
                    <a:gd name="T1" fmla="*/ 0 h 351"/>
                    <a:gd name="T2" fmla="*/ 0 w 428"/>
                    <a:gd name="T3" fmla="*/ 0 h 351"/>
                    <a:gd name="T4" fmla="*/ 0 w 428"/>
                    <a:gd name="T5" fmla="*/ 0 h 351"/>
                    <a:gd name="T6" fmla="*/ 0 w 428"/>
                    <a:gd name="T7" fmla="*/ 0 h 351"/>
                    <a:gd name="T8" fmla="*/ 0 w 428"/>
                    <a:gd name="T9" fmla="*/ 0 h 351"/>
                    <a:gd name="T10" fmla="*/ 0 w 428"/>
                    <a:gd name="T11" fmla="*/ 0 h 351"/>
                    <a:gd name="T12" fmla="*/ 0 w 428"/>
                    <a:gd name="T13" fmla="*/ 0 h 3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8"/>
                    <a:gd name="T22" fmla="*/ 0 h 351"/>
                    <a:gd name="T23" fmla="*/ 428 w 428"/>
                    <a:gd name="T24" fmla="*/ 351 h 3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8" h="351">
                      <a:moveTo>
                        <a:pt x="42" y="0"/>
                      </a:moveTo>
                      <a:lnTo>
                        <a:pt x="26" y="131"/>
                      </a:lnTo>
                      <a:lnTo>
                        <a:pt x="0" y="318"/>
                      </a:lnTo>
                      <a:lnTo>
                        <a:pt x="124" y="328"/>
                      </a:lnTo>
                      <a:lnTo>
                        <a:pt x="414" y="351"/>
                      </a:lnTo>
                      <a:lnTo>
                        <a:pt x="428" y="36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9F7F5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4" name="Freeform 287"/>
                <p:cNvSpPr>
                  <a:spLocks/>
                </p:cNvSpPr>
                <p:nvPr/>
              </p:nvSpPr>
              <p:spPr bwMode="auto">
                <a:xfrm>
                  <a:off x="2967" y="2322"/>
                  <a:ext cx="149" cy="111"/>
                </a:xfrm>
                <a:custGeom>
                  <a:avLst/>
                  <a:gdLst>
                    <a:gd name="T0" fmla="*/ 0 w 446"/>
                    <a:gd name="T1" fmla="*/ 0 h 333"/>
                    <a:gd name="T2" fmla="*/ 0 w 446"/>
                    <a:gd name="T3" fmla="*/ 0 h 333"/>
                    <a:gd name="T4" fmla="*/ 0 w 446"/>
                    <a:gd name="T5" fmla="*/ 0 h 333"/>
                    <a:gd name="T6" fmla="*/ 0 w 446"/>
                    <a:gd name="T7" fmla="*/ 0 h 333"/>
                    <a:gd name="T8" fmla="*/ 0 w 446"/>
                    <a:gd name="T9" fmla="*/ 0 h 333"/>
                    <a:gd name="T10" fmla="*/ 0 w 446"/>
                    <a:gd name="T11" fmla="*/ 0 h 333"/>
                    <a:gd name="T12" fmla="*/ 0 w 446"/>
                    <a:gd name="T13" fmla="*/ 0 h 333"/>
                    <a:gd name="T14" fmla="*/ 0 w 446"/>
                    <a:gd name="T15" fmla="*/ 0 h 333"/>
                    <a:gd name="T16" fmla="*/ 0 w 446"/>
                    <a:gd name="T17" fmla="*/ 0 h 3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6"/>
                    <a:gd name="T28" fmla="*/ 0 h 333"/>
                    <a:gd name="T29" fmla="*/ 446 w 446"/>
                    <a:gd name="T30" fmla="*/ 333 h 3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6" h="333">
                      <a:moveTo>
                        <a:pt x="37" y="0"/>
                      </a:moveTo>
                      <a:lnTo>
                        <a:pt x="14" y="200"/>
                      </a:lnTo>
                      <a:lnTo>
                        <a:pt x="0" y="315"/>
                      </a:lnTo>
                      <a:lnTo>
                        <a:pt x="223" y="326"/>
                      </a:lnTo>
                      <a:lnTo>
                        <a:pt x="436" y="333"/>
                      </a:lnTo>
                      <a:lnTo>
                        <a:pt x="443" y="177"/>
                      </a:lnTo>
                      <a:lnTo>
                        <a:pt x="446" y="25"/>
                      </a:lnTo>
                      <a:lnTo>
                        <a:pt x="324" y="2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5" name="Freeform 288"/>
                <p:cNvSpPr>
                  <a:spLocks/>
                </p:cNvSpPr>
                <p:nvPr/>
              </p:nvSpPr>
              <p:spPr bwMode="auto">
                <a:xfrm>
                  <a:off x="2833" y="2415"/>
                  <a:ext cx="135" cy="150"/>
                </a:xfrm>
                <a:custGeom>
                  <a:avLst/>
                  <a:gdLst>
                    <a:gd name="T0" fmla="*/ 0 w 405"/>
                    <a:gd name="T1" fmla="*/ 0 h 449"/>
                    <a:gd name="T2" fmla="*/ 0 w 405"/>
                    <a:gd name="T3" fmla="*/ 0 h 449"/>
                    <a:gd name="T4" fmla="*/ 0 w 405"/>
                    <a:gd name="T5" fmla="*/ 0 h 449"/>
                    <a:gd name="T6" fmla="*/ 0 w 405"/>
                    <a:gd name="T7" fmla="*/ 0 h 449"/>
                    <a:gd name="T8" fmla="*/ 0 w 405"/>
                    <a:gd name="T9" fmla="*/ 0 h 449"/>
                    <a:gd name="T10" fmla="*/ 0 w 405"/>
                    <a:gd name="T11" fmla="*/ 0 h 449"/>
                    <a:gd name="T12" fmla="*/ 0 w 405"/>
                    <a:gd name="T13" fmla="*/ 0 h 449"/>
                    <a:gd name="T14" fmla="*/ 0 w 405"/>
                    <a:gd name="T15" fmla="*/ 0 h 449"/>
                    <a:gd name="T16" fmla="*/ 0 w 405"/>
                    <a:gd name="T17" fmla="*/ 0 h 449"/>
                    <a:gd name="T18" fmla="*/ 0 w 405"/>
                    <a:gd name="T19" fmla="*/ 0 h 449"/>
                    <a:gd name="T20" fmla="*/ 0 w 405"/>
                    <a:gd name="T21" fmla="*/ 0 h 449"/>
                    <a:gd name="T22" fmla="*/ 0 w 405"/>
                    <a:gd name="T23" fmla="*/ 0 h 449"/>
                    <a:gd name="T24" fmla="*/ 0 w 405"/>
                    <a:gd name="T25" fmla="*/ 0 h 449"/>
                    <a:gd name="T26" fmla="*/ 0 w 405"/>
                    <a:gd name="T27" fmla="*/ 0 h 449"/>
                    <a:gd name="T28" fmla="*/ 0 w 405"/>
                    <a:gd name="T29" fmla="*/ 0 h 449"/>
                    <a:gd name="T30" fmla="*/ 0 w 405"/>
                    <a:gd name="T31" fmla="*/ 0 h 4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5"/>
                    <a:gd name="T49" fmla="*/ 0 h 449"/>
                    <a:gd name="T50" fmla="*/ 405 w 405"/>
                    <a:gd name="T51" fmla="*/ 449 h 4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5" h="449">
                      <a:moveTo>
                        <a:pt x="103" y="0"/>
                      </a:moveTo>
                      <a:lnTo>
                        <a:pt x="95" y="58"/>
                      </a:lnTo>
                      <a:lnTo>
                        <a:pt x="60" y="51"/>
                      </a:lnTo>
                      <a:lnTo>
                        <a:pt x="62" y="127"/>
                      </a:lnTo>
                      <a:lnTo>
                        <a:pt x="46" y="142"/>
                      </a:lnTo>
                      <a:lnTo>
                        <a:pt x="70" y="188"/>
                      </a:lnTo>
                      <a:lnTo>
                        <a:pt x="46" y="208"/>
                      </a:lnTo>
                      <a:lnTo>
                        <a:pt x="32" y="242"/>
                      </a:lnTo>
                      <a:lnTo>
                        <a:pt x="13" y="275"/>
                      </a:lnTo>
                      <a:lnTo>
                        <a:pt x="26" y="294"/>
                      </a:lnTo>
                      <a:lnTo>
                        <a:pt x="3" y="302"/>
                      </a:lnTo>
                      <a:lnTo>
                        <a:pt x="0" y="332"/>
                      </a:lnTo>
                      <a:lnTo>
                        <a:pt x="228" y="447"/>
                      </a:lnTo>
                      <a:lnTo>
                        <a:pt x="357" y="449"/>
                      </a:lnTo>
                      <a:lnTo>
                        <a:pt x="405" y="35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BFB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6" name="Freeform 289"/>
                <p:cNvSpPr>
                  <a:spLocks/>
                </p:cNvSpPr>
                <p:nvPr/>
              </p:nvSpPr>
              <p:spPr bwMode="auto">
                <a:xfrm>
                  <a:off x="2951" y="2426"/>
                  <a:ext cx="143" cy="142"/>
                </a:xfrm>
                <a:custGeom>
                  <a:avLst/>
                  <a:gdLst>
                    <a:gd name="T0" fmla="*/ 0 w 430"/>
                    <a:gd name="T1" fmla="*/ 0 h 426"/>
                    <a:gd name="T2" fmla="*/ 0 w 430"/>
                    <a:gd name="T3" fmla="*/ 0 h 426"/>
                    <a:gd name="T4" fmla="*/ 0 w 430"/>
                    <a:gd name="T5" fmla="*/ 0 h 426"/>
                    <a:gd name="T6" fmla="*/ 0 w 430"/>
                    <a:gd name="T7" fmla="*/ 0 h 426"/>
                    <a:gd name="T8" fmla="*/ 0 w 430"/>
                    <a:gd name="T9" fmla="*/ 0 h 426"/>
                    <a:gd name="T10" fmla="*/ 0 w 430"/>
                    <a:gd name="T11" fmla="*/ 0 h 426"/>
                    <a:gd name="T12" fmla="*/ 0 w 430"/>
                    <a:gd name="T13" fmla="*/ 0 h 426"/>
                    <a:gd name="T14" fmla="*/ 0 w 430"/>
                    <a:gd name="T15" fmla="*/ 0 h 426"/>
                    <a:gd name="T16" fmla="*/ 0 w 430"/>
                    <a:gd name="T17" fmla="*/ 0 h 426"/>
                    <a:gd name="T18" fmla="*/ 0 w 430"/>
                    <a:gd name="T19" fmla="*/ 0 h 426"/>
                    <a:gd name="T20" fmla="*/ 0 w 430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0"/>
                    <a:gd name="T34" fmla="*/ 0 h 426"/>
                    <a:gd name="T35" fmla="*/ 430 w 430"/>
                    <a:gd name="T36" fmla="*/ 426 h 4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0" h="426">
                      <a:moveTo>
                        <a:pt x="52" y="0"/>
                      </a:moveTo>
                      <a:lnTo>
                        <a:pt x="430" y="17"/>
                      </a:lnTo>
                      <a:lnTo>
                        <a:pt x="412" y="393"/>
                      </a:lnTo>
                      <a:lnTo>
                        <a:pt x="289" y="387"/>
                      </a:lnTo>
                      <a:lnTo>
                        <a:pt x="174" y="383"/>
                      </a:lnTo>
                      <a:lnTo>
                        <a:pt x="174" y="398"/>
                      </a:lnTo>
                      <a:lnTo>
                        <a:pt x="78" y="398"/>
                      </a:lnTo>
                      <a:lnTo>
                        <a:pt x="72" y="426"/>
                      </a:lnTo>
                      <a:lnTo>
                        <a:pt x="0" y="417"/>
                      </a:lnTo>
                      <a:lnTo>
                        <a:pt x="41" y="98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7" name="Freeform 290"/>
                <p:cNvSpPr>
                  <a:spLocks/>
                </p:cNvSpPr>
                <p:nvPr/>
              </p:nvSpPr>
              <p:spPr bwMode="auto">
                <a:xfrm>
                  <a:off x="3008" y="2447"/>
                  <a:ext cx="290" cy="269"/>
                </a:xfrm>
                <a:custGeom>
                  <a:avLst/>
                  <a:gdLst>
                    <a:gd name="T0" fmla="*/ 0 w 872"/>
                    <a:gd name="T1" fmla="*/ 0 h 807"/>
                    <a:gd name="T2" fmla="*/ 0 w 872"/>
                    <a:gd name="T3" fmla="*/ 0 h 807"/>
                    <a:gd name="T4" fmla="*/ 0 w 872"/>
                    <a:gd name="T5" fmla="*/ 0 h 807"/>
                    <a:gd name="T6" fmla="*/ 0 w 872"/>
                    <a:gd name="T7" fmla="*/ 0 h 807"/>
                    <a:gd name="T8" fmla="*/ 0 w 872"/>
                    <a:gd name="T9" fmla="*/ 0 h 807"/>
                    <a:gd name="T10" fmla="*/ 0 w 872"/>
                    <a:gd name="T11" fmla="*/ 0 h 807"/>
                    <a:gd name="T12" fmla="*/ 0 w 872"/>
                    <a:gd name="T13" fmla="*/ 0 h 807"/>
                    <a:gd name="T14" fmla="*/ 0 w 872"/>
                    <a:gd name="T15" fmla="*/ 0 h 807"/>
                    <a:gd name="T16" fmla="*/ 0 w 872"/>
                    <a:gd name="T17" fmla="*/ 0 h 807"/>
                    <a:gd name="T18" fmla="*/ 0 w 872"/>
                    <a:gd name="T19" fmla="*/ 0 h 807"/>
                    <a:gd name="T20" fmla="*/ 0 w 872"/>
                    <a:gd name="T21" fmla="*/ 0 h 807"/>
                    <a:gd name="T22" fmla="*/ 0 w 872"/>
                    <a:gd name="T23" fmla="*/ 0 h 807"/>
                    <a:gd name="T24" fmla="*/ 0 w 872"/>
                    <a:gd name="T25" fmla="*/ 0 h 807"/>
                    <a:gd name="T26" fmla="*/ 0 w 872"/>
                    <a:gd name="T27" fmla="*/ 0 h 807"/>
                    <a:gd name="T28" fmla="*/ 0 w 872"/>
                    <a:gd name="T29" fmla="*/ 0 h 807"/>
                    <a:gd name="T30" fmla="*/ 0 w 872"/>
                    <a:gd name="T31" fmla="*/ 0 h 807"/>
                    <a:gd name="T32" fmla="*/ 0 w 872"/>
                    <a:gd name="T33" fmla="*/ 0 h 807"/>
                    <a:gd name="T34" fmla="*/ 0 w 872"/>
                    <a:gd name="T35" fmla="*/ 0 h 807"/>
                    <a:gd name="T36" fmla="*/ 0 w 872"/>
                    <a:gd name="T37" fmla="*/ 0 h 807"/>
                    <a:gd name="T38" fmla="*/ 0 w 872"/>
                    <a:gd name="T39" fmla="*/ 0 h 807"/>
                    <a:gd name="T40" fmla="*/ 0 w 872"/>
                    <a:gd name="T41" fmla="*/ 0 h 807"/>
                    <a:gd name="T42" fmla="*/ 0 w 872"/>
                    <a:gd name="T43" fmla="*/ 0 h 807"/>
                    <a:gd name="T44" fmla="*/ 0 w 872"/>
                    <a:gd name="T45" fmla="*/ 0 h 807"/>
                    <a:gd name="T46" fmla="*/ 0 w 872"/>
                    <a:gd name="T47" fmla="*/ 0 h 807"/>
                    <a:gd name="T48" fmla="*/ 0 w 872"/>
                    <a:gd name="T49" fmla="*/ 0 h 807"/>
                    <a:gd name="T50" fmla="*/ 0 w 872"/>
                    <a:gd name="T51" fmla="*/ 0 h 807"/>
                    <a:gd name="T52" fmla="*/ 0 w 872"/>
                    <a:gd name="T53" fmla="*/ 0 h 807"/>
                    <a:gd name="T54" fmla="*/ 0 w 872"/>
                    <a:gd name="T55" fmla="*/ 0 h 807"/>
                    <a:gd name="T56" fmla="*/ 0 w 872"/>
                    <a:gd name="T57" fmla="*/ 0 h 807"/>
                    <a:gd name="T58" fmla="*/ 0 w 872"/>
                    <a:gd name="T59" fmla="*/ 0 h 807"/>
                    <a:gd name="T60" fmla="*/ 0 w 872"/>
                    <a:gd name="T61" fmla="*/ 0 h 807"/>
                    <a:gd name="T62" fmla="*/ 0 w 872"/>
                    <a:gd name="T63" fmla="*/ 0 h 807"/>
                    <a:gd name="T64" fmla="*/ 0 w 872"/>
                    <a:gd name="T65" fmla="*/ 0 h 807"/>
                    <a:gd name="T66" fmla="*/ 0 w 872"/>
                    <a:gd name="T67" fmla="*/ 0 h 807"/>
                    <a:gd name="T68" fmla="*/ 0 w 872"/>
                    <a:gd name="T69" fmla="*/ 0 h 807"/>
                    <a:gd name="T70" fmla="*/ 0 w 872"/>
                    <a:gd name="T71" fmla="*/ 0 h 807"/>
                    <a:gd name="T72" fmla="*/ 0 w 872"/>
                    <a:gd name="T73" fmla="*/ 0 h 807"/>
                    <a:gd name="T74" fmla="*/ 0 w 872"/>
                    <a:gd name="T75" fmla="*/ 0 h 807"/>
                    <a:gd name="T76" fmla="*/ 0 w 872"/>
                    <a:gd name="T77" fmla="*/ 0 h 807"/>
                    <a:gd name="T78" fmla="*/ 0 w 872"/>
                    <a:gd name="T79" fmla="*/ 0 h 807"/>
                    <a:gd name="T80" fmla="*/ 0 w 872"/>
                    <a:gd name="T81" fmla="*/ 0 h 807"/>
                    <a:gd name="T82" fmla="*/ 0 w 872"/>
                    <a:gd name="T83" fmla="*/ 0 h 807"/>
                    <a:gd name="T84" fmla="*/ 0 w 872"/>
                    <a:gd name="T85" fmla="*/ 0 h 807"/>
                    <a:gd name="T86" fmla="*/ 0 w 872"/>
                    <a:gd name="T87" fmla="*/ 0 h 807"/>
                    <a:gd name="T88" fmla="*/ 0 w 872"/>
                    <a:gd name="T89" fmla="*/ 0 h 807"/>
                    <a:gd name="T90" fmla="*/ 0 w 872"/>
                    <a:gd name="T91" fmla="*/ 0 h 807"/>
                    <a:gd name="T92" fmla="*/ 0 w 872"/>
                    <a:gd name="T93" fmla="*/ 0 h 807"/>
                    <a:gd name="T94" fmla="*/ 0 w 872"/>
                    <a:gd name="T95" fmla="*/ 0 h 807"/>
                    <a:gd name="T96" fmla="*/ 0 w 872"/>
                    <a:gd name="T97" fmla="*/ 0 h 807"/>
                    <a:gd name="T98" fmla="*/ 0 w 872"/>
                    <a:gd name="T99" fmla="*/ 0 h 807"/>
                    <a:gd name="T100" fmla="*/ 0 w 872"/>
                    <a:gd name="T101" fmla="*/ 0 h 8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72"/>
                    <a:gd name="T154" fmla="*/ 0 h 807"/>
                    <a:gd name="T155" fmla="*/ 872 w 872"/>
                    <a:gd name="T156" fmla="*/ 807 h 8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72" h="807">
                      <a:moveTo>
                        <a:pt x="253" y="0"/>
                      </a:moveTo>
                      <a:lnTo>
                        <a:pt x="446" y="7"/>
                      </a:lnTo>
                      <a:lnTo>
                        <a:pt x="446" y="153"/>
                      </a:lnTo>
                      <a:lnTo>
                        <a:pt x="544" y="194"/>
                      </a:lnTo>
                      <a:lnTo>
                        <a:pt x="571" y="181"/>
                      </a:lnTo>
                      <a:lnTo>
                        <a:pt x="635" y="212"/>
                      </a:lnTo>
                      <a:lnTo>
                        <a:pt x="674" y="210"/>
                      </a:lnTo>
                      <a:lnTo>
                        <a:pt x="748" y="178"/>
                      </a:lnTo>
                      <a:lnTo>
                        <a:pt x="791" y="209"/>
                      </a:lnTo>
                      <a:lnTo>
                        <a:pt x="828" y="217"/>
                      </a:lnTo>
                      <a:lnTo>
                        <a:pt x="828" y="336"/>
                      </a:lnTo>
                      <a:lnTo>
                        <a:pt x="872" y="410"/>
                      </a:lnTo>
                      <a:lnTo>
                        <a:pt x="862" y="512"/>
                      </a:lnTo>
                      <a:lnTo>
                        <a:pt x="814" y="552"/>
                      </a:lnTo>
                      <a:lnTo>
                        <a:pt x="804" y="515"/>
                      </a:lnTo>
                      <a:lnTo>
                        <a:pt x="791" y="532"/>
                      </a:lnTo>
                      <a:lnTo>
                        <a:pt x="801" y="556"/>
                      </a:lnTo>
                      <a:lnTo>
                        <a:pt x="716" y="617"/>
                      </a:lnTo>
                      <a:lnTo>
                        <a:pt x="696" y="620"/>
                      </a:lnTo>
                      <a:lnTo>
                        <a:pt x="652" y="650"/>
                      </a:lnTo>
                      <a:lnTo>
                        <a:pt x="652" y="667"/>
                      </a:lnTo>
                      <a:lnTo>
                        <a:pt x="639" y="671"/>
                      </a:lnTo>
                      <a:lnTo>
                        <a:pt x="649" y="691"/>
                      </a:lnTo>
                      <a:lnTo>
                        <a:pt x="625" y="721"/>
                      </a:lnTo>
                      <a:lnTo>
                        <a:pt x="639" y="765"/>
                      </a:lnTo>
                      <a:lnTo>
                        <a:pt x="652" y="780"/>
                      </a:lnTo>
                      <a:lnTo>
                        <a:pt x="649" y="807"/>
                      </a:lnTo>
                      <a:lnTo>
                        <a:pt x="615" y="807"/>
                      </a:lnTo>
                      <a:lnTo>
                        <a:pt x="584" y="794"/>
                      </a:lnTo>
                      <a:lnTo>
                        <a:pt x="564" y="797"/>
                      </a:lnTo>
                      <a:lnTo>
                        <a:pt x="497" y="773"/>
                      </a:lnTo>
                      <a:lnTo>
                        <a:pt x="466" y="681"/>
                      </a:lnTo>
                      <a:lnTo>
                        <a:pt x="419" y="637"/>
                      </a:lnTo>
                      <a:lnTo>
                        <a:pt x="377" y="556"/>
                      </a:lnTo>
                      <a:lnTo>
                        <a:pt x="358" y="548"/>
                      </a:lnTo>
                      <a:lnTo>
                        <a:pt x="335" y="528"/>
                      </a:lnTo>
                      <a:lnTo>
                        <a:pt x="314" y="528"/>
                      </a:lnTo>
                      <a:lnTo>
                        <a:pt x="281" y="521"/>
                      </a:lnTo>
                      <a:lnTo>
                        <a:pt x="256" y="528"/>
                      </a:lnTo>
                      <a:lnTo>
                        <a:pt x="239" y="568"/>
                      </a:lnTo>
                      <a:lnTo>
                        <a:pt x="214" y="575"/>
                      </a:lnTo>
                      <a:lnTo>
                        <a:pt x="158" y="543"/>
                      </a:lnTo>
                      <a:lnTo>
                        <a:pt x="126" y="505"/>
                      </a:lnTo>
                      <a:lnTo>
                        <a:pt x="120" y="459"/>
                      </a:lnTo>
                      <a:lnTo>
                        <a:pt x="96" y="427"/>
                      </a:lnTo>
                      <a:lnTo>
                        <a:pt x="41" y="383"/>
                      </a:lnTo>
                      <a:lnTo>
                        <a:pt x="0" y="337"/>
                      </a:lnTo>
                      <a:lnTo>
                        <a:pt x="0" y="318"/>
                      </a:lnTo>
                      <a:lnTo>
                        <a:pt x="132" y="319"/>
                      </a:lnTo>
                      <a:lnTo>
                        <a:pt x="239" y="328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7FF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8" name="Freeform 291"/>
                <p:cNvSpPr>
                  <a:spLocks/>
                </p:cNvSpPr>
                <p:nvPr/>
              </p:nvSpPr>
              <p:spPr bwMode="auto">
                <a:xfrm>
                  <a:off x="3081" y="2119"/>
                  <a:ext cx="140" cy="82"/>
                </a:xfrm>
                <a:custGeom>
                  <a:avLst/>
                  <a:gdLst>
                    <a:gd name="T0" fmla="*/ 0 w 420"/>
                    <a:gd name="T1" fmla="*/ 0 h 245"/>
                    <a:gd name="T2" fmla="*/ 0 w 420"/>
                    <a:gd name="T3" fmla="*/ 0 h 245"/>
                    <a:gd name="T4" fmla="*/ 0 w 420"/>
                    <a:gd name="T5" fmla="*/ 0 h 245"/>
                    <a:gd name="T6" fmla="*/ 0 w 420"/>
                    <a:gd name="T7" fmla="*/ 0 h 245"/>
                    <a:gd name="T8" fmla="*/ 0 w 420"/>
                    <a:gd name="T9" fmla="*/ 0 h 245"/>
                    <a:gd name="T10" fmla="*/ 0 w 420"/>
                    <a:gd name="T11" fmla="*/ 0 h 245"/>
                    <a:gd name="T12" fmla="*/ 0 w 420"/>
                    <a:gd name="T13" fmla="*/ 0 h 245"/>
                    <a:gd name="T14" fmla="*/ 0 w 420"/>
                    <a:gd name="T15" fmla="*/ 0 h 245"/>
                    <a:gd name="T16" fmla="*/ 0 w 420"/>
                    <a:gd name="T17" fmla="*/ 0 h 2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0"/>
                    <a:gd name="T28" fmla="*/ 0 h 245"/>
                    <a:gd name="T29" fmla="*/ 420 w 420"/>
                    <a:gd name="T30" fmla="*/ 245 h 2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0" h="245">
                      <a:moveTo>
                        <a:pt x="2" y="0"/>
                      </a:moveTo>
                      <a:lnTo>
                        <a:pt x="352" y="8"/>
                      </a:lnTo>
                      <a:lnTo>
                        <a:pt x="378" y="80"/>
                      </a:lnTo>
                      <a:lnTo>
                        <a:pt x="403" y="135"/>
                      </a:lnTo>
                      <a:lnTo>
                        <a:pt x="420" y="225"/>
                      </a:lnTo>
                      <a:lnTo>
                        <a:pt x="410" y="245"/>
                      </a:lnTo>
                      <a:lnTo>
                        <a:pt x="280" y="242"/>
                      </a:lnTo>
                      <a:lnTo>
                        <a:pt x="0" y="23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39" name="Freeform 292"/>
                <p:cNvSpPr>
                  <a:spLocks/>
                </p:cNvSpPr>
                <p:nvPr/>
              </p:nvSpPr>
              <p:spPr bwMode="auto">
                <a:xfrm>
                  <a:off x="3078" y="2198"/>
                  <a:ext cx="147" cy="96"/>
                </a:xfrm>
                <a:custGeom>
                  <a:avLst/>
                  <a:gdLst>
                    <a:gd name="T0" fmla="*/ 0 w 441"/>
                    <a:gd name="T1" fmla="*/ 0 h 288"/>
                    <a:gd name="T2" fmla="*/ 0 w 441"/>
                    <a:gd name="T3" fmla="*/ 0 h 288"/>
                    <a:gd name="T4" fmla="*/ 0 w 441"/>
                    <a:gd name="T5" fmla="*/ 0 h 288"/>
                    <a:gd name="T6" fmla="*/ 0 w 441"/>
                    <a:gd name="T7" fmla="*/ 0 h 288"/>
                    <a:gd name="T8" fmla="*/ 0 w 441"/>
                    <a:gd name="T9" fmla="*/ 0 h 288"/>
                    <a:gd name="T10" fmla="*/ 0 w 441"/>
                    <a:gd name="T11" fmla="*/ 0 h 288"/>
                    <a:gd name="T12" fmla="*/ 0 w 441"/>
                    <a:gd name="T13" fmla="*/ 0 h 288"/>
                    <a:gd name="T14" fmla="*/ 0 w 441"/>
                    <a:gd name="T15" fmla="*/ 0 h 288"/>
                    <a:gd name="T16" fmla="*/ 0 w 441"/>
                    <a:gd name="T17" fmla="*/ 0 h 288"/>
                    <a:gd name="T18" fmla="*/ 0 w 441"/>
                    <a:gd name="T19" fmla="*/ 0 h 288"/>
                    <a:gd name="T20" fmla="*/ 0 w 441"/>
                    <a:gd name="T21" fmla="*/ 0 h 288"/>
                    <a:gd name="T22" fmla="*/ 0 w 441"/>
                    <a:gd name="T23" fmla="*/ 0 h 288"/>
                    <a:gd name="T24" fmla="*/ 0 w 441"/>
                    <a:gd name="T25" fmla="*/ 0 h 288"/>
                    <a:gd name="T26" fmla="*/ 0 w 441"/>
                    <a:gd name="T27" fmla="*/ 0 h 2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1"/>
                    <a:gd name="T43" fmla="*/ 0 h 288"/>
                    <a:gd name="T44" fmla="*/ 441 w 441"/>
                    <a:gd name="T45" fmla="*/ 288 h 2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1" h="288">
                      <a:moveTo>
                        <a:pt x="8" y="0"/>
                      </a:moveTo>
                      <a:lnTo>
                        <a:pt x="7" y="112"/>
                      </a:lnTo>
                      <a:lnTo>
                        <a:pt x="0" y="243"/>
                      </a:lnTo>
                      <a:lnTo>
                        <a:pt x="320" y="247"/>
                      </a:lnTo>
                      <a:lnTo>
                        <a:pt x="354" y="265"/>
                      </a:lnTo>
                      <a:lnTo>
                        <a:pt x="378" y="240"/>
                      </a:lnTo>
                      <a:lnTo>
                        <a:pt x="441" y="288"/>
                      </a:lnTo>
                      <a:lnTo>
                        <a:pt x="432" y="238"/>
                      </a:lnTo>
                      <a:lnTo>
                        <a:pt x="438" y="200"/>
                      </a:lnTo>
                      <a:lnTo>
                        <a:pt x="441" y="69"/>
                      </a:lnTo>
                      <a:lnTo>
                        <a:pt x="413" y="41"/>
                      </a:lnTo>
                      <a:lnTo>
                        <a:pt x="424" y="5"/>
                      </a:lnTo>
                      <a:lnTo>
                        <a:pt x="21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0" name="Freeform 293"/>
                <p:cNvSpPr>
                  <a:spLocks/>
                </p:cNvSpPr>
                <p:nvPr/>
              </p:nvSpPr>
              <p:spPr bwMode="auto">
                <a:xfrm>
                  <a:off x="3075" y="2278"/>
                  <a:ext cx="176" cy="79"/>
                </a:xfrm>
                <a:custGeom>
                  <a:avLst/>
                  <a:gdLst>
                    <a:gd name="T0" fmla="*/ 0 w 526"/>
                    <a:gd name="T1" fmla="*/ 0 h 237"/>
                    <a:gd name="T2" fmla="*/ 0 w 526"/>
                    <a:gd name="T3" fmla="*/ 0 h 237"/>
                    <a:gd name="T4" fmla="*/ 0 w 526"/>
                    <a:gd name="T5" fmla="*/ 0 h 237"/>
                    <a:gd name="T6" fmla="*/ 0 w 526"/>
                    <a:gd name="T7" fmla="*/ 0 h 237"/>
                    <a:gd name="T8" fmla="*/ 0 w 526"/>
                    <a:gd name="T9" fmla="*/ 0 h 237"/>
                    <a:gd name="T10" fmla="*/ 0 w 526"/>
                    <a:gd name="T11" fmla="*/ 0 h 237"/>
                    <a:gd name="T12" fmla="*/ 0 w 526"/>
                    <a:gd name="T13" fmla="*/ 0 h 237"/>
                    <a:gd name="T14" fmla="*/ 0 w 526"/>
                    <a:gd name="T15" fmla="*/ 0 h 237"/>
                    <a:gd name="T16" fmla="*/ 0 w 526"/>
                    <a:gd name="T17" fmla="*/ 0 h 237"/>
                    <a:gd name="T18" fmla="*/ 0 w 526"/>
                    <a:gd name="T19" fmla="*/ 0 h 237"/>
                    <a:gd name="T20" fmla="*/ 0 w 526"/>
                    <a:gd name="T21" fmla="*/ 0 h 237"/>
                    <a:gd name="T22" fmla="*/ 0 w 526"/>
                    <a:gd name="T23" fmla="*/ 0 h 237"/>
                    <a:gd name="T24" fmla="*/ 0 w 526"/>
                    <a:gd name="T25" fmla="*/ 0 h 237"/>
                    <a:gd name="T26" fmla="*/ 0 w 526"/>
                    <a:gd name="T27" fmla="*/ 0 h 237"/>
                    <a:gd name="T28" fmla="*/ 0 w 526"/>
                    <a:gd name="T29" fmla="*/ 0 h 2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26"/>
                    <a:gd name="T46" fmla="*/ 0 h 237"/>
                    <a:gd name="T47" fmla="*/ 526 w 526"/>
                    <a:gd name="T48" fmla="*/ 237 h 2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26" h="237">
                      <a:moveTo>
                        <a:pt x="6" y="0"/>
                      </a:moveTo>
                      <a:lnTo>
                        <a:pt x="0" y="157"/>
                      </a:lnTo>
                      <a:lnTo>
                        <a:pt x="119" y="160"/>
                      </a:lnTo>
                      <a:lnTo>
                        <a:pt x="118" y="237"/>
                      </a:lnTo>
                      <a:lnTo>
                        <a:pt x="278" y="235"/>
                      </a:lnTo>
                      <a:lnTo>
                        <a:pt x="421" y="232"/>
                      </a:lnTo>
                      <a:lnTo>
                        <a:pt x="526" y="235"/>
                      </a:lnTo>
                      <a:lnTo>
                        <a:pt x="493" y="168"/>
                      </a:lnTo>
                      <a:lnTo>
                        <a:pt x="471" y="106"/>
                      </a:lnTo>
                      <a:lnTo>
                        <a:pt x="446" y="42"/>
                      </a:lnTo>
                      <a:lnTo>
                        <a:pt x="386" y="1"/>
                      </a:lnTo>
                      <a:lnTo>
                        <a:pt x="359" y="25"/>
                      </a:lnTo>
                      <a:lnTo>
                        <a:pt x="326" y="8"/>
                      </a:lnTo>
                      <a:lnTo>
                        <a:pt x="183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1" name="Freeform 294"/>
                <p:cNvSpPr>
                  <a:spLocks/>
                </p:cNvSpPr>
                <p:nvPr/>
              </p:nvSpPr>
              <p:spPr bwMode="auto">
                <a:xfrm>
                  <a:off x="3113" y="2355"/>
                  <a:ext cx="154" cy="78"/>
                </a:xfrm>
                <a:custGeom>
                  <a:avLst/>
                  <a:gdLst>
                    <a:gd name="T0" fmla="*/ 0 w 462"/>
                    <a:gd name="T1" fmla="*/ 0 h 236"/>
                    <a:gd name="T2" fmla="*/ 0 w 462"/>
                    <a:gd name="T3" fmla="*/ 0 h 236"/>
                    <a:gd name="T4" fmla="*/ 0 w 462"/>
                    <a:gd name="T5" fmla="*/ 0 h 236"/>
                    <a:gd name="T6" fmla="*/ 0 w 462"/>
                    <a:gd name="T7" fmla="*/ 0 h 236"/>
                    <a:gd name="T8" fmla="*/ 0 w 462"/>
                    <a:gd name="T9" fmla="*/ 0 h 236"/>
                    <a:gd name="T10" fmla="*/ 0 w 462"/>
                    <a:gd name="T11" fmla="*/ 0 h 236"/>
                    <a:gd name="T12" fmla="*/ 0 w 462"/>
                    <a:gd name="T13" fmla="*/ 0 h 236"/>
                    <a:gd name="T14" fmla="*/ 0 w 462"/>
                    <a:gd name="T15" fmla="*/ 0 h 236"/>
                    <a:gd name="T16" fmla="*/ 0 w 462"/>
                    <a:gd name="T17" fmla="*/ 0 h 236"/>
                    <a:gd name="T18" fmla="*/ 0 w 462"/>
                    <a:gd name="T19" fmla="*/ 0 h 236"/>
                    <a:gd name="T20" fmla="*/ 0 w 462"/>
                    <a:gd name="T21" fmla="*/ 0 h 2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2"/>
                    <a:gd name="T34" fmla="*/ 0 h 236"/>
                    <a:gd name="T35" fmla="*/ 462 w 462"/>
                    <a:gd name="T36" fmla="*/ 236 h 2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2" h="236">
                      <a:moveTo>
                        <a:pt x="5" y="2"/>
                      </a:moveTo>
                      <a:lnTo>
                        <a:pt x="3" y="138"/>
                      </a:lnTo>
                      <a:lnTo>
                        <a:pt x="0" y="233"/>
                      </a:lnTo>
                      <a:lnTo>
                        <a:pt x="462" y="236"/>
                      </a:lnTo>
                      <a:lnTo>
                        <a:pt x="453" y="113"/>
                      </a:lnTo>
                      <a:lnTo>
                        <a:pt x="453" y="67"/>
                      </a:lnTo>
                      <a:lnTo>
                        <a:pt x="416" y="38"/>
                      </a:lnTo>
                      <a:lnTo>
                        <a:pt x="427" y="14"/>
                      </a:lnTo>
                      <a:lnTo>
                        <a:pt x="411" y="0"/>
                      </a:lnTo>
                      <a:lnTo>
                        <a:pt x="202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5F7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2" name="Freeform 295"/>
                <p:cNvSpPr>
                  <a:spLocks/>
                </p:cNvSpPr>
                <p:nvPr/>
              </p:nvSpPr>
              <p:spPr bwMode="auto">
                <a:xfrm>
                  <a:off x="3092" y="2431"/>
                  <a:ext cx="180" cy="87"/>
                </a:xfrm>
                <a:custGeom>
                  <a:avLst/>
                  <a:gdLst>
                    <a:gd name="T0" fmla="*/ 0 w 539"/>
                    <a:gd name="T1" fmla="*/ 0 h 259"/>
                    <a:gd name="T2" fmla="*/ 0 w 539"/>
                    <a:gd name="T3" fmla="*/ 0 h 259"/>
                    <a:gd name="T4" fmla="*/ 0 w 539"/>
                    <a:gd name="T5" fmla="*/ 0 h 259"/>
                    <a:gd name="T6" fmla="*/ 0 w 539"/>
                    <a:gd name="T7" fmla="*/ 0 h 259"/>
                    <a:gd name="T8" fmla="*/ 0 w 539"/>
                    <a:gd name="T9" fmla="*/ 0 h 259"/>
                    <a:gd name="T10" fmla="*/ 0 w 539"/>
                    <a:gd name="T11" fmla="*/ 0 h 259"/>
                    <a:gd name="T12" fmla="*/ 0 w 539"/>
                    <a:gd name="T13" fmla="*/ 0 h 259"/>
                    <a:gd name="T14" fmla="*/ 0 w 539"/>
                    <a:gd name="T15" fmla="*/ 0 h 259"/>
                    <a:gd name="T16" fmla="*/ 0 w 539"/>
                    <a:gd name="T17" fmla="*/ 0 h 259"/>
                    <a:gd name="T18" fmla="*/ 0 w 539"/>
                    <a:gd name="T19" fmla="*/ 0 h 259"/>
                    <a:gd name="T20" fmla="*/ 0 w 539"/>
                    <a:gd name="T21" fmla="*/ 0 h 259"/>
                    <a:gd name="T22" fmla="*/ 0 w 539"/>
                    <a:gd name="T23" fmla="*/ 0 h 259"/>
                    <a:gd name="T24" fmla="*/ 0 w 539"/>
                    <a:gd name="T25" fmla="*/ 0 h 2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9"/>
                    <a:gd name="T40" fmla="*/ 0 h 259"/>
                    <a:gd name="T41" fmla="*/ 539 w 539"/>
                    <a:gd name="T42" fmla="*/ 259 h 2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9" h="259">
                      <a:moveTo>
                        <a:pt x="3" y="0"/>
                      </a:moveTo>
                      <a:lnTo>
                        <a:pt x="0" y="46"/>
                      </a:lnTo>
                      <a:lnTo>
                        <a:pt x="192" y="53"/>
                      </a:lnTo>
                      <a:lnTo>
                        <a:pt x="193" y="201"/>
                      </a:lnTo>
                      <a:lnTo>
                        <a:pt x="291" y="241"/>
                      </a:lnTo>
                      <a:lnTo>
                        <a:pt x="318" y="227"/>
                      </a:lnTo>
                      <a:lnTo>
                        <a:pt x="380" y="259"/>
                      </a:lnTo>
                      <a:lnTo>
                        <a:pt x="421" y="258"/>
                      </a:lnTo>
                      <a:lnTo>
                        <a:pt x="495" y="227"/>
                      </a:lnTo>
                      <a:lnTo>
                        <a:pt x="539" y="257"/>
                      </a:lnTo>
                      <a:lnTo>
                        <a:pt x="539" y="97"/>
                      </a:lnTo>
                      <a:lnTo>
                        <a:pt x="525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3" name="Freeform 296"/>
                <p:cNvSpPr>
                  <a:spLocks/>
                </p:cNvSpPr>
                <p:nvPr/>
              </p:nvSpPr>
              <p:spPr bwMode="auto">
                <a:xfrm>
                  <a:off x="3268" y="2435"/>
                  <a:ext cx="101" cy="95"/>
                </a:xfrm>
                <a:custGeom>
                  <a:avLst/>
                  <a:gdLst>
                    <a:gd name="T0" fmla="*/ 0 w 303"/>
                    <a:gd name="T1" fmla="*/ 0 h 283"/>
                    <a:gd name="T2" fmla="*/ 0 w 303"/>
                    <a:gd name="T3" fmla="*/ 0 h 283"/>
                    <a:gd name="T4" fmla="*/ 0 w 303"/>
                    <a:gd name="T5" fmla="*/ 0 h 283"/>
                    <a:gd name="T6" fmla="*/ 0 w 303"/>
                    <a:gd name="T7" fmla="*/ 0 h 283"/>
                    <a:gd name="T8" fmla="*/ 0 w 303"/>
                    <a:gd name="T9" fmla="*/ 0 h 283"/>
                    <a:gd name="T10" fmla="*/ 0 w 303"/>
                    <a:gd name="T11" fmla="*/ 0 h 283"/>
                    <a:gd name="T12" fmla="*/ 0 w 303"/>
                    <a:gd name="T13" fmla="*/ 0 h 283"/>
                    <a:gd name="T14" fmla="*/ 0 w 303"/>
                    <a:gd name="T15" fmla="*/ 0 h 283"/>
                    <a:gd name="T16" fmla="*/ 0 w 303"/>
                    <a:gd name="T17" fmla="*/ 0 h 283"/>
                    <a:gd name="T18" fmla="*/ 0 w 303"/>
                    <a:gd name="T19" fmla="*/ 0 h 283"/>
                    <a:gd name="T20" fmla="*/ 0 w 303"/>
                    <a:gd name="T21" fmla="*/ 0 h 283"/>
                    <a:gd name="T22" fmla="*/ 0 w 303"/>
                    <a:gd name="T23" fmla="*/ 0 h 283"/>
                    <a:gd name="T24" fmla="*/ 0 w 303"/>
                    <a:gd name="T25" fmla="*/ 0 h 283"/>
                    <a:gd name="T26" fmla="*/ 0 w 303"/>
                    <a:gd name="T27" fmla="*/ 0 h 283"/>
                    <a:gd name="T28" fmla="*/ 0 w 303"/>
                    <a:gd name="T29" fmla="*/ 0 h 283"/>
                    <a:gd name="T30" fmla="*/ 0 w 303"/>
                    <a:gd name="T31" fmla="*/ 0 h 2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3"/>
                    <a:gd name="T49" fmla="*/ 0 h 283"/>
                    <a:gd name="T50" fmla="*/ 303 w 303"/>
                    <a:gd name="T51" fmla="*/ 283 h 2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3" h="283">
                      <a:moveTo>
                        <a:pt x="0" y="26"/>
                      </a:moveTo>
                      <a:lnTo>
                        <a:pt x="119" y="12"/>
                      </a:lnTo>
                      <a:lnTo>
                        <a:pt x="267" y="0"/>
                      </a:lnTo>
                      <a:lnTo>
                        <a:pt x="259" y="38"/>
                      </a:lnTo>
                      <a:lnTo>
                        <a:pt x="292" y="30"/>
                      </a:lnTo>
                      <a:lnTo>
                        <a:pt x="303" y="55"/>
                      </a:lnTo>
                      <a:lnTo>
                        <a:pt x="269" y="77"/>
                      </a:lnTo>
                      <a:lnTo>
                        <a:pt x="277" y="116"/>
                      </a:lnTo>
                      <a:lnTo>
                        <a:pt x="242" y="182"/>
                      </a:lnTo>
                      <a:lnTo>
                        <a:pt x="216" y="222"/>
                      </a:lnTo>
                      <a:lnTo>
                        <a:pt x="231" y="274"/>
                      </a:lnTo>
                      <a:lnTo>
                        <a:pt x="44" y="283"/>
                      </a:lnTo>
                      <a:lnTo>
                        <a:pt x="43" y="252"/>
                      </a:lnTo>
                      <a:lnTo>
                        <a:pt x="5" y="245"/>
                      </a:lnTo>
                      <a:lnTo>
                        <a:pt x="5" y="7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7FFFD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4" name="Freeform 297"/>
                <p:cNvSpPr>
                  <a:spLocks/>
                </p:cNvSpPr>
                <p:nvPr/>
              </p:nvSpPr>
              <p:spPr bwMode="auto">
                <a:xfrm>
                  <a:off x="3283" y="2526"/>
                  <a:ext cx="123" cy="99"/>
                </a:xfrm>
                <a:custGeom>
                  <a:avLst/>
                  <a:gdLst>
                    <a:gd name="T0" fmla="*/ 0 w 369"/>
                    <a:gd name="T1" fmla="*/ 0 h 296"/>
                    <a:gd name="T2" fmla="*/ 0 w 369"/>
                    <a:gd name="T3" fmla="*/ 0 h 296"/>
                    <a:gd name="T4" fmla="*/ 0 w 369"/>
                    <a:gd name="T5" fmla="*/ 0 h 296"/>
                    <a:gd name="T6" fmla="*/ 0 w 369"/>
                    <a:gd name="T7" fmla="*/ 0 h 296"/>
                    <a:gd name="T8" fmla="*/ 0 w 369"/>
                    <a:gd name="T9" fmla="*/ 0 h 296"/>
                    <a:gd name="T10" fmla="*/ 0 w 369"/>
                    <a:gd name="T11" fmla="*/ 0 h 296"/>
                    <a:gd name="T12" fmla="*/ 0 w 369"/>
                    <a:gd name="T13" fmla="*/ 0 h 296"/>
                    <a:gd name="T14" fmla="*/ 0 w 369"/>
                    <a:gd name="T15" fmla="*/ 0 h 296"/>
                    <a:gd name="T16" fmla="*/ 0 w 369"/>
                    <a:gd name="T17" fmla="*/ 0 h 296"/>
                    <a:gd name="T18" fmla="*/ 0 w 369"/>
                    <a:gd name="T19" fmla="*/ 0 h 296"/>
                    <a:gd name="T20" fmla="*/ 0 w 369"/>
                    <a:gd name="T21" fmla="*/ 0 h 296"/>
                    <a:gd name="T22" fmla="*/ 0 w 369"/>
                    <a:gd name="T23" fmla="*/ 0 h 296"/>
                    <a:gd name="T24" fmla="*/ 0 w 369"/>
                    <a:gd name="T25" fmla="*/ 0 h 296"/>
                    <a:gd name="T26" fmla="*/ 0 w 369"/>
                    <a:gd name="T27" fmla="*/ 0 h 296"/>
                    <a:gd name="T28" fmla="*/ 0 w 369"/>
                    <a:gd name="T29" fmla="*/ 0 h 296"/>
                    <a:gd name="T30" fmla="*/ 0 w 369"/>
                    <a:gd name="T31" fmla="*/ 0 h 296"/>
                    <a:gd name="T32" fmla="*/ 0 w 369"/>
                    <a:gd name="T33" fmla="*/ 0 h 296"/>
                    <a:gd name="T34" fmla="*/ 0 w 369"/>
                    <a:gd name="T35" fmla="*/ 0 h 296"/>
                    <a:gd name="T36" fmla="*/ 0 w 369"/>
                    <a:gd name="T37" fmla="*/ 0 h 296"/>
                    <a:gd name="T38" fmla="*/ 0 w 369"/>
                    <a:gd name="T39" fmla="*/ 0 h 296"/>
                    <a:gd name="T40" fmla="*/ 0 w 369"/>
                    <a:gd name="T41" fmla="*/ 0 h 296"/>
                    <a:gd name="T42" fmla="*/ 0 w 369"/>
                    <a:gd name="T43" fmla="*/ 0 h 296"/>
                    <a:gd name="T44" fmla="*/ 0 w 369"/>
                    <a:gd name="T45" fmla="*/ 0 h 296"/>
                    <a:gd name="T46" fmla="*/ 0 w 369"/>
                    <a:gd name="T47" fmla="*/ 0 h 296"/>
                    <a:gd name="T48" fmla="*/ 0 w 369"/>
                    <a:gd name="T49" fmla="*/ 0 h 296"/>
                    <a:gd name="T50" fmla="*/ 0 w 369"/>
                    <a:gd name="T51" fmla="*/ 0 h 296"/>
                    <a:gd name="T52" fmla="*/ 0 w 369"/>
                    <a:gd name="T53" fmla="*/ 0 h 296"/>
                    <a:gd name="T54" fmla="*/ 0 w 369"/>
                    <a:gd name="T55" fmla="*/ 0 h 296"/>
                    <a:gd name="T56" fmla="*/ 0 w 369"/>
                    <a:gd name="T57" fmla="*/ 0 h 296"/>
                    <a:gd name="T58" fmla="*/ 0 w 369"/>
                    <a:gd name="T59" fmla="*/ 0 h 296"/>
                    <a:gd name="T60" fmla="*/ 0 w 369"/>
                    <a:gd name="T61" fmla="*/ 0 h 296"/>
                    <a:gd name="T62" fmla="*/ 0 w 369"/>
                    <a:gd name="T63" fmla="*/ 0 h 296"/>
                    <a:gd name="T64" fmla="*/ 0 w 369"/>
                    <a:gd name="T65" fmla="*/ 0 h 296"/>
                    <a:gd name="T66" fmla="*/ 0 w 369"/>
                    <a:gd name="T67" fmla="*/ 0 h 296"/>
                    <a:gd name="T68" fmla="*/ 0 w 369"/>
                    <a:gd name="T69" fmla="*/ 0 h 29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9"/>
                    <a:gd name="T106" fmla="*/ 0 h 296"/>
                    <a:gd name="T107" fmla="*/ 369 w 369"/>
                    <a:gd name="T108" fmla="*/ 296 h 29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9" h="296">
                      <a:moveTo>
                        <a:pt x="0" y="7"/>
                      </a:moveTo>
                      <a:lnTo>
                        <a:pt x="185" y="0"/>
                      </a:lnTo>
                      <a:lnTo>
                        <a:pt x="217" y="61"/>
                      </a:lnTo>
                      <a:lnTo>
                        <a:pt x="189" y="133"/>
                      </a:lnTo>
                      <a:lnTo>
                        <a:pt x="180" y="166"/>
                      </a:lnTo>
                      <a:lnTo>
                        <a:pt x="304" y="152"/>
                      </a:lnTo>
                      <a:lnTo>
                        <a:pt x="312" y="200"/>
                      </a:lnTo>
                      <a:lnTo>
                        <a:pt x="275" y="195"/>
                      </a:lnTo>
                      <a:lnTo>
                        <a:pt x="258" y="215"/>
                      </a:lnTo>
                      <a:lnTo>
                        <a:pt x="277" y="229"/>
                      </a:lnTo>
                      <a:lnTo>
                        <a:pt x="311" y="213"/>
                      </a:lnTo>
                      <a:lnTo>
                        <a:pt x="312" y="236"/>
                      </a:lnTo>
                      <a:lnTo>
                        <a:pt x="332" y="216"/>
                      </a:lnTo>
                      <a:lnTo>
                        <a:pt x="346" y="216"/>
                      </a:lnTo>
                      <a:lnTo>
                        <a:pt x="330" y="256"/>
                      </a:lnTo>
                      <a:lnTo>
                        <a:pt x="360" y="263"/>
                      </a:lnTo>
                      <a:lnTo>
                        <a:pt x="369" y="284"/>
                      </a:lnTo>
                      <a:lnTo>
                        <a:pt x="356" y="291"/>
                      </a:lnTo>
                      <a:lnTo>
                        <a:pt x="337" y="277"/>
                      </a:lnTo>
                      <a:lnTo>
                        <a:pt x="301" y="267"/>
                      </a:lnTo>
                      <a:lnTo>
                        <a:pt x="309" y="293"/>
                      </a:lnTo>
                      <a:lnTo>
                        <a:pt x="291" y="296"/>
                      </a:lnTo>
                      <a:lnTo>
                        <a:pt x="276" y="273"/>
                      </a:lnTo>
                      <a:lnTo>
                        <a:pt x="267" y="287"/>
                      </a:lnTo>
                      <a:lnTo>
                        <a:pt x="213" y="287"/>
                      </a:lnTo>
                      <a:lnTo>
                        <a:pt x="213" y="273"/>
                      </a:lnTo>
                      <a:lnTo>
                        <a:pt x="192" y="256"/>
                      </a:lnTo>
                      <a:lnTo>
                        <a:pt x="152" y="254"/>
                      </a:lnTo>
                      <a:lnTo>
                        <a:pt x="186" y="273"/>
                      </a:lnTo>
                      <a:lnTo>
                        <a:pt x="138" y="283"/>
                      </a:lnTo>
                      <a:lnTo>
                        <a:pt x="64" y="269"/>
                      </a:lnTo>
                      <a:lnTo>
                        <a:pt x="36" y="273"/>
                      </a:lnTo>
                      <a:lnTo>
                        <a:pt x="46" y="174"/>
                      </a:lnTo>
                      <a:lnTo>
                        <a:pt x="1" y="9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7F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5" name="Freeform 298"/>
                <p:cNvSpPr>
                  <a:spLocks/>
                </p:cNvSpPr>
                <p:nvPr/>
              </p:nvSpPr>
              <p:spPr bwMode="auto">
                <a:xfrm>
                  <a:off x="3198" y="2109"/>
                  <a:ext cx="138" cy="155"/>
                </a:xfrm>
                <a:custGeom>
                  <a:avLst/>
                  <a:gdLst>
                    <a:gd name="T0" fmla="*/ 0 w 413"/>
                    <a:gd name="T1" fmla="*/ 0 h 465"/>
                    <a:gd name="T2" fmla="*/ 0 w 413"/>
                    <a:gd name="T3" fmla="*/ 0 h 465"/>
                    <a:gd name="T4" fmla="*/ 0 w 413"/>
                    <a:gd name="T5" fmla="*/ 0 h 465"/>
                    <a:gd name="T6" fmla="*/ 0 w 413"/>
                    <a:gd name="T7" fmla="*/ 0 h 465"/>
                    <a:gd name="T8" fmla="*/ 0 w 413"/>
                    <a:gd name="T9" fmla="*/ 0 h 465"/>
                    <a:gd name="T10" fmla="*/ 0 w 413"/>
                    <a:gd name="T11" fmla="*/ 0 h 465"/>
                    <a:gd name="T12" fmla="*/ 0 w 413"/>
                    <a:gd name="T13" fmla="*/ 0 h 465"/>
                    <a:gd name="T14" fmla="*/ 0 w 413"/>
                    <a:gd name="T15" fmla="*/ 0 h 465"/>
                    <a:gd name="T16" fmla="*/ 0 w 413"/>
                    <a:gd name="T17" fmla="*/ 0 h 465"/>
                    <a:gd name="T18" fmla="*/ 0 w 413"/>
                    <a:gd name="T19" fmla="*/ 0 h 465"/>
                    <a:gd name="T20" fmla="*/ 0 w 413"/>
                    <a:gd name="T21" fmla="*/ 0 h 465"/>
                    <a:gd name="T22" fmla="*/ 0 w 413"/>
                    <a:gd name="T23" fmla="*/ 0 h 465"/>
                    <a:gd name="T24" fmla="*/ 0 w 413"/>
                    <a:gd name="T25" fmla="*/ 0 h 465"/>
                    <a:gd name="T26" fmla="*/ 0 w 413"/>
                    <a:gd name="T27" fmla="*/ 0 h 465"/>
                    <a:gd name="T28" fmla="*/ 0 w 413"/>
                    <a:gd name="T29" fmla="*/ 0 h 465"/>
                    <a:gd name="T30" fmla="*/ 0 w 413"/>
                    <a:gd name="T31" fmla="*/ 0 h 465"/>
                    <a:gd name="T32" fmla="*/ 0 w 413"/>
                    <a:gd name="T33" fmla="*/ 0 h 465"/>
                    <a:gd name="T34" fmla="*/ 0 w 413"/>
                    <a:gd name="T35" fmla="*/ 0 h 465"/>
                    <a:gd name="T36" fmla="*/ 0 w 413"/>
                    <a:gd name="T37" fmla="*/ 0 h 465"/>
                    <a:gd name="T38" fmla="*/ 0 w 413"/>
                    <a:gd name="T39" fmla="*/ 0 h 465"/>
                    <a:gd name="T40" fmla="*/ 0 w 413"/>
                    <a:gd name="T41" fmla="*/ 0 h 465"/>
                    <a:gd name="T42" fmla="*/ 0 w 413"/>
                    <a:gd name="T43" fmla="*/ 0 h 465"/>
                    <a:gd name="T44" fmla="*/ 0 w 413"/>
                    <a:gd name="T45" fmla="*/ 0 h 465"/>
                    <a:gd name="T46" fmla="*/ 0 w 413"/>
                    <a:gd name="T47" fmla="*/ 0 h 465"/>
                    <a:gd name="T48" fmla="*/ 0 w 413"/>
                    <a:gd name="T49" fmla="*/ 0 h 465"/>
                    <a:gd name="T50" fmla="*/ 0 w 413"/>
                    <a:gd name="T51" fmla="*/ 0 h 465"/>
                    <a:gd name="T52" fmla="*/ 0 w 413"/>
                    <a:gd name="T53" fmla="*/ 0 h 465"/>
                    <a:gd name="T54" fmla="*/ 0 w 413"/>
                    <a:gd name="T55" fmla="*/ 0 h 465"/>
                    <a:gd name="T56" fmla="*/ 0 w 413"/>
                    <a:gd name="T57" fmla="*/ 0 h 465"/>
                    <a:gd name="T58" fmla="*/ 0 w 413"/>
                    <a:gd name="T59" fmla="*/ 0 h 465"/>
                    <a:gd name="T60" fmla="*/ 0 w 413"/>
                    <a:gd name="T61" fmla="*/ 0 h 46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3"/>
                    <a:gd name="T94" fmla="*/ 0 h 465"/>
                    <a:gd name="T95" fmla="*/ 413 w 413"/>
                    <a:gd name="T96" fmla="*/ 465 h 46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3" h="465">
                      <a:moveTo>
                        <a:pt x="0" y="36"/>
                      </a:moveTo>
                      <a:lnTo>
                        <a:pt x="108" y="36"/>
                      </a:lnTo>
                      <a:lnTo>
                        <a:pt x="107" y="0"/>
                      </a:lnTo>
                      <a:lnTo>
                        <a:pt x="131" y="10"/>
                      </a:lnTo>
                      <a:lnTo>
                        <a:pt x="135" y="39"/>
                      </a:lnTo>
                      <a:lnTo>
                        <a:pt x="187" y="69"/>
                      </a:lnTo>
                      <a:lnTo>
                        <a:pt x="203" y="56"/>
                      </a:lnTo>
                      <a:lnTo>
                        <a:pt x="233" y="56"/>
                      </a:lnTo>
                      <a:lnTo>
                        <a:pt x="257" y="83"/>
                      </a:lnTo>
                      <a:lnTo>
                        <a:pt x="273" y="72"/>
                      </a:lnTo>
                      <a:lnTo>
                        <a:pt x="318" y="84"/>
                      </a:lnTo>
                      <a:lnTo>
                        <a:pt x="334" y="63"/>
                      </a:lnTo>
                      <a:lnTo>
                        <a:pt x="362" y="79"/>
                      </a:lnTo>
                      <a:lnTo>
                        <a:pt x="413" y="77"/>
                      </a:lnTo>
                      <a:lnTo>
                        <a:pt x="330" y="134"/>
                      </a:lnTo>
                      <a:lnTo>
                        <a:pt x="290" y="185"/>
                      </a:lnTo>
                      <a:lnTo>
                        <a:pt x="298" y="258"/>
                      </a:lnTo>
                      <a:lnTo>
                        <a:pt x="269" y="289"/>
                      </a:lnTo>
                      <a:lnTo>
                        <a:pt x="281" y="310"/>
                      </a:lnTo>
                      <a:lnTo>
                        <a:pt x="281" y="364"/>
                      </a:lnTo>
                      <a:lnTo>
                        <a:pt x="309" y="364"/>
                      </a:lnTo>
                      <a:lnTo>
                        <a:pt x="351" y="404"/>
                      </a:lnTo>
                      <a:lnTo>
                        <a:pt x="368" y="451"/>
                      </a:lnTo>
                      <a:lnTo>
                        <a:pt x="76" y="465"/>
                      </a:lnTo>
                      <a:lnTo>
                        <a:pt x="77" y="336"/>
                      </a:lnTo>
                      <a:lnTo>
                        <a:pt x="51" y="308"/>
                      </a:lnTo>
                      <a:lnTo>
                        <a:pt x="60" y="274"/>
                      </a:lnTo>
                      <a:lnTo>
                        <a:pt x="69" y="255"/>
                      </a:lnTo>
                      <a:lnTo>
                        <a:pt x="51" y="166"/>
                      </a:lnTo>
                      <a:lnTo>
                        <a:pt x="26" y="10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6" name="Freeform 299"/>
                <p:cNvSpPr>
                  <a:spLocks/>
                </p:cNvSpPr>
                <p:nvPr/>
              </p:nvSpPr>
              <p:spPr bwMode="auto">
                <a:xfrm>
                  <a:off x="3287" y="2163"/>
                  <a:ext cx="105" cy="122"/>
                </a:xfrm>
                <a:custGeom>
                  <a:avLst/>
                  <a:gdLst>
                    <a:gd name="T0" fmla="*/ 0 w 314"/>
                    <a:gd name="T1" fmla="*/ 0 h 367"/>
                    <a:gd name="T2" fmla="*/ 0 w 314"/>
                    <a:gd name="T3" fmla="*/ 0 h 367"/>
                    <a:gd name="T4" fmla="*/ 0 w 314"/>
                    <a:gd name="T5" fmla="*/ 0 h 367"/>
                    <a:gd name="T6" fmla="*/ 0 w 314"/>
                    <a:gd name="T7" fmla="*/ 0 h 367"/>
                    <a:gd name="T8" fmla="*/ 0 w 314"/>
                    <a:gd name="T9" fmla="*/ 0 h 367"/>
                    <a:gd name="T10" fmla="*/ 0 w 314"/>
                    <a:gd name="T11" fmla="*/ 0 h 367"/>
                    <a:gd name="T12" fmla="*/ 0 w 314"/>
                    <a:gd name="T13" fmla="*/ 0 h 367"/>
                    <a:gd name="T14" fmla="*/ 0 w 314"/>
                    <a:gd name="T15" fmla="*/ 0 h 367"/>
                    <a:gd name="T16" fmla="*/ 0 w 314"/>
                    <a:gd name="T17" fmla="*/ 0 h 367"/>
                    <a:gd name="T18" fmla="*/ 0 w 314"/>
                    <a:gd name="T19" fmla="*/ 0 h 367"/>
                    <a:gd name="T20" fmla="*/ 0 w 314"/>
                    <a:gd name="T21" fmla="*/ 0 h 367"/>
                    <a:gd name="T22" fmla="*/ 0 w 314"/>
                    <a:gd name="T23" fmla="*/ 0 h 367"/>
                    <a:gd name="T24" fmla="*/ 0 w 314"/>
                    <a:gd name="T25" fmla="*/ 0 h 367"/>
                    <a:gd name="T26" fmla="*/ 0 w 314"/>
                    <a:gd name="T27" fmla="*/ 0 h 367"/>
                    <a:gd name="T28" fmla="*/ 0 w 314"/>
                    <a:gd name="T29" fmla="*/ 0 h 367"/>
                    <a:gd name="T30" fmla="*/ 0 w 314"/>
                    <a:gd name="T31" fmla="*/ 0 h 367"/>
                    <a:gd name="T32" fmla="*/ 0 w 314"/>
                    <a:gd name="T33" fmla="*/ 0 h 367"/>
                    <a:gd name="T34" fmla="*/ 0 w 314"/>
                    <a:gd name="T35" fmla="*/ 0 h 367"/>
                    <a:gd name="T36" fmla="*/ 0 w 314"/>
                    <a:gd name="T37" fmla="*/ 0 h 367"/>
                    <a:gd name="T38" fmla="*/ 0 w 314"/>
                    <a:gd name="T39" fmla="*/ 0 h 367"/>
                    <a:gd name="T40" fmla="*/ 0 w 314"/>
                    <a:gd name="T41" fmla="*/ 0 h 367"/>
                    <a:gd name="T42" fmla="*/ 0 w 314"/>
                    <a:gd name="T43" fmla="*/ 0 h 367"/>
                    <a:gd name="T44" fmla="*/ 0 w 314"/>
                    <a:gd name="T45" fmla="*/ 0 h 367"/>
                    <a:gd name="T46" fmla="*/ 0 w 314"/>
                    <a:gd name="T47" fmla="*/ 0 h 367"/>
                    <a:gd name="T48" fmla="*/ 0 w 314"/>
                    <a:gd name="T49" fmla="*/ 0 h 367"/>
                    <a:gd name="T50" fmla="*/ 0 w 314"/>
                    <a:gd name="T51" fmla="*/ 0 h 367"/>
                    <a:gd name="T52" fmla="*/ 0 w 314"/>
                    <a:gd name="T53" fmla="*/ 0 h 367"/>
                    <a:gd name="T54" fmla="*/ 0 w 314"/>
                    <a:gd name="T55" fmla="*/ 0 h 367"/>
                    <a:gd name="T56" fmla="*/ 0 w 314"/>
                    <a:gd name="T57" fmla="*/ 0 h 367"/>
                    <a:gd name="T58" fmla="*/ 0 w 314"/>
                    <a:gd name="T59" fmla="*/ 0 h 367"/>
                    <a:gd name="T60" fmla="*/ 0 w 314"/>
                    <a:gd name="T61" fmla="*/ 0 h 367"/>
                    <a:gd name="T62" fmla="*/ 0 w 314"/>
                    <a:gd name="T63" fmla="*/ 0 h 367"/>
                    <a:gd name="T64" fmla="*/ 0 w 314"/>
                    <a:gd name="T65" fmla="*/ 0 h 367"/>
                    <a:gd name="T66" fmla="*/ 0 w 314"/>
                    <a:gd name="T67" fmla="*/ 0 h 367"/>
                    <a:gd name="T68" fmla="*/ 0 w 314"/>
                    <a:gd name="T69" fmla="*/ 0 h 367"/>
                    <a:gd name="T70" fmla="*/ 0 w 314"/>
                    <a:gd name="T71" fmla="*/ 0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14"/>
                    <a:gd name="T109" fmla="*/ 0 h 367"/>
                    <a:gd name="T110" fmla="*/ 314 w 314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14" h="367">
                      <a:moveTo>
                        <a:pt x="23" y="25"/>
                      </a:moveTo>
                      <a:lnTo>
                        <a:pt x="46" y="22"/>
                      </a:lnTo>
                      <a:lnTo>
                        <a:pt x="68" y="22"/>
                      </a:lnTo>
                      <a:lnTo>
                        <a:pt x="81" y="0"/>
                      </a:lnTo>
                      <a:lnTo>
                        <a:pt x="92" y="27"/>
                      </a:lnTo>
                      <a:lnTo>
                        <a:pt x="125" y="27"/>
                      </a:lnTo>
                      <a:lnTo>
                        <a:pt x="143" y="52"/>
                      </a:lnTo>
                      <a:lnTo>
                        <a:pt x="178" y="45"/>
                      </a:lnTo>
                      <a:lnTo>
                        <a:pt x="202" y="61"/>
                      </a:lnTo>
                      <a:lnTo>
                        <a:pt x="246" y="72"/>
                      </a:lnTo>
                      <a:lnTo>
                        <a:pt x="254" y="92"/>
                      </a:lnTo>
                      <a:lnTo>
                        <a:pt x="276" y="93"/>
                      </a:lnTo>
                      <a:lnTo>
                        <a:pt x="270" y="112"/>
                      </a:lnTo>
                      <a:lnTo>
                        <a:pt x="278" y="133"/>
                      </a:lnTo>
                      <a:lnTo>
                        <a:pt x="263" y="160"/>
                      </a:lnTo>
                      <a:lnTo>
                        <a:pt x="273" y="166"/>
                      </a:lnTo>
                      <a:lnTo>
                        <a:pt x="298" y="137"/>
                      </a:lnTo>
                      <a:lnTo>
                        <a:pt x="297" y="127"/>
                      </a:lnTo>
                      <a:lnTo>
                        <a:pt x="307" y="122"/>
                      </a:lnTo>
                      <a:lnTo>
                        <a:pt x="314" y="137"/>
                      </a:lnTo>
                      <a:lnTo>
                        <a:pt x="294" y="157"/>
                      </a:lnTo>
                      <a:lnTo>
                        <a:pt x="287" y="203"/>
                      </a:lnTo>
                      <a:lnTo>
                        <a:pt x="287" y="281"/>
                      </a:lnTo>
                      <a:lnTo>
                        <a:pt x="298" y="294"/>
                      </a:lnTo>
                      <a:lnTo>
                        <a:pt x="293" y="343"/>
                      </a:lnTo>
                      <a:lnTo>
                        <a:pt x="145" y="367"/>
                      </a:lnTo>
                      <a:lnTo>
                        <a:pt x="107" y="344"/>
                      </a:lnTo>
                      <a:lnTo>
                        <a:pt x="115" y="315"/>
                      </a:lnTo>
                      <a:lnTo>
                        <a:pt x="97" y="283"/>
                      </a:lnTo>
                      <a:lnTo>
                        <a:pt x="81" y="244"/>
                      </a:lnTo>
                      <a:lnTo>
                        <a:pt x="40" y="204"/>
                      </a:lnTo>
                      <a:lnTo>
                        <a:pt x="14" y="204"/>
                      </a:lnTo>
                      <a:lnTo>
                        <a:pt x="14" y="150"/>
                      </a:lnTo>
                      <a:lnTo>
                        <a:pt x="0" y="130"/>
                      </a:lnTo>
                      <a:lnTo>
                        <a:pt x="30" y="98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7" name="Freeform 300"/>
                <p:cNvSpPr>
                  <a:spLocks/>
                </p:cNvSpPr>
                <p:nvPr/>
              </p:nvSpPr>
              <p:spPr bwMode="auto">
                <a:xfrm>
                  <a:off x="3221" y="2259"/>
                  <a:ext cx="122" cy="79"/>
                </a:xfrm>
                <a:custGeom>
                  <a:avLst/>
                  <a:gdLst>
                    <a:gd name="T0" fmla="*/ 0 w 364"/>
                    <a:gd name="T1" fmla="*/ 0 h 237"/>
                    <a:gd name="T2" fmla="*/ 0 w 364"/>
                    <a:gd name="T3" fmla="*/ 0 h 237"/>
                    <a:gd name="T4" fmla="*/ 0 w 364"/>
                    <a:gd name="T5" fmla="*/ 0 h 237"/>
                    <a:gd name="T6" fmla="*/ 0 w 364"/>
                    <a:gd name="T7" fmla="*/ 0 h 237"/>
                    <a:gd name="T8" fmla="*/ 0 w 364"/>
                    <a:gd name="T9" fmla="*/ 0 h 237"/>
                    <a:gd name="T10" fmla="*/ 0 w 364"/>
                    <a:gd name="T11" fmla="*/ 0 h 237"/>
                    <a:gd name="T12" fmla="*/ 0 w 364"/>
                    <a:gd name="T13" fmla="*/ 0 h 237"/>
                    <a:gd name="T14" fmla="*/ 0 w 364"/>
                    <a:gd name="T15" fmla="*/ 0 h 237"/>
                    <a:gd name="T16" fmla="*/ 0 w 364"/>
                    <a:gd name="T17" fmla="*/ 0 h 237"/>
                    <a:gd name="T18" fmla="*/ 0 w 364"/>
                    <a:gd name="T19" fmla="*/ 0 h 237"/>
                    <a:gd name="T20" fmla="*/ 0 w 364"/>
                    <a:gd name="T21" fmla="*/ 0 h 237"/>
                    <a:gd name="T22" fmla="*/ 0 w 364"/>
                    <a:gd name="T23" fmla="*/ 0 h 237"/>
                    <a:gd name="T24" fmla="*/ 0 w 364"/>
                    <a:gd name="T25" fmla="*/ 0 h 237"/>
                    <a:gd name="T26" fmla="*/ 0 w 364"/>
                    <a:gd name="T27" fmla="*/ 0 h 237"/>
                    <a:gd name="T28" fmla="*/ 0 w 364"/>
                    <a:gd name="T29" fmla="*/ 0 h 237"/>
                    <a:gd name="T30" fmla="*/ 0 w 364"/>
                    <a:gd name="T31" fmla="*/ 0 h 237"/>
                    <a:gd name="T32" fmla="*/ 0 w 364"/>
                    <a:gd name="T33" fmla="*/ 0 h 237"/>
                    <a:gd name="T34" fmla="*/ 0 w 364"/>
                    <a:gd name="T35" fmla="*/ 0 h 2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4"/>
                    <a:gd name="T55" fmla="*/ 0 h 237"/>
                    <a:gd name="T56" fmla="*/ 364 w 364"/>
                    <a:gd name="T57" fmla="*/ 237 h 2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4" h="237">
                      <a:moveTo>
                        <a:pt x="5" y="12"/>
                      </a:moveTo>
                      <a:lnTo>
                        <a:pt x="0" y="54"/>
                      </a:lnTo>
                      <a:lnTo>
                        <a:pt x="8" y="98"/>
                      </a:lnTo>
                      <a:lnTo>
                        <a:pt x="42" y="188"/>
                      </a:lnTo>
                      <a:lnTo>
                        <a:pt x="61" y="237"/>
                      </a:lnTo>
                      <a:lnTo>
                        <a:pt x="275" y="225"/>
                      </a:lnTo>
                      <a:lnTo>
                        <a:pt x="310" y="237"/>
                      </a:lnTo>
                      <a:lnTo>
                        <a:pt x="331" y="190"/>
                      </a:lnTo>
                      <a:lnTo>
                        <a:pt x="323" y="158"/>
                      </a:lnTo>
                      <a:lnTo>
                        <a:pt x="359" y="151"/>
                      </a:lnTo>
                      <a:lnTo>
                        <a:pt x="364" y="99"/>
                      </a:lnTo>
                      <a:lnTo>
                        <a:pt x="343" y="77"/>
                      </a:lnTo>
                      <a:lnTo>
                        <a:pt x="305" y="54"/>
                      </a:lnTo>
                      <a:lnTo>
                        <a:pt x="313" y="22"/>
                      </a:lnTo>
                      <a:lnTo>
                        <a:pt x="297" y="0"/>
                      </a:lnTo>
                      <a:lnTo>
                        <a:pt x="217" y="3"/>
                      </a:lnTo>
                      <a:lnTo>
                        <a:pt x="136" y="7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8" name="Freeform 301"/>
                <p:cNvSpPr>
                  <a:spLocks/>
                </p:cNvSpPr>
                <p:nvPr/>
              </p:nvSpPr>
              <p:spPr bwMode="auto">
                <a:xfrm>
                  <a:off x="3328" y="2146"/>
                  <a:ext cx="113" cy="48"/>
                </a:xfrm>
                <a:custGeom>
                  <a:avLst/>
                  <a:gdLst>
                    <a:gd name="T0" fmla="*/ 0 w 337"/>
                    <a:gd name="T1" fmla="*/ 0 h 145"/>
                    <a:gd name="T2" fmla="*/ 0 w 337"/>
                    <a:gd name="T3" fmla="*/ 0 h 145"/>
                    <a:gd name="T4" fmla="*/ 0 w 337"/>
                    <a:gd name="T5" fmla="*/ 0 h 145"/>
                    <a:gd name="T6" fmla="*/ 0 w 337"/>
                    <a:gd name="T7" fmla="*/ 0 h 145"/>
                    <a:gd name="T8" fmla="*/ 0 w 337"/>
                    <a:gd name="T9" fmla="*/ 0 h 145"/>
                    <a:gd name="T10" fmla="*/ 0 w 337"/>
                    <a:gd name="T11" fmla="*/ 0 h 145"/>
                    <a:gd name="T12" fmla="*/ 0 w 337"/>
                    <a:gd name="T13" fmla="*/ 0 h 145"/>
                    <a:gd name="T14" fmla="*/ 0 w 337"/>
                    <a:gd name="T15" fmla="*/ 0 h 145"/>
                    <a:gd name="T16" fmla="*/ 0 w 337"/>
                    <a:gd name="T17" fmla="*/ 0 h 145"/>
                    <a:gd name="T18" fmla="*/ 0 w 337"/>
                    <a:gd name="T19" fmla="*/ 0 h 145"/>
                    <a:gd name="T20" fmla="*/ 0 w 337"/>
                    <a:gd name="T21" fmla="*/ 0 h 145"/>
                    <a:gd name="T22" fmla="*/ 0 w 337"/>
                    <a:gd name="T23" fmla="*/ 0 h 145"/>
                    <a:gd name="T24" fmla="*/ 0 w 337"/>
                    <a:gd name="T25" fmla="*/ 0 h 145"/>
                    <a:gd name="T26" fmla="*/ 0 w 337"/>
                    <a:gd name="T27" fmla="*/ 0 h 145"/>
                    <a:gd name="T28" fmla="*/ 0 w 337"/>
                    <a:gd name="T29" fmla="*/ 0 h 145"/>
                    <a:gd name="T30" fmla="*/ 0 w 337"/>
                    <a:gd name="T31" fmla="*/ 0 h 145"/>
                    <a:gd name="T32" fmla="*/ 0 w 337"/>
                    <a:gd name="T33" fmla="*/ 0 h 145"/>
                    <a:gd name="T34" fmla="*/ 0 w 337"/>
                    <a:gd name="T35" fmla="*/ 0 h 145"/>
                    <a:gd name="T36" fmla="*/ 0 w 337"/>
                    <a:gd name="T37" fmla="*/ 0 h 145"/>
                    <a:gd name="T38" fmla="*/ 0 w 337"/>
                    <a:gd name="T39" fmla="*/ 0 h 145"/>
                    <a:gd name="T40" fmla="*/ 0 w 337"/>
                    <a:gd name="T41" fmla="*/ 0 h 145"/>
                    <a:gd name="T42" fmla="*/ 0 w 337"/>
                    <a:gd name="T43" fmla="*/ 0 h 145"/>
                    <a:gd name="T44" fmla="*/ 0 w 337"/>
                    <a:gd name="T45" fmla="*/ 0 h 145"/>
                    <a:gd name="T46" fmla="*/ 0 w 337"/>
                    <a:gd name="T47" fmla="*/ 0 h 145"/>
                    <a:gd name="T48" fmla="*/ 0 w 337"/>
                    <a:gd name="T49" fmla="*/ 0 h 1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7"/>
                    <a:gd name="T76" fmla="*/ 0 h 145"/>
                    <a:gd name="T77" fmla="*/ 337 w 337"/>
                    <a:gd name="T78" fmla="*/ 145 h 14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7" h="145">
                      <a:moveTo>
                        <a:pt x="0" y="80"/>
                      </a:moveTo>
                      <a:lnTo>
                        <a:pt x="76" y="0"/>
                      </a:lnTo>
                      <a:lnTo>
                        <a:pt x="62" y="32"/>
                      </a:lnTo>
                      <a:lnTo>
                        <a:pt x="72" y="42"/>
                      </a:lnTo>
                      <a:lnTo>
                        <a:pt x="96" y="29"/>
                      </a:lnTo>
                      <a:lnTo>
                        <a:pt x="148" y="49"/>
                      </a:lnTo>
                      <a:lnTo>
                        <a:pt x="170" y="32"/>
                      </a:lnTo>
                      <a:lnTo>
                        <a:pt x="240" y="23"/>
                      </a:lnTo>
                      <a:lnTo>
                        <a:pt x="254" y="43"/>
                      </a:lnTo>
                      <a:lnTo>
                        <a:pt x="281" y="39"/>
                      </a:lnTo>
                      <a:lnTo>
                        <a:pt x="334" y="60"/>
                      </a:lnTo>
                      <a:lnTo>
                        <a:pt x="337" y="76"/>
                      </a:lnTo>
                      <a:lnTo>
                        <a:pt x="280" y="90"/>
                      </a:lnTo>
                      <a:lnTo>
                        <a:pt x="263" y="80"/>
                      </a:lnTo>
                      <a:lnTo>
                        <a:pt x="233" y="83"/>
                      </a:lnTo>
                      <a:lnTo>
                        <a:pt x="200" y="103"/>
                      </a:lnTo>
                      <a:lnTo>
                        <a:pt x="184" y="104"/>
                      </a:lnTo>
                      <a:lnTo>
                        <a:pt x="171" y="90"/>
                      </a:lnTo>
                      <a:lnTo>
                        <a:pt x="152" y="144"/>
                      </a:lnTo>
                      <a:lnTo>
                        <a:pt x="131" y="145"/>
                      </a:lnTo>
                      <a:lnTo>
                        <a:pt x="122" y="123"/>
                      </a:lnTo>
                      <a:lnTo>
                        <a:pt x="77" y="113"/>
                      </a:lnTo>
                      <a:lnTo>
                        <a:pt x="55" y="98"/>
                      </a:lnTo>
                      <a:lnTo>
                        <a:pt x="18" y="103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9F3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49" name="Freeform 302"/>
                <p:cNvSpPr>
                  <a:spLocks/>
                </p:cNvSpPr>
                <p:nvPr/>
              </p:nvSpPr>
              <p:spPr bwMode="auto">
                <a:xfrm>
                  <a:off x="3406" y="2180"/>
                  <a:ext cx="81" cy="109"/>
                </a:xfrm>
                <a:custGeom>
                  <a:avLst/>
                  <a:gdLst>
                    <a:gd name="T0" fmla="*/ 0 w 242"/>
                    <a:gd name="T1" fmla="*/ 0 h 327"/>
                    <a:gd name="T2" fmla="*/ 0 w 242"/>
                    <a:gd name="T3" fmla="*/ 0 h 327"/>
                    <a:gd name="T4" fmla="*/ 0 w 242"/>
                    <a:gd name="T5" fmla="*/ 0 h 327"/>
                    <a:gd name="T6" fmla="*/ 0 w 242"/>
                    <a:gd name="T7" fmla="*/ 0 h 327"/>
                    <a:gd name="T8" fmla="*/ 0 w 242"/>
                    <a:gd name="T9" fmla="*/ 0 h 327"/>
                    <a:gd name="T10" fmla="*/ 0 w 242"/>
                    <a:gd name="T11" fmla="*/ 0 h 327"/>
                    <a:gd name="T12" fmla="*/ 0 w 242"/>
                    <a:gd name="T13" fmla="*/ 0 h 327"/>
                    <a:gd name="T14" fmla="*/ 0 w 242"/>
                    <a:gd name="T15" fmla="*/ 0 h 327"/>
                    <a:gd name="T16" fmla="*/ 0 w 242"/>
                    <a:gd name="T17" fmla="*/ 0 h 327"/>
                    <a:gd name="T18" fmla="*/ 0 w 242"/>
                    <a:gd name="T19" fmla="*/ 0 h 327"/>
                    <a:gd name="T20" fmla="*/ 0 w 242"/>
                    <a:gd name="T21" fmla="*/ 0 h 327"/>
                    <a:gd name="T22" fmla="*/ 0 w 242"/>
                    <a:gd name="T23" fmla="*/ 0 h 327"/>
                    <a:gd name="T24" fmla="*/ 0 w 242"/>
                    <a:gd name="T25" fmla="*/ 0 h 327"/>
                    <a:gd name="T26" fmla="*/ 0 w 242"/>
                    <a:gd name="T27" fmla="*/ 0 h 327"/>
                    <a:gd name="T28" fmla="*/ 0 w 242"/>
                    <a:gd name="T29" fmla="*/ 0 h 327"/>
                    <a:gd name="T30" fmla="*/ 0 w 242"/>
                    <a:gd name="T31" fmla="*/ 0 h 327"/>
                    <a:gd name="T32" fmla="*/ 0 w 242"/>
                    <a:gd name="T33" fmla="*/ 0 h 327"/>
                    <a:gd name="T34" fmla="*/ 0 w 242"/>
                    <a:gd name="T35" fmla="*/ 0 h 327"/>
                    <a:gd name="T36" fmla="*/ 0 w 242"/>
                    <a:gd name="T37" fmla="*/ 0 h 327"/>
                    <a:gd name="T38" fmla="*/ 0 w 242"/>
                    <a:gd name="T39" fmla="*/ 0 h 327"/>
                    <a:gd name="T40" fmla="*/ 0 w 242"/>
                    <a:gd name="T41" fmla="*/ 0 h 327"/>
                    <a:gd name="T42" fmla="*/ 0 w 242"/>
                    <a:gd name="T43" fmla="*/ 0 h 327"/>
                    <a:gd name="T44" fmla="*/ 0 w 242"/>
                    <a:gd name="T45" fmla="*/ 0 h 327"/>
                    <a:gd name="T46" fmla="*/ 0 w 242"/>
                    <a:gd name="T47" fmla="*/ 0 h 327"/>
                    <a:gd name="T48" fmla="*/ 0 w 242"/>
                    <a:gd name="T49" fmla="*/ 0 h 327"/>
                    <a:gd name="T50" fmla="*/ 0 w 242"/>
                    <a:gd name="T51" fmla="*/ 0 h 327"/>
                    <a:gd name="T52" fmla="*/ 0 w 242"/>
                    <a:gd name="T53" fmla="*/ 0 h 327"/>
                    <a:gd name="T54" fmla="*/ 0 w 242"/>
                    <a:gd name="T55" fmla="*/ 0 h 327"/>
                    <a:gd name="T56" fmla="*/ 0 w 242"/>
                    <a:gd name="T57" fmla="*/ 0 h 327"/>
                    <a:gd name="T58" fmla="*/ 0 w 242"/>
                    <a:gd name="T59" fmla="*/ 0 h 327"/>
                    <a:gd name="T60" fmla="*/ 0 w 242"/>
                    <a:gd name="T61" fmla="*/ 0 h 327"/>
                    <a:gd name="T62" fmla="*/ 0 w 242"/>
                    <a:gd name="T63" fmla="*/ 0 h 327"/>
                    <a:gd name="T64" fmla="*/ 0 w 242"/>
                    <a:gd name="T65" fmla="*/ 0 h 327"/>
                    <a:gd name="T66" fmla="*/ 0 w 242"/>
                    <a:gd name="T67" fmla="*/ 0 h 327"/>
                    <a:gd name="T68" fmla="*/ 0 w 242"/>
                    <a:gd name="T69" fmla="*/ 0 h 327"/>
                    <a:gd name="T70" fmla="*/ 0 w 242"/>
                    <a:gd name="T71" fmla="*/ 0 h 327"/>
                    <a:gd name="T72" fmla="*/ 0 w 242"/>
                    <a:gd name="T73" fmla="*/ 0 h 327"/>
                    <a:gd name="T74" fmla="*/ 0 w 242"/>
                    <a:gd name="T75" fmla="*/ 0 h 327"/>
                    <a:gd name="T76" fmla="*/ 0 w 242"/>
                    <a:gd name="T77" fmla="*/ 0 h 327"/>
                    <a:gd name="T78" fmla="*/ 0 w 242"/>
                    <a:gd name="T79" fmla="*/ 0 h 327"/>
                    <a:gd name="T80" fmla="*/ 0 w 242"/>
                    <a:gd name="T81" fmla="*/ 0 h 327"/>
                    <a:gd name="T82" fmla="*/ 0 w 242"/>
                    <a:gd name="T83" fmla="*/ 0 h 327"/>
                    <a:gd name="T84" fmla="*/ 0 w 242"/>
                    <a:gd name="T85" fmla="*/ 0 h 3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2"/>
                    <a:gd name="T130" fmla="*/ 0 h 327"/>
                    <a:gd name="T131" fmla="*/ 242 w 242"/>
                    <a:gd name="T132" fmla="*/ 327 h 3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2" h="327">
                      <a:moveTo>
                        <a:pt x="61" y="14"/>
                      </a:moveTo>
                      <a:lnTo>
                        <a:pt x="70" y="34"/>
                      </a:lnTo>
                      <a:lnTo>
                        <a:pt x="53" y="46"/>
                      </a:lnTo>
                      <a:lnTo>
                        <a:pt x="52" y="98"/>
                      </a:lnTo>
                      <a:lnTo>
                        <a:pt x="43" y="64"/>
                      </a:lnTo>
                      <a:lnTo>
                        <a:pt x="8" y="97"/>
                      </a:lnTo>
                      <a:lnTo>
                        <a:pt x="0" y="190"/>
                      </a:lnTo>
                      <a:lnTo>
                        <a:pt x="23" y="237"/>
                      </a:lnTo>
                      <a:lnTo>
                        <a:pt x="25" y="260"/>
                      </a:lnTo>
                      <a:lnTo>
                        <a:pt x="26" y="280"/>
                      </a:lnTo>
                      <a:lnTo>
                        <a:pt x="25" y="296"/>
                      </a:lnTo>
                      <a:lnTo>
                        <a:pt x="21" y="327"/>
                      </a:lnTo>
                      <a:lnTo>
                        <a:pt x="115" y="321"/>
                      </a:lnTo>
                      <a:lnTo>
                        <a:pt x="241" y="310"/>
                      </a:lnTo>
                      <a:lnTo>
                        <a:pt x="218" y="303"/>
                      </a:lnTo>
                      <a:lnTo>
                        <a:pt x="206" y="286"/>
                      </a:lnTo>
                      <a:lnTo>
                        <a:pt x="225" y="272"/>
                      </a:lnTo>
                      <a:lnTo>
                        <a:pt x="225" y="254"/>
                      </a:lnTo>
                      <a:lnTo>
                        <a:pt x="216" y="238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38" y="183"/>
                      </a:lnTo>
                      <a:lnTo>
                        <a:pt x="234" y="156"/>
                      </a:lnTo>
                      <a:lnTo>
                        <a:pt x="224" y="139"/>
                      </a:lnTo>
                      <a:lnTo>
                        <a:pt x="214" y="129"/>
                      </a:lnTo>
                      <a:lnTo>
                        <a:pt x="198" y="125"/>
                      </a:lnTo>
                      <a:lnTo>
                        <a:pt x="183" y="125"/>
                      </a:lnTo>
                      <a:lnTo>
                        <a:pt x="167" y="147"/>
                      </a:lnTo>
                      <a:lnTo>
                        <a:pt x="157" y="153"/>
                      </a:lnTo>
                      <a:lnTo>
                        <a:pt x="150" y="156"/>
                      </a:lnTo>
                      <a:lnTo>
                        <a:pt x="143" y="152"/>
                      </a:lnTo>
                      <a:lnTo>
                        <a:pt x="140" y="142"/>
                      </a:lnTo>
                      <a:lnTo>
                        <a:pt x="143" y="135"/>
                      </a:lnTo>
                      <a:lnTo>
                        <a:pt x="149" y="129"/>
                      </a:lnTo>
                      <a:lnTo>
                        <a:pt x="156" y="125"/>
                      </a:lnTo>
                      <a:lnTo>
                        <a:pt x="163" y="124"/>
                      </a:lnTo>
                      <a:lnTo>
                        <a:pt x="163" y="112"/>
                      </a:lnTo>
                      <a:lnTo>
                        <a:pt x="181" y="98"/>
                      </a:lnTo>
                      <a:lnTo>
                        <a:pt x="163" y="55"/>
                      </a:lnTo>
                      <a:lnTo>
                        <a:pt x="163" y="35"/>
                      </a:lnTo>
                      <a:lnTo>
                        <a:pt x="132" y="27"/>
                      </a:lnTo>
                      <a:lnTo>
                        <a:pt x="88" y="0"/>
                      </a:lnTo>
                      <a:lnTo>
                        <a:pt x="61" y="14"/>
                      </a:lnTo>
                      <a:close/>
                    </a:path>
                  </a:pathLst>
                </a:custGeom>
                <a:solidFill>
                  <a:srgbClr val="9F3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0" name="Freeform 303"/>
                <p:cNvSpPr>
                  <a:spLocks/>
                </p:cNvSpPr>
                <p:nvPr/>
              </p:nvSpPr>
              <p:spPr bwMode="auto">
                <a:xfrm>
                  <a:off x="3319" y="2276"/>
                  <a:ext cx="87" cy="144"/>
                </a:xfrm>
                <a:custGeom>
                  <a:avLst/>
                  <a:gdLst>
                    <a:gd name="T0" fmla="*/ 0 w 261"/>
                    <a:gd name="T1" fmla="*/ 0 h 431"/>
                    <a:gd name="T2" fmla="*/ 0 w 261"/>
                    <a:gd name="T3" fmla="*/ 0 h 431"/>
                    <a:gd name="T4" fmla="*/ 0 w 261"/>
                    <a:gd name="T5" fmla="*/ 0 h 431"/>
                    <a:gd name="T6" fmla="*/ 0 w 261"/>
                    <a:gd name="T7" fmla="*/ 0 h 431"/>
                    <a:gd name="T8" fmla="*/ 0 w 261"/>
                    <a:gd name="T9" fmla="*/ 0 h 431"/>
                    <a:gd name="T10" fmla="*/ 0 w 261"/>
                    <a:gd name="T11" fmla="*/ 0 h 431"/>
                    <a:gd name="T12" fmla="*/ 0 w 261"/>
                    <a:gd name="T13" fmla="*/ 0 h 431"/>
                    <a:gd name="T14" fmla="*/ 0 w 261"/>
                    <a:gd name="T15" fmla="*/ 0 h 431"/>
                    <a:gd name="T16" fmla="*/ 0 w 261"/>
                    <a:gd name="T17" fmla="*/ 0 h 431"/>
                    <a:gd name="T18" fmla="*/ 0 w 261"/>
                    <a:gd name="T19" fmla="*/ 0 h 431"/>
                    <a:gd name="T20" fmla="*/ 0 w 261"/>
                    <a:gd name="T21" fmla="*/ 0 h 431"/>
                    <a:gd name="T22" fmla="*/ 0 w 261"/>
                    <a:gd name="T23" fmla="*/ 0 h 431"/>
                    <a:gd name="T24" fmla="*/ 0 w 261"/>
                    <a:gd name="T25" fmla="*/ 0 h 431"/>
                    <a:gd name="T26" fmla="*/ 0 w 261"/>
                    <a:gd name="T27" fmla="*/ 0 h 431"/>
                    <a:gd name="T28" fmla="*/ 0 w 261"/>
                    <a:gd name="T29" fmla="*/ 0 h 431"/>
                    <a:gd name="T30" fmla="*/ 0 w 261"/>
                    <a:gd name="T31" fmla="*/ 0 h 431"/>
                    <a:gd name="T32" fmla="*/ 0 w 261"/>
                    <a:gd name="T33" fmla="*/ 0 h 431"/>
                    <a:gd name="T34" fmla="*/ 0 w 261"/>
                    <a:gd name="T35" fmla="*/ 0 h 431"/>
                    <a:gd name="T36" fmla="*/ 0 w 261"/>
                    <a:gd name="T37" fmla="*/ 0 h 431"/>
                    <a:gd name="T38" fmla="*/ 0 w 261"/>
                    <a:gd name="T39" fmla="*/ 0 h 431"/>
                    <a:gd name="T40" fmla="*/ 0 w 261"/>
                    <a:gd name="T41" fmla="*/ 0 h 431"/>
                    <a:gd name="T42" fmla="*/ 0 w 261"/>
                    <a:gd name="T43" fmla="*/ 0 h 431"/>
                    <a:gd name="T44" fmla="*/ 0 w 261"/>
                    <a:gd name="T45" fmla="*/ 0 h 4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1"/>
                    <a:gd name="T70" fmla="*/ 0 h 431"/>
                    <a:gd name="T71" fmla="*/ 261 w 261"/>
                    <a:gd name="T72" fmla="*/ 431 h 4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1" h="431">
                      <a:moveTo>
                        <a:pt x="48" y="24"/>
                      </a:moveTo>
                      <a:lnTo>
                        <a:pt x="198" y="0"/>
                      </a:lnTo>
                      <a:lnTo>
                        <a:pt x="222" y="53"/>
                      </a:lnTo>
                      <a:lnTo>
                        <a:pt x="252" y="273"/>
                      </a:lnTo>
                      <a:lnTo>
                        <a:pt x="261" y="303"/>
                      </a:lnTo>
                      <a:lnTo>
                        <a:pt x="238" y="361"/>
                      </a:lnTo>
                      <a:lnTo>
                        <a:pt x="238" y="402"/>
                      </a:lnTo>
                      <a:lnTo>
                        <a:pt x="211" y="397"/>
                      </a:lnTo>
                      <a:lnTo>
                        <a:pt x="212" y="431"/>
                      </a:lnTo>
                      <a:lnTo>
                        <a:pt x="184" y="418"/>
                      </a:lnTo>
                      <a:lnTo>
                        <a:pt x="169" y="422"/>
                      </a:lnTo>
                      <a:lnTo>
                        <a:pt x="147" y="419"/>
                      </a:lnTo>
                      <a:lnTo>
                        <a:pt x="132" y="367"/>
                      </a:lnTo>
                      <a:lnTo>
                        <a:pt x="101" y="351"/>
                      </a:lnTo>
                      <a:lnTo>
                        <a:pt x="101" y="296"/>
                      </a:lnTo>
                      <a:lnTo>
                        <a:pt x="71" y="303"/>
                      </a:lnTo>
                      <a:lnTo>
                        <a:pt x="54" y="262"/>
                      </a:lnTo>
                      <a:lnTo>
                        <a:pt x="0" y="215"/>
                      </a:lnTo>
                      <a:lnTo>
                        <a:pt x="39" y="141"/>
                      </a:lnTo>
                      <a:lnTo>
                        <a:pt x="28" y="106"/>
                      </a:lnTo>
                      <a:lnTo>
                        <a:pt x="67" y="99"/>
                      </a:lnTo>
                      <a:lnTo>
                        <a:pt x="71" y="50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1" name="Freeform 304"/>
                <p:cNvSpPr>
                  <a:spLocks/>
                </p:cNvSpPr>
                <p:nvPr/>
              </p:nvSpPr>
              <p:spPr bwMode="auto">
                <a:xfrm>
                  <a:off x="3241" y="2334"/>
                  <a:ext cx="138" cy="114"/>
                </a:xfrm>
                <a:custGeom>
                  <a:avLst/>
                  <a:gdLst>
                    <a:gd name="T0" fmla="*/ 0 w 414"/>
                    <a:gd name="T1" fmla="*/ 0 h 342"/>
                    <a:gd name="T2" fmla="*/ 0 w 414"/>
                    <a:gd name="T3" fmla="*/ 0 h 342"/>
                    <a:gd name="T4" fmla="*/ 0 w 414"/>
                    <a:gd name="T5" fmla="*/ 0 h 342"/>
                    <a:gd name="T6" fmla="*/ 0 w 414"/>
                    <a:gd name="T7" fmla="*/ 0 h 342"/>
                    <a:gd name="T8" fmla="*/ 0 w 414"/>
                    <a:gd name="T9" fmla="*/ 0 h 342"/>
                    <a:gd name="T10" fmla="*/ 0 w 414"/>
                    <a:gd name="T11" fmla="*/ 0 h 342"/>
                    <a:gd name="T12" fmla="*/ 0 w 414"/>
                    <a:gd name="T13" fmla="*/ 0 h 342"/>
                    <a:gd name="T14" fmla="*/ 0 w 414"/>
                    <a:gd name="T15" fmla="*/ 0 h 342"/>
                    <a:gd name="T16" fmla="*/ 0 w 414"/>
                    <a:gd name="T17" fmla="*/ 0 h 342"/>
                    <a:gd name="T18" fmla="*/ 0 w 414"/>
                    <a:gd name="T19" fmla="*/ 0 h 342"/>
                    <a:gd name="T20" fmla="*/ 0 w 414"/>
                    <a:gd name="T21" fmla="*/ 0 h 342"/>
                    <a:gd name="T22" fmla="*/ 0 w 414"/>
                    <a:gd name="T23" fmla="*/ 0 h 342"/>
                    <a:gd name="T24" fmla="*/ 0 w 414"/>
                    <a:gd name="T25" fmla="*/ 0 h 342"/>
                    <a:gd name="T26" fmla="*/ 0 w 414"/>
                    <a:gd name="T27" fmla="*/ 0 h 342"/>
                    <a:gd name="T28" fmla="*/ 0 w 414"/>
                    <a:gd name="T29" fmla="*/ 0 h 342"/>
                    <a:gd name="T30" fmla="*/ 0 w 414"/>
                    <a:gd name="T31" fmla="*/ 0 h 342"/>
                    <a:gd name="T32" fmla="*/ 0 w 414"/>
                    <a:gd name="T33" fmla="*/ 0 h 342"/>
                    <a:gd name="T34" fmla="*/ 0 w 414"/>
                    <a:gd name="T35" fmla="*/ 0 h 342"/>
                    <a:gd name="T36" fmla="*/ 0 w 414"/>
                    <a:gd name="T37" fmla="*/ 0 h 342"/>
                    <a:gd name="T38" fmla="*/ 0 w 414"/>
                    <a:gd name="T39" fmla="*/ 0 h 342"/>
                    <a:gd name="T40" fmla="*/ 0 w 414"/>
                    <a:gd name="T41" fmla="*/ 0 h 342"/>
                    <a:gd name="T42" fmla="*/ 0 w 414"/>
                    <a:gd name="T43" fmla="*/ 0 h 342"/>
                    <a:gd name="T44" fmla="*/ 0 w 414"/>
                    <a:gd name="T45" fmla="*/ 0 h 342"/>
                    <a:gd name="T46" fmla="*/ 0 w 414"/>
                    <a:gd name="T47" fmla="*/ 0 h 342"/>
                    <a:gd name="T48" fmla="*/ 0 w 414"/>
                    <a:gd name="T49" fmla="*/ 0 h 342"/>
                    <a:gd name="T50" fmla="*/ 0 w 414"/>
                    <a:gd name="T51" fmla="*/ 0 h 3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14"/>
                    <a:gd name="T79" fmla="*/ 0 h 342"/>
                    <a:gd name="T80" fmla="*/ 414 w 414"/>
                    <a:gd name="T81" fmla="*/ 342 h 3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14" h="342">
                      <a:moveTo>
                        <a:pt x="0" y="12"/>
                      </a:moveTo>
                      <a:lnTo>
                        <a:pt x="181" y="0"/>
                      </a:lnTo>
                      <a:lnTo>
                        <a:pt x="219" y="0"/>
                      </a:lnTo>
                      <a:lnTo>
                        <a:pt x="249" y="10"/>
                      </a:lnTo>
                      <a:lnTo>
                        <a:pt x="233" y="40"/>
                      </a:lnTo>
                      <a:lnTo>
                        <a:pt x="286" y="88"/>
                      </a:lnTo>
                      <a:lnTo>
                        <a:pt x="303" y="129"/>
                      </a:lnTo>
                      <a:lnTo>
                        <a:pt x="334" y="119"/>
                      </a:lnTo>
                      <a:lnTo>
                        <a:pt x="333" y="176"/>
                      </a:lnTo>
                      <a:lnTo>
                        <a:pt x="365" y="193"/>
                      </a:lnTo>
                      <a:lnTo>
                        <a:pt x="379" y="244"/>
                      </a:lnTo>
                      <a:lnTo>
                        <a:pt x="402" y="248"/>
                      </a:lnTo>
                      <a:lnTo>
                        <a:pt x="414" y="270"/>
                      </a:lnTo>
                      <a:lnTo>
                        <a:pt x="386" y="299"/>
                      </a:lnTo>
                      <a:lnTo>
                        <a:pt x="377" y="333"/>
                      </a:lnTo>
                      <a:lnTo>
                        <a:pt x="338" y="342"/>
                      </a:lnTo>
                      <a:lnTo>
                        <a:pt x="348" y="305"/>
                      </a:lnTo>
                      <a:lnTo>
                        <a:pt x="192" y="318"/>
                      </a:lnTo>
                      <a:lnTo>
                        <a:pt x="81" y="332"/>
                      </a:lnTo>
                      <a:lnTo>
                        <a:pt x="74" y="296"/>
                      </a:lnTo>
                      <a:lnTo>
                        <a:pt x="66" y="186"/>
                      </a:lnTo>
                      <a:lnTo>
                        <a:pt x="65" y="127"/>
                      </a:lnTo>
                      <a:lnTo>
                        <a:pt x="28" y="99"/>
                      </a:lnTo>
                      <a:lnTo>
                        <a:pt x="41" y="75"/>
                      </a:lnTo>
                      <a:lnTo>
                        <a:pt x="23" y="6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2" name="Freeform 305"/>
                <p:cNvSpPr>
                  <a:spLocks/>
                </p:cNvSpPr>
                <p:nvPr/>
              </p:nvSpPr>
              <p:spPr bwMode="auto">
                <a:xfrm>
                  <a:off x="3393" y="2286"/>
                  <a:ext cx="67" cy="112"/>
                </a:xfrm>
                <a:custGeom>
                  <a:avLst/>
                  <a:gdLst>
                    <a:gd name="T0" fmla="*/ 0 w 203"/>
                    <a:gd name="T1" fmla="*/ 0 h 334"/>
                    <a:gd name="T2" fmla="*/ 0 w 203"/>
                    <a:gd name="T3" fmla="*/ 0 h 334"/>
                    <a:gd name="T4" fmla="*/ 0 w 203"/>
                    <a:gd name="T5" fmla="*/ 0 h 334"/>
                    <a:gd name="T6" fmla="*/ 0 w 203"/>
                    <a:gd name="T7" fmla="*/ 0 h 334"/>
                    <a:gd name="T8" fmla="*/ 0 w 203"/>
                    <a:gd name="T9" fmla="*/ 0 h 334"/>
                    <a:gd name="T10" fmla="*/ 0 w 203"/>
                    <a:gd name="T11" fmla="*/ 0 h 334"/>
                    <a:gd name="T12" fmla="*/ 0 w 203"/>
                    <a:gd name="T13" fmla="*/ 0 h 334"/>
                    <a:gd name="T14" fmla="*/ 0 w 203"/>
                    <a:gd name="T15" fmla="*/ 0 h 334"/>
                    <a:gd name="T16" fmla="*/ 0 w 203"/>
                    <a:gd name="T17" fmla="*/ 0 h 334"/>
                    <a:gd name="T18" fmla="*/ 0 w 203"/>
                    <a:gd name="T19" fmla="*/ 0 h 334"/>
                    <a:gd name="T20" fmla="*/ 0 w 203"/>
                    <a:gd name="T21" fmla="*/ 0 h 334"/>
                    <a:gd name="T22" fmla="*/ 0 w 203"/>
                    <a:gd name="T23" fmla="*/ 0 h 334"/>
                    <a:gd name="T24" fmla="*/ 0 w 203"/>
                    <a:gd name="T25" fmla="*/ 0 h 334"/>
                    <a:gd name="T26" fmla="*/ 0 w 203"/>
                    <a:gd name="T27" fmla="*/ 0 h 334"/>
                    <a:gd name="T28" fmla="*/ 0 w 203"/>
                    <a:gd name="T29" fmla="*/ 0 h 334"/>
                    <a:gd name="T30" fmla="*/ 0 w 203"/>
                    <a:gd name="T31" fmla="*/ 0 h 3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3"/>
                    <a:gd name="T49" fmla="*/ 0 h 334"/>
                    <a:gd name="T50" fmla="*/ 203 w 203"/>
                    <a:gd name="T51" fmla="*/ 334 h 33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3" h="334">
                      <a:moveTo>
                        <a:pt x="0" y="24"/>
                      </a:moveTo>
                      <a:lnTo>
                        <a:pt x="24" y="36"/>
                      </a:lnTo>
                      <a:lnTo>
                        <a:pt x="46" y="34"/>
                      </a:lnTo>
                      <a:lnTo>
                        <a:pt x="54" y="27"/>
                      </a:lnTo>
                      <a:lnTo>
                        <a:pt x="60" y="7"/>
                      </a:lnTo>
                      <a:lnTo>
                        <a:pt x="158" y="0"/>
                      </a:lnTo>
                      <a:lnTo>
                        <a:pt x="203" y="236"/>
                      </a:lnTo>
                      <a:lnTo>
                        <a:pt x="199" y="233"/>
                      </a:lnTo>
                      <a:lnTo>
                        <a:pt x="166" y="247"/>
                      </a:lnTo>
                      <a:lnTo>
                        <a:pt x="142" y="310"/>
                      </a:lnTo>
                      <a:lnTo>
                        <a:pt x="107" y="301"/>
                      </a:lnTo>
                      <a:lnTo>
                        <a:pt x="66" y="325"/>
                      </a:lnTo>
                      <a:lnTo>
                        <a:pt x="13" y="334"/>
                      </a:lnTo>
                      <a:lnTo>
                        <a:pt x="37" y="272"/>
                      </a:lnTo>
                      <a:lnTo>
                        <a:pt x="27" y="2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3" name="Freeform 306"/>
                <p:cNvSpPr>
                  <a:spLocks/>
                </p:cNvSpPr>
                <p:nvPr/>
              </p:nvSpPr>
              <p:spPr bwMode="auto">
                <a:xfrm>
                  <a:off x="3445" y="2264"/>
                  <a:ext cx="87" cy="100"/>
                </a:xfrm>
                <a:custGeom>
                  <a:avLst/>
                  <a:gdLst>
                    <a:gd name="T0" fmla="*/ 0 w 260"/>
                    <a:gd name="T1" fmla="*/ 0 h 301"/>
                    <a:gd name="T2" fmla="*/ 0 w 260"/>
                    <a:gd name="T3" fmla="*/ 0 h 301"/>
                    <a:gd name="T4" fmla="*/ 0 w 260"/>
                    <a:gd name="T5" fmla="*/ 0 h 301"/>
                    <a:gd name="T6" fmla="*/ 0 w 260"/>
                    <a:gd name="T7" fmla="*/ 0 h 301"/>
                    <a:gd name="T8" fmla="*/ 0 w 260"/>
                    <a:gd name="T9" fmla="*/ 0 h 301"/>
                    <a:gd name="T10" fmla="*/ 0 w 260"/>
                    <a:gd name="T11" fmla="*/ 0 h 301"/>
                    <a:gd name="T12" fmla="*/ 0 w 260"/>
                    <a:gd name="T13" fmla="*/ 0 h 301"/>
                    <a:gd name="T14" fmla="*/ 0 w 260"/>
                    <a:gd name="T15" fmla="*/ 0 h 301"/>
                    <a:gd name="T16" fmla="*/ 0 w 260"/>
                    <a:gd name="T17" fmla="*/ 0 h 301"/>
                    <a:gd name="T18" fmla="*/ 0 w 260"/>
                    <a:gd name="T19" fmla="*/ 0 h 301"/>
                    <a:gd name="T20" fmla="*/ 0 w 260"/>
                    <a:gd name="T21" fmla="*/ 0 h 301"/>
                    <a:gd name="T22" fmla="*/ 0 w 260"/>
                    <a:gd name="T23" fmla="*/ 0 h 301"/>
                    <a:gd name="T24" fmla="*/ 0 w 260"/>
                    <a:gd name="T25" fmla="*/ 0 h 301"/>
                    <a:gd name="T26" fmla="*/ 0 w 260"/>
                    <a:gd name="T27" fmla="*/ 0 h 301"/>
                    <a:gd name="T28" fmla="*/ 0 w 260"/>
                    <a:gd name="T29" fmla="*/ 0 h 301"/>
                    <a:gd name="T30" fmla="*/ 0 w 260"/>
                    <a:gd name="T31" fmla="*/ 0 h 301"/>
                    <a:gd name="T32" fmla="*/ 0 w 260"/>
                    <a:gd name="T33" fmla="*/ 0 h 301"/>
                    <a:gd name="T34" fmla="*/ 0 w 260"/>
                    <a:gd name="T35" fmla="*/ 0 h 301"/>
                    <a:gd name="T36" fmla="*/ 0 w 260"/>
                    <a:gd name="T37" fmla="*/ 0 h 3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0"/>
                    <a:gd name="T58" fmla="*/ 0 h 301"/>
                    <a:gd name="T59" fmla="*/ 260 w 260"/>
                    <a:gd name="T60" fmla="*/ 301 h 30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0" h="301">
                      <a:moveTo>
                        <a:pt x="0" y="68"/>
                      </a:moveTo>
                      <a:lnTo>
                        <a:pt x="117" y="57"/>
                      </a:lnTo>
                      <a:lnTo>
                        <a:pt x="142" y="61"/>
                      </a:lnTo>
                      <a:lnTo>
                        <a:pt x="197" y="35"/>
                      </a:lnTo>
                      <a:lnTo>
                        <a:pt x="209" y="12"/>
                      </a:lnTo>
                      <a:lnTo>
                        <a:pt x="242" y="0"/>
                      </a:lnTo>
                      <a:lnTo>
                        <a:pt x="260" y="114"/>
                      </a:lnTo>
                      <a:lnTo>
                        <a:pt x="247" y="127"/>
                      </a:lnTo>
                      <a:lnTo>
                        <a:pt x="250" y="206"/>
                      </a:lnTo>
                      <a:lnTo>
                        <a:pt x="224" y="212"/>
                      </a:lnTo>
                      <a:lnTo>
                        <a:pt x="209" y="256"/>
                      </a:lnTo>
                      <a:lnTo>
                        <a:pt x="189" y="251"/>
                      </a:lnTo>
                      <a:lnTo>
                        <a:pt x="182" y="301"/>
                      </a:lnTo>
                      <a:lnTo>
                        <a:pt x="153" y="280"/>
                      </a:lnTo>
                      <a:lnTo>
                        <a:pt x="96" y="293"/>
                      </a:lnTo>
                      <a:lnTo>
                        <a:pt x="71" y="274"/>
                      </a:lnTo>
                      <a:lnTo>
                        <a:pt x="38" y="273"/>
                      </a:lnTo>
                      <a:lnTo>
                        <a:pt x="21" y="189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4" name="Freeform 307"/>
                <p:cNvSpPr>
                  <a:spLocks/>
                </p:cNvSpPr>
                <p:nvPr/>
              </p:nvSpPr>
              <p:spPr bwMode="auto">
                <a:xfrm>
                  <a:off x="3368" y="2354"/>
                  <a:ext cx="153" cy="85"/>
                </a:xfrm>
                <a:custGeom>
                  <a:avLst/>
                  <a:gdLst>
                    <a:gd name="T0" fmla="*/ 0 w 459"/>
                    <a:gd name="T1" fmla="*/ 0 h 255"/>
                    <a:gd name="T2" fmla="*/ 0 w 459"/>
                    <a:gd name="T3" fmla="*/ 0 h 255"/>
                    <a:gd name="T4" fmla="*/ 0 w 459"/>
                    <a:gd name="T5" fmla="*/ 0 h 255"/>
                    <a:gd name="T6" fmla="*/ 0 w 459"/>
                    <a:gd name="T7" fmla="*/ 0 h 255"/>
                    <a:gd name="T8" fmla="*/ 0 w 459"/>
                    <a:gd name="T9" fmla="*/ 0 h 255"/>
                    <a:gd name="T10" fmla="*/ 0 w 459"/>
                    <a:gd name="T11" fmla="*/ 0 h 255"/>
                    <a:gd name="T12" fmla="*/ 0 w 459"/>
                    <a:gd name="T13" fmla="*/ 0 h 255"/>
                    <a:gd name="T14" fmla="*/ 0 w 459"/>
                    <a:gd name="T15" fmla="*/ 0 h 255"/>
                    <a:gd name="T16" fmla="*/ 0 w 459"/>
                    <a:gd name="T17" fmla="*/ 0 h 255"/>
                    <a:gd name="T18" fmla="*/ 0 w 459"/>
                    <a:gd name="T19" fmla="*/ 0 h 255"/>
                    <a:gd name="T20" fmla="*/ 0 w 459"/>
                    <a:gd name="T21" fmla="*/ 0 h 255"/>
                    <a:gd name="T22" fmla="*/ 0 w 459"/>
                    <a:gd name="T23" fmla="*/ 0 h 255"/>
                    <a:gd name="T24" fmla="*/ 0 w 459"/>
                    <a:gd name="T25" fmla="*/ 0 h 255"/>
                    <a:gd name="T26" fmla="*/ 0 w 459"/>
                    <a:gd name="T27" fmla="*/ 0 h 255"/>
                    <a:gd name="T28" fmla="*/ 0 w 459"/>
                    <a:gd name="T29" fmla="*/ 0 h 255"/>
                    <a:gd name="T30" fmla="*/ 0 w 459"/>
                    <a:gd name="T31" fmla="*/ 0 h 255"/>
                    <a:gd name="T32" fmla="*/ 0 w 459"/>
                    <a:gd name="T33" fmla="*/ 0 h 255"/>
                    <a:gd name="T34" fmla="*/ 0 w 459"/>
                    <a:gd name="T35" fmla="*/ 0 h 255"/>
                    <a:gd name="T36" fmla="*/ 0 w 459"/>
                    <a:gd name="T37" fmla="*/ 0 h 255"/>
                    <a:gd name="T38" fmla="*/ 0 w 459"/>
                    <a:gd name="T39" fmla="*/ 0 h 255"/>
                    <a:gd name="T40" fmla="*/ 0 w 459"/>
                    <a:gd name="T41" fmla="*/ 0 h 255"/>
                    <a:gd name="T42" fmla="*/ 0 w 459"/>
                    <a:gd name="T43" fmla="*/ 0 h 255"/>
                    <a:gd name="T44" fmla="*/ 0 w 459"/>
                    <a:gd name="T45" fmla="*/ 0 h 255"/>
                    <a:gd name="T46" fmla="*/ 0 w 459"/>
                    <a:gd name="T47" fmla="*/ 0 h 255"/>
                    <a:gd name="T48" fmla="*/ 0 w 459"/>
                    <a:gd name="T49" fmla="*/ 0 h 255"/>
                    <a:gd name="T50" fmla="*/ 0 w 459"/>
                    <a:gd name="T51" fmla="*/ 0 h 255"/>
                    <a:gd name="T52" fmla="*/ 0 w 459"/>
                    <a:gd name="T53" fmla="*/ 0 h 255"/>
                    <a:gd name="T54" fmla="*/ 0 w 459"/>
                    <a:gd name="T55" fmla="*/ 0 h 255"/>
                    <a:gd name="T56" fmla="*/ 0 w 459"/>
                    <a:gd name="T57" fmla="*/ 0 h 25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59"/>
                    <a:gd name="T88" fmla="*/ 0 h 255"/>
                    <a:gd name="T89" fmla="*/ 459 w 459"/>
                    <a:gd name="T90" fmla="*/ 255 h 25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59" h="255">
                      <a:moveTo>
                        <a:pt x="0" y="255"/>
                      </a:moveTo>
                      <a:lnTo>
                        <a:pt x="112" y="239"/>
                      </a:lnTo>
                      <a:lnTo>
                        <a:pt x="112" y="228"/>
                      </a:lnTo>
                      <a:lnTo>
                        <a:pt x="382" y="190"/>
                      </a:lnTo>
                      <a:lnTo>
                        <a:pt x="386" y="171"/>
                      </a:lnTo>
                      <a:lnTo>
                        <a:pt x="425" y="157"/>
                      </a:lnTo>
                      <a:lnTo>
                        <a:pt x="430" y="136"/>
                      </a:lnTo>
                      <a:lnTo>
                        <a:pt x="447" y="130"/>
                      </a:lnTo>
                      <a:lnTo>
                        <a:pt x="459" y="99"/>
                      </a:lnTo>
                      <a:lnTo>
                        <a:pt x="422" y="69"/>
                      </a:lnTo>
                      <a:lnTo>
                        <a:pt x="415" y="28"/>
                      </a:lnTo>
                      <a:lnTo>
                        <a:pt x="386" y="8"/>
                      </a:lnTo>
                      <a:lnTo>
                        <a:pt x="326" y="19"/>
                      </a:lnTo>
                      <a:lnTo>
                        <a:pt x="298" y="1"/>
                      </a:lnTo>
                      <a:lnTo>
                        <a:pt x="271" y="0"/>
                      </a:lnTo>
                      <a:lnTo>
                        <a:pt x="277" y="28"/>
                      </a:lnTo>
                      <a:lnTo>
                        <a:pt x="239" y="43"/>
                      </a:lnTo>
                      <a:lnTo>
                        <a:pt x="215" y="106"/>
                      </a:lnTo>
                      <a:lnTo>
                        <a:pt x="181" y="96"/>
                      </a:lnTo>
                      <a:lnTo>
                        <a:pt x="140" y="119"/>
                      </a:lnTo>
                      <a:lnTo>
                        <a:pt x="88" y="128"/>
                      </a:lnTo>
                      <a:lnTo>
                        <a:pt x="88" y="165"/>
                      </a:lnTo>
                      <a:lnTo>
                        <a:pt x="62" y="163"/>
                      </a:lnTo>
                      <a:lnTo>
                        <a:pt x="64" y="195"/>
                      </a:lnTo>
                      <a:lnTo>
                        <a:pt x="37" y="183"/>
                      </a:lnTo>
                      <a:lnTo>
                        <a:pt x="21" y="188"/>
                      </a:lnTo>
                      <a:lnTo>
                        <a:pt x="34" y="210"/>
                      </a:lnTo>
                      <a:lnTo>
                        <a:pt x="6" y="238"/>
                      </a:lnTo>
                      <a:lnTo>
                        <a:pt x="0" y="25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5" name="Freeform 308"/>
                <p:cNvSpPr>
                  <a:spLocks/>
                </p:cNvSpPr>
                <p:nvPr/>
              </p:nvSpPr>
              <p:spPr bwMode="auto">
                <a:xfrm>
                  <a:off x="3358" y="2409"/>
                  <a:ext cx="176" cy="64"/>
                </a:xfrm>
                <a:custGeom>
                  <a:avLst/>
                  <a:gdLst>
                    <a:gd name="T0" fmla="*/ 0 w 529"/>
                    <a:gd name="T1" fmla="*/ 0 h 192"/>
                    <a:gd name="T2" fmla="*/ 0 w 529"/>
                    <a:gd name="T3" fmla="*/ 0 h 192"/>
                    <a:gd name="T4" fmla="*/ 0 w 529"/>
                    <a:gd name="T5" fmla="*/ 0 h 192"/>
                    <a:gd name="T6" fmla="*/ 0 w 529"/>
                    <a:gd name="T7" fmla="*/ 0 h 192"/>
                    <a:gd name="T8" fmla="*/ 0 w 529"/>
                    <a:gd name="T9" fmla="*/ 0 h 192"/>
                    <a:gd name="T10" fmla="*/ 0 w 529"/>
                    <a:gd name="T11" fmla="*/ 0 h 192"/>
                    <a:gd name="T12" fmla="*/ 0 w 529"/>
                    <a:gd name="T13" fmla="*/ 0 h 192"/>
                    <a:gd name="T14" fmla="*/ 0 w 529"/>
                    <a:gd name="T15" fmla="*/ 0 h 192"/>
                    <a:gd name="T16" fmla="*/ 0 w 529"/>
                    <a:gd name="T17" fmla="*/ 0 h 192"/>
                    <a:gd name="T18" fmla="*/ 0 w 529"/>
                    <a:gd name="T19" fmla="*/ 0 h 192"/>
                    <a:gd name="T20" fmla="*/ 0 w 529"/>
                    <a:gd name="T21" fmla="*/ 0 h 192"/>
                    <a:gd name="T22" fmla="*/ 0 w 529"/>
                    <a:gd name="T23" fmla="*/ 0 h 192"/>
                    <a:gd name="T24" fmla="*/ 0 w 529"/>
                    <a:gd name="T25" fmla="*/ 0 h 192"/>
                    <a:gd name="T26" fmla="*/ 0 w 529"/>
                    <a:gd name="T27" fmla="*/ 0 h 192"/>
                    <a:gd name="T28" fmla="*/ 0 w 529"/>
                    <a:gd name="T29" fmla="*/ 0 h 192"/>
                    <a:gd name="T30" fmla="*/ 0 w 529"/>
                    <a:gd name="T31" fmla="*/ 0 h 1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9"/>
                    <a:gd name="T49" fmla="*/ 0 h 192"/>
                    <a:gd name="T50" fmla="*/ 529 w 529"/>
                    <a:gd name="T51" fmla="*/ 192 h 1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9" h="192">
                      <a:moveTo>
                        <a:pt x="32" y="87"/>
                      </a:moveTo>
                      <a:lnTo>
                        <a:pt x="32" y="91"/>
                      </a:lnTo>
                      <a:lnTo>
                        <a:pt x="23" y="109"/>
                      </a:lnTo>
                      <a:lnTo>
                        <a:pt x="33" y="134"/>
                      </a:lnTo>
                      <a:lnTo>
                        <a:pt x="0" y="155"/>
                      </a:lnTo>
                      <a:lnTo>
                        <a:pt x="7" y="192"/>
                      </a:lnTo>
                      <a:lnTo>
                        <a:pt x="145" y="181"/>
                      </a:lnTo>
                      <a:lnTo>
                        <a:pt x="310" y="162"/>
                      </a:lnTo>
                      <a:lnTo>
                        <a:pt x="392" y="147"/>
                      </a:lnTo>
                      <a:lnTo>
                        <a:pt x="409" y="98"/>
                      </a:lnTo>
                      <a:lnTo>
                        <a:pt x="439" y="95"/>
                      </a:lnTo>
                      <a:lnTo>
                        <a:pt x="529" y="0"/>
                      </a:lnTo>
                      <a:lnTo>
                        <a:pt x="412" y="23"/>
                      </a:lnTo>
                      <a:lnTo>
                        <a:pt x="139" y="63"/>
                      </a:lnTo>
                      <a:lnTo>
                        <a:pt x="141" y="74"/>
                      </a:lnTo>
                      <a:lnTo>
                        <a:pt x="32" y="87"/>
                      </a:lnTo>
                      <a:close/>
                    </a:path>
                  </a:pathLst>
                </a:custGeom>
                <a:solidFill>
                  <a:srgbClr val="DF9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6" name="Freeform 309"/>
                <p:cNvSpPr>
                  <a:spLocks/>
                </p:cNvSpPr>
                <p:nvPr/>
              </p:nvSpPr>
              <p:spPr bwMode="auto">
                <a:xfrm>
                  <a:off x="3340" y="2469"/>
                  <a:ext cx="73" cy="125"/>
                </a:xfrm>
                <a:custGeom>
                  <a:avLst/>
                  <a:gdLst>
                    <a:gd name="T0" fmla="*/ 0 w 217"/>
                    <a:gd name="T1" fmla="*/ 0 h 377"/>
                    <a:gd name="T2" fmla="*/ 0 w 217"/>
                    <a:gd name="T3" fmla="*/ 0 h 377"/>
                    <a:gd name="T4" fmla="*/ 0 w 217"/>
                    <a:gd name="T5" fmla="*/ 0 h 377"/>
                    <a:gd name="T6" fmla="*/ 0 w 217"/>
                    <a:gd name="T7" fmla="*/ 0 h 377"/>
                    <a:gd name="T8" fmla="*/ 0 w 217"/>
                    <a:gd name="T9" fmla="*/ 0 h 377"/>
                    <a:gd name="T10" fmla="*/ 0 w 217"/>
                    <a:gd name="T11" fmla="*/ 0 h 377"/>
                    <a:gd name="T12" fmla="*/ 0 w 217"/>
                    <a:gd name="T13" fmla="*/ 0 h 377"/>
                    <a:gd name="T14" fmla="*/ 0 w 217"/>
                    <a:gd name="T15" fmla="*/ 0 h 377"/>
                    <a:gd name="T16" fmla="*/ 0 w 217"/>
                    <a:gd name="T17" fmla="*/ 0 h 377"/>
                    <a:gd name="T18" fmla="*/ 0 w 217"/>
                    <a:gd name="T19" fmla="*/ 0 h 377"/>
                    <a:gd name="T20" fmla="*/ 0 w 217"/>
                    <a:gd name="T21" fmla="*/ 0 h 377"/>
                    <a:gd name="T22" fmla="*/ 0 w 217"/>
                    <a:gd name="T23" fmla="*/ 0 h 377"/>
                    <a:gd name="T24" fmla="*/ 0 w 217"/>
                    <a:gd name="T25" fmla="*/ 0 h 377"/>
                    <a:gd name="T26" fmla="*/ 0 w 217"/>
                    <a:gd name="T27" fmla="*/ 0 h 377"/>
                    <a:gd name="T28" fmla="*/ 0 w 217"/>
                    <a:gd name="T29" fmla="*/ 0 h 37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7"/>
                    <a:gd name="T46" fmla="*/ 0 h 377"/>
                    <a:gd name="T47" fmla="*/ 217 w 217"/>
                    <a:gd name="T48" fmla="*/ 377 h 37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7" h="377">
                      <a:moveTo>
                        <a:pt x="61" y="12"/>
                      </a:moveTo>
                      <a:lnTo>
                        <a:pt x="28" y="76"/>
                      </a:lnTo>
                      <a:lnTo>
                        <a:pt x="0" y="118"/>
                      </a:lnTo>
                      <a:lnTo>
                        <a:pt x="9" y="167"/>
                      </a:lnTo>
                      <a:lnTo>
                        <a:pt x="43" y="235"/>
                      </a:lnTo>
                      <a:lnTo>
                        <a:pt x="17" y="304"/>
                      </a:lnTo>
                      <a:lnTo>
                        <a:pt x="6" y="340"/>
                      </a:lnTo>
                      <a:lnTo>
                        <a:pt x="132" y="325"/>
                      </a:lnTo>
                      <a:lnTo>
                        <a:pt x="138" y="371"/>
                      </a:lnTo>
                      <a:lnTo>
                        <a:pt x="164" y="377"/>
                      </a:lnTo>
                      <a:lnTo>
                        <a:pt x="170" y="353"/>
                      </a:lnTo>
                      <a:lnTo>
                        <a:pt x="217" y="347"/>
                      </a:lnTo>
                      <a:lnTo>
                        <a:pt x="206" y="270"/>
                      </a:lnTo>
                      <a:lnTo>
                        <a:pt x="204" y="0"/>
                      </a:lnTo>
                      <a:lnTo>
                        <a:pt x="61" y="12"/>
                      </a:lnTo>
                      <a:close/>
                    </a:path>
                  </a:pathLst>
                </a:custGeom>
                <a:solidFill>
                  <a:srgbClr val="FF5FB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7" name="Freeform 310"/>
                <p:cNvSpPr>
                  <a:spLocks/>
                </p:cNvSpPr>
                <p:nvPr/>
              </p:nvSpPr>
              <p:spPr bwMode="auto">
                <a:xfrm>
                  <a:off x="3408" y="2463"/>
                  <a:ext cx="82" cy="126"/>
                </a:xfrm>
                <a:custGeom>
                  <a:avLst/>
                  <a:gdLst>
                    <a:gd name="T0" fmla="*/ 0 w 245"/>
                    <a:gd name="T1" fmla="*/ 0 h 380"/>
                    <a:gd name="T2" fmla="*/ 0 w 245"/>
                    <a:gd name="T3" fmla="*/ 0 h 380"/>
                    <a:gd name="T4" fmla="*/ 0 w 245"/>
                    <a:gd name="T5" fmla="*/ 0 h 380"/>
                    <a:gd name="T6" fmla="*/ 0 w 245"/>
                    <a:gd name="T7" fmla="*/ 0 h 380"/>
                    <a:gd name="T8" fmla="*/ 0 w 245"/>
                    <a:gd name="T9" fmla="*/ 0 h 380"/>
                    <a:gd name="T10" fmla="*/ 0 w 245"/>
                    <a:gd name="T11" fmla="*/ 0 h 380"/>
                    <a:gd name="T12" fmla="*/ 0 w 245"/>
                    <a:gd name="T13" fmla="*/ 0 h 380"/>
                    <a:gd name="T14" fmla="*/ 0 w 245"/>
                    <a:gd name="T15" fmla="*/ 0 h 380"/>
                    <a:gd name="T16" fmla="*/ 0 w 245"/>
                    <a:gd name="T17" fmla="*/ 0 h 380"/>
                    <a:gd name="T18" fmla="*/ 0 w 245"/>
                    <a:gd name="T19" fmla="*/ 0 h 380"/>
                    <a:gd name="T20" fmla="*/ 0 w 245"/>
                    <a:gd name="T21" fmla="*/ 0 h 380"/>
                    <a:gd name="T22" fmla="*/ 0 w 245"/>
                    <a:gd name="T23" fmla="*/ 0 h 380"/>
                    <a:gd name="T24" fmla="*/ 0 w 245"/>
                    <a:gd name="T25" fmla="*/ 0 h 380"/>
                    <a:gd name="T26" fmla="*/ 0 w 245"/>
                    <a:gd name="T27" fmla="*/ 0 h 380"/>
                    <a:gd name="T28" fmla="*/ 0 w 245"/>
                    <a:gd name="T29" fmla="*/ 0 h 3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5"/>
                    <a:gd name="T46" fmla="*/ 0 h 380"/>
                    <a:gd name="T47" fmla="*/ 245 w 245"/>
                    <a:gd name="T48" fmla="*/ 380 h 38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5" h="380">
                      <a:moveTo>
                        <a:pt x="0" y="19"/>
                      </a:moveTo>
                      <a:lnTo>
                        <a:pt x="159" y="0"/>
                      </a:lnTo>
                      <a:lnTo>
                        <a:pt x="210" y="175"/>
                      </a:lnTo>
                      <a:lnTo>
                        <a:pt x="245" y="204"/>
                      </a:lnTo>
                      <a:lnTo>
                        <a:pt x="217" y="255"/>
                      </a:lnTo>
                      <a:lnTo>
                        <a:pt x="244" y="305"/>
                      </a:lnTo>
                      <a:lnTo>
                        <a:pt x="81" y="323"/>
                      </a:lnTo>
                      <a:lnTo>
                        <a:pt x="88" y="366"/>
                      </a:lnTo>
                      <a:lnTo>
                        <a:pt x="64" y="380"/>
                      </a:lnTo>
                      <a:lnTo>
                        <a:pt x="45" y="326"/>
                      </a:lnTo>
                      <a:lnTo>
                        <a:pt x="34" y="370"/>
                      </a:lnTo>
                      <a:lnTo>
                        <a:pt x="14" y="366"/>
                      </a:lnTo>
                      <a:lnTo>
                        <a:pt x="7" y="322"/>
                      </a:lnTo>
                      <a:lnTo>
                        <a:pt x="1" y="28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F00D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8" name="Freeform 311"/>
                <p:cNvSpPr>
                  <a:spLocks/>
                </p:cNvSpPr>
                <p:nvPr/>
              </p:nvSpPr>
              <p:spPr bwMode="auto">
                <a:xfrm>
                  <a:off x="3461" y="2456"/>
                  <a:ext cx="113" cy="117"/>
                </a:xfrm>
                <a:custGeom>
                  <a:avLst/>
                  <a:gdLst>
                    <a:gd name="T0" fmla="*/ 0 w 338"/>
                    <a:gd name="T1" fmla="*/ 0 h 351"/>
                    <a:gd name="T2" fmla="*/ 0 w 338"/>
                    <a:gd name="T3" fmla="*/ 0 h 351"/>
                    <a:gd name="T4" fmla="*/ 0 w 338"/>
                    <a:gd name="T5" fmla="*/ 0 h 351"/>
                    <a:gd name="T6" fmla="*/ 0 w 338"/>
                    <a:gd name="T7" fmla="*/ 0 h 351"/>
                    <a:gd name="T8" fmla="*/ 0 w 338"/>
                    <a:gd name="T9" fmla="*/ 0 h 351"/>
                    <a:gd name="T10" fmla="*/ 0 w 338"/>
                    <a:gd name="T11" fmla="*/ 0 h 351"/>
                    <a:gd name="T12" fmla="*/ 0 w 338"/>
                    <a:gd name="T13" fmla="*/ 0 h 351"/>
                    <a:gd name="T14" fmla="*/ 0 w 338"/>
                    <a:gd name="T15" fmla="*/ 0 h 351"/>
                    <a:gd name="T16" fmla="*/ 0 w 338"/>
                    <a:gd name="T17" fmla="*/ 0 h 351"/>
                    <a:gd name="T18" fmla="*/ 0 w 338"/>
                    <a:gd name="T19" fmla="*/ 0 h 351"/>
                    <a:gd name="T20" fmla="*/ 0 w 338"/>
                    <a:gd name="T21" fmla="*/ 0 h 351"/>
                    <a:gd name="T22" fmla="*/ 0 w 338"/>
                    <a:gd name="T23" fmla="*/ 0 h 351"/>
                    <a:gd name="T24" fmla="*/ 0 w 338"/>
                    <a:gd name="T25" fmla="*/ 0 h 351"/>
                    <a:gd name="T26" fmla="*/ 0 w 338"/>
                    <a:gd name="T27" fmla="*/ 0 h 351"/>
                    <a:gd name="T28" fmla="*/ 0 w 338"/>
                    <a:gd name="T29" fmla="*/ 0 h 351"/>
                    <a:gd name="T30" fmla="*/ 0 w 338"/>
                    <a:gd name="T31" fmla="*/ 0 h 351"/>
                    <a:gd name="T32" fmla="*/ 0 w 338"/>
                    <a:gd name="T33" fmla="*/ 0 h 351"/>
                    <a:gd name="T34" fmla="*/ 0 w 338"/>
                    <a:gd name="T35" fmla="*/ 0 h 351"/>
                    <a:gd name="T36" fmla="*/ 0 w 338"/>
                    <a:gd name="T37" fmla="*/ 0 h 3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8"/>
                    <a:gd name="T58" fmla="*/ 0 h 351"/>
                    <a:gd name="T59" fmla="*/ 338 w 338"/>
                    <a:gd name="T60" fmla="*/ 351 h 3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8" h="351">
                      <a:moveTo>
                        <a:pt x="0" y="22"/>
                      </a:moveTo>
                      <a:lnTo>
                        <a:pt x="3" y="22"/>
                      </a:lnTo>
                      <a:lnTo>
                        <a:pt x="82" y="7"/>
                      </a:lnTo>
                      <a:lnTo>
                        <a:pt x="152" y="0"/>
                      </a:lnTo>
                      <a:lnTo>
                        <a:pt x="142" y="18"/>
                      </a:lnTo>
                      <a:lnTo>
                        <a:pt x="164" y="18"/>
                      </a:lnTo>
                      <a:lnTo>
                        <a:pt x="284" y="127"/>
                      </a:lnTo>
                      <a:lnTo>
                        <a:pt x="331" y="196"/>
                      </a:lnTo>
                      <a:lnTo>
                        <a:pt x="338" y="244"/>
                      </a:lnTo>
                      <a:lnTo>
                        <a:pt x="322" y="255"/>
                      </a:lnTo>
                      <a:lnTo>
                        <a:pt x="331" y="302"/>
                      </a:lnTo>
                      <a:lnTo>
                        <a:pt x="298" y="305"/>
                      </a:lnTo>
                      <a:lnTo>
                        <a:pt x="298" y="345"/>
                      </a:lnTo>
                      <a:lnTo>
                        <a:pt x="271" y="325"/>
                      </a:lnTo>
                      <a:lnTo>
                        <a:pt x="97" y="351"/>
                      </a:lnTo>
                      <a:lnTo>
                        <a:pt x="58" y="275"/>
                      </a:lnTo>
                      <a:lnTo>
                        <a:pt x="86" y="224"/>
                      </a:lnTo>
                      <a:lnTo>
                        <a:pt x="49" y="198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59" name="Freeform 312"/>
                <p:cNvSpPr>
                  <a:spLocks/>
                </p:cNvSpPr>
                <p:nvPr/>
              </p:nvSpPr>
              <p:spPr bwMode="auto">
                <a:xfrm>
                  <a:off x="3508" y="2440"/>
                  <a:ext cx="103" cy="82"/>
                </a:xfrm>
                <a:custGeom>
                  <a:avLst/>
                  <a:gdLst>
                    <a:gd name="T0" fmla="*/ 0 w 309"/>
                    <a:gd name="T1" fmla="*/ 0 h 245"/>
                    <a:gd name="T2" fmla="*/ 0 w 309"/>
                    <a:gd name="T3" fmla="*/ 0 h 245"/>
                    <a:gd name="T4" fmla="*/ 0 w 309"/>
                    <a:gd name="T5" fmla="*/ 0 h 245"/>
                    <a:gd name="T6" fmla="*/ 0 w 309"/>
                    <a:gd name="T7" fmla="*/ 0 h 245"/>
                    <a:gd name="T8" fmla="*/ 0 w 309"/>
                    <a:gd name="T9" fmla="*/ 0 h 245"/>
                    <a:gd name="T10" fmla="*/ 0 w 309"/>
                    <a:gd name="T11" fmla="*/ 0 h 245"/>
                    <a:gd name="T12" fmla="*/ 0 w 309"/>
                    <a:gd name="T13" fmla="*/ 0 h 245"/>
                    <a:gd name="T14" fmla="*/ 0 w 309"/>
                    <a:gd name="T15" fmla="*/ 0 h 245"/>
                    <a:gd name="T16" fmla="*/ 0 w 309"/>
                    <a:gd name="T17" fmla="*/ 0 h 245"/>
                    <a:gd name="T18" fmla="*/ 0 w 309"/>
                    <a:gd name="T19" fmla="*/ 0 h 245"/>
                    <a:gd name="T20" fmla="*/ 0 w 309"/>
                    <a:gd name="T21" fmla="*/ 0 h 245"/>
                    <a:gd name="T22" fmla="*/ 0 w 309"/>
                    <a:gd name="T23" fmla="*/ 0 h 245"/>
                    <a:gd name="T24" fmla="*/ 0 w 309"/>
                    <a:gd name="T25" fmla="*/ 0 h 245"/>
                    <a:gd name="T26" fmla="*/ 0 w 309"/>
                    <a:gd name="T27" fmla="*/ 0 h 245"/>
                    <a:gd name="T28" fmla="*/ 0 w 309"/>
                    <a:gd name="T29" fmla="*/ 0 h 245"/>
                    <a:gd name="T30" fmla="*/ 0 w 309"/>
                    <a:gd name="T31" fmla="*/ 0 h 24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9"/>
                    <a:gd name="T49" fmla="*/ 0 h 245"/>
                    <a:gd name="T50" fmla="*/ 309 w 309"/>
                    <a:gd name="T51" fmla="*/ 245 h 24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9" h="245">
                      <a:moveTo>
                        <a:pt x="11" y="44"/>
                      </a:moveTo>
                      <a:lnTo>
                        <a:pt x="36" y="20"/>
                      </a:lnTo>
                      <a:lnTo>
                        <a:pt x="129" y="0"/>
                      </a:lnTo>
                      <a:lnTo>
                        <a:pt x="157" y="14"/>
                      </a:lnTo>
                      <a:lnTo>
                        <a:pt x="217" y="3"/>
                      </a:lnTo>
                      <a:lnTo>
                        <a:pt x="265" y="38"/>
                      </a:lnTo>
                      <a:lnTo>
                        <a:pt x="309" y="65"/>
                      </a:lnTo>
                      <a:lnTo>
                        <a:pt x="284" y="139"/>
                      </a:lnTo>
                      <a:lnTo>
                        <a:pt x="247" y="176"/>
                      </a:lnTo>
                      <a:lnTo>
                        <a:pt x="206" y="187"/>
                      </a:lnTo>
                      <a:lnTo>
                        <a:pt x="214" y="216"/>
                      </a:lnTo>
                      <a:lnTo>
                        <a:pt x="189" y="245"/>
                      </a:lnTo>
                      <a:lnTo>
                        <a:pt x="142" y="176"/>
                      </a:lnTo>
                      <a:lnTo>
                        <a:pt x="20" y="65"/>
                      </a:lnTo>
                      <a:lnTo>
                        <a:pt x="0" y="65"/>
                      </a:lnTo>
                      <a:lnTo>
                        <a:pt x="11" y="44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0" name="Freeform 313"/>
                <p:cNvSpPr>
                  <a:spLocks/>
                </p:cNvSpPr>
                <p:nvPr/>
              </p:nvSpPr>
              <p:spPr bwMode="auto">
                <a:xfrm>
                  <a:off x="3435" y="2557"/>
                  <a:ext cx="193" cy="131"/>
                </a:xfrm>
                <a:custGeom>
                  <a:avLst/>
                  <a:gdLst>
                    <a:gd name="T0" fmla="*/ 0 w 579"/>
                    <a:gd name="T1" fmla="*/ 0 h 393"/>
                    <a:gd name="T2" fmla="*/ 0 w 579"/>
                    <a:gd name="T3" fmla="*/ 0 h 393"/>
                    <a:gd name="T4" fmla="*/ 0 w 579"/>
                    <a:gd name="T5" fmla="*/ 0 h 393"/>
                    <a:gd name="T6" fmla="*/ 0 w 579"/>
                    <a:gd name="T7" fmla="*/ 0 h 393"/>
                    <a:gd name="T8" fmla="*/ 0 w 579"/>
                    <a:gd name="T9" fmla="*/ 0 h 393"/>
                    <a:gd name="T10" fmla="*/ 0 w 579"/>
                    <a:gd name="T11" fmla="*/ 0 h 393"/>
                    <a:gd name="T12" fmla="*/ 0 w 579"/>
                    <a:gd name="T13" fmla="*/ 0 h 393"/>
                    <a:gd name="T14" fmla="*/ 0 w 579"/>
                    <a:gd name="T15" fmla="*/ 0 h 393"/>
                    <a:gd name="T16" fmla="*/ 0 w 579"/>
                    <a:gd name="T17" fmla="*/ 0 h 393"/>
                    <a:gd name="T18" fmla="*/ 0 w 579"/>
                    <a:gd name="T19" fmla="*/ 0 h 393"/>
                    <a:gd name="T20" fmla="*/ 0 w 579"/>
                    <a:gd name="T21" fmla="*/ 0 h 393"/>
                    <a:gd name="T22" fmla="*/ 0 w 579"/>
                    <a:gd name="T23" fmla="*/ 0 h 393"/>
                    <a:gd name="T24" fmla="*/ 0 w 579"/>
                    <a:gd name="T25" fmla="*/ 0 h 393"/>
                    <a:gd name="T26" fmla="*/ 0 w 579"/>
                    <a:gd name="T27" fmla="*/ 0 h 393"/>
                    <a:gd name="T28" fmla="*/ 0 w 579"/>
                    <a:gd name="T29" fmla="*/ 0 h 393"/>
                    <a:gd name="T30" fmla="*/ 0 w 579"/>
                    <a:gd name="T31" fmla="*/ 0 h 393"/>
                    <a:gd name="T32" fmla="*/ 0 w 579"/>
                    <a:gd name="T33" fmla="*/ 0 h 393"/>
                    <a:gd name="T34" fmla="*/ 0 w 579"/>
                    <a:gd name="T35" fmla="*/ 0 h 393"/>
                    <a:gd name="T36" fmla="*/ 0 w 579"/>
                    <a:gd name="T37" fmla="*/ 0 h 393"/>
                    <a:gd name="T38" fmla="*/ 0 w 579"/>
                    <a:gd name="T39" fmla="*/ 0 h 393"/>
                    <a:gd name="T40" fmla="*/ 0 w 579"/>
                    <a:gd name="T41" fmla="*/ 0 h 393"/>
                    <a:gd name="T42" fmla="*/ 0 w 579"/>
                    <a:gd name="T43" fmla="*/ 0 h 393"/>
                    <a:gd name="T44" fmla="*/ 0 w 579"/>
                    <a:gd name="T45" fmla="*/ 0 h 393"/>
                    <a:gd name="T46" fmla="*/ 0 w 579"/>
                    <a:gd name="T47" fmla="*/ 0 h 393"/>
                    <a:gd name="T48" fmla="*/ 0 w 579"/>
                    <a:gd name="T49" fmla="*/ 0 h 393"/>
                    <a:gd name="T50" fmla="*/ 0 w 579"/>
                    <a:gd name="T51" fmla="*/ 0 h 393"/>
                    <a:gd name="T52" fmla="*/ 0 w 579"/>
                    <a:gd name="T53" fmla="*/ 0 h 393"/>
                    <a:gd name="T54" fmla="*/ 0 w 579"/>
                    <a:gd name="T55" fmla="*/ 0 h 393"/>
                    <a:gd name="T56" fmla="*/ 0 w 579"/>
                    <a:gd name="T57" fmla="*/ 0 h 393"/>
                    <a:gd name="T58" fmla="*/ 0 w 579"/>
                    <a:gd name="T59" fmla="*/ 0 h 393"/>
                    <a:gd name="T60" fmla="*/ 0 w 579"/>
                    <a:gd name="T61" fmla="*/ 0 h 393"/>
                    <a:gd name="T62" fmla="*/ 0 w 579"/>
                    <a:gd name="T63" fmla="*/ 0 h 393"/>
                    <a:gd name="T64" fmla="*/ 0 w 579"/>
                    <a:gd name="T65" fmla="*/ 0 h 393"/>
                    <a:gd name="T66" fmla="*/ 0 w 579"/>
                    <a:gd name="T67" fmla="*/ 0 h 393"/>
                    <a:gd name="T68" fmla="*/ 0 w 579"/>
                    <a:gd name="T69" fmla="*/ 0 h 393"/>
                    <a:gd name="T70" fmla="*/ 0 w 579"/>
                    <a:gd name="T71" fmla="*/ 0 h 393"/>
                    <a:gd name="T72" fmla="*/ 0 w 579"/>
                    <a:gd name="T73" fmla="*/ 0 h 393"/>
                    <a:gd name="T74" fmla="*/ 0 w 579"/>
                    <a:gd name="T75" fmla="*/ 0 h 393"/>
                    <a:gd name="T76" fmla="*/ 0 w 579"/>
                    <a:gd name="T77" fmla="*/ 0 h 393"/>
                    <a:gd name="T78" fmla="*/ 0 w 579"/>
                    <a:gd name="T79" fmla="*/ 0 h 3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79"/>
                    <a:gd name="T121" fmla="*/ 0 h 393"/>
                    <a:gd name="T122" fmla="*/ 579 w 579"/>
                    <a:gd name="T123" fmla="*/ 393 h 3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79" h="393">
                      <a:moveTo>
                        <a:pt x="0" y="39"/>
                      </a:moveTo>
                      <a:lnTo>
                        <a:pt x="159" y="23"/>
                      </a:lnTo>
                      <a:lnTo>
                        <a:pt x="176" y="49"/>
                      </a:lnTo>
                      <a:lnTo>
                        <a:pt x="346" y="23"/>
                      </a:lnTo>
                      <a:lnTo>
                        <a:pt x="376" y="44"/>
                      </a:lnTo>
                      <a:lnTo>
                        <a:pt x="376" y="4"/>
                      </a:lnTo>
                      <a:lnTo>
                        <a:pt x="373" y="0"/>
                      </a:lnTo>
                      <a:lnTo>
                        <a:pt x="407" y="3"/>
                      </a:lnTo>
                      <a:lnTo>
                        <a:pt x="443" y="63"/>
                      </a:lnTo>
                      <a:lnTo>
                        <a:pt x="501" y="146"/>
                      </a:lnTo>
                      <a:lnTo>
                        <a:pt x="529" y="217"/>
                      </a:lnTo>
                      <a:lnTo>
                        <a:pt x="572" y="266"/>
                      </a:lnTo>
                      <a:lnTo>
                        <a:pt x="579" y="338"/>
                      </a:lnTo>
                      <a:lnTo>
                        <a:pt x="565" y="381"/>
                      </a:lnTo>
                      <a:lnTo>
                        <a:pt x="504" y="393"/>
                      </a:lnTo>
                      <a:lnTo>
                        <a:pt x="494" y="374"/>
                      </a:lnTo>
                      <a:lnTo>
                        <a:pt x="451" y="349"/>
                      </a:lnTo>
                      <a:lnTo>
                        <a:pt x="438" y="322"/>
                      </a:lnTo>
                      <a:lnTo>
                        <a:pt x="426" y="311"/>
                      </a:lnTo>
                      <a:lnTo>
                        <a:pt x="420" y="287"/>
                      </a:lnTo>
                      <a:lnTo>
                        <a:pt x="409" y="293"/>
                      </a:lnTo>
                      <a:lnTo>
                        <a:pt x="376" y="261"/>
                      </a:lnTo>
                      <a:lnTo>
                        <a:pt x="384" y="230"/>
                      </a:lnTo>
                      <a:lnTo>
                        <a:pt x="376" y="213"/>
                      </a:lnTo>
                      <a:lnTo>
                        <a:pt x="366" y="219"/>
                      </a:lnTo>
                      <a:lnTo>
                        <a:pt x="367" y="237"/>
                      </a:lnTo>
                      <a:lnTo>
                        <a:pt x="355" y="213"/>
                      </a:lnTo>
                      <a:lnTo>
                        <a:pt x="356" y="158"/>
                      </a:lnTo>
                      <a:lnTo>
                        <a:pt x="335" y="125"/>
                      </a:lnTo>
                      <a:lnTo>
                        <a:pt x="281" y="98"/>
                      </a:lnTo>
                      <a:lnTo>
                        <a:pt x="254" y="68"/>
                      </a:lnTo>
                      <a:lnTo>
                        <a:pt x="223" y="65"/>
                      </a:lnTo>
                      <a:lnTo>
                        <a:pt x="211" y="84"/>
                      </a:lnTo>
                      <a:lnTo>
                        <a:pt x="166" y="97"/>
                      </a:lnTo>
                      <a:lnTo>
                        <a:pt x="140" y="84"/>
                      </a:lnTo>
                      <a:lnTo>
                        <a:pt x="127" y="63"/>
                      </a:lnTo>
                      <a:lnTo>
                        <a:pt x="42" y="82"/>
                      </a:lnTo>
                      <a:lnTo>
                        <a:pt x="24" y="67"/>
                      </a:lnTo>
                      <a:lnTo>
                        <a:pt x="5" y="83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9F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1" name="Freeform 314"/>
                <p:cNvSpPr>
                  <a:spLocks/>
                </p:cNvSpPr>
                <p:nvPr/>
              </p:nvSpPr>
              <p:spPr bwMode="auto">
                <a:xfrm>
                  <a:off x="3488" y="2384"/>
                  <a:ext cx="177" cy="78"/>
                </a:xfrm>
                <a:custGeom>
                  <a:avLst/>
                  <a:gdLst>
                    <a:gd name="T0" fmla="*/ 0 w 532"/>
                    <a:gd name="T1" fmla="*/ 0 h 233"/>
                    <a:gd name="T2" fmla="*/ 0 w 532"/>
                    <a:gd name="T3" fmla="*/ 0 h 233"/>
                    <a:gd name="T4" fmla="*/ 0 w 532"/>
                    <a:gd name="T5" fmla="*/ 0 h 233"/>
                    <a:gd name="T6" fmla="*/ 0 w 532"/>
                    <a:gd name="T7" fmla="*/ 0 h 233"/>
                    <a:gd name="T8" fmla="*/ 0 w 532"/>
                    <a:gd name="T9" fmla="*/ 0 h 233"/>
                    <a:gd name="T10" fmla="*/ 0 w 532"/>
                    <a:gd name="T11" fmla="*/ 0 h 233"/>
                    <a:gd name="T12" fmla="*/ 0 w 532"/>
                    <a:gd name="T13" fmla="*/ 0 h 233"/>
                    <a:gd name="T14" fmla="*/ 0 w 532"/>
                    <a:gd name="T15" fmla="*/ 0 h 233"/>
                    <a:gd name="T16" fmla="*/ 0 w 532"/>
                    <a:gd name="T17" fmla="*/ 0 h 233"/>
                    <a:gd name="T18" fmla="*/ 0 w 532"/>
                    <a:gd name="T19" fmla="*/ 0 h 233"/>
                    <a:gd name="T20" fmla="*/ 0 w 532"/>
                    <a:gd name="T21" fmla="*/ 0 h 233"/>
                    <a:gd name="T22" fmla="*/ 0 w 532"/>
                    <a:gd name="T23" fmla="*/ 0 h 233"/>
                    <a:gd name="T24" fmla="*/ 0 w 532"/>
                    <a:gd name="T25" fmla="*/ 0 h 233"/>
                    <a:gd name="T26" fmla="*/ 0 w 532"/>
                    <a:gd name="T27" fmla="*/ 0 h 233"/>
                    <a:gd name="T28" fmla="*/ 0 w 532"/>
                    <a:gd name="T29" fmla="*/ 0 h 233"/>
                    <a:gd name="T30" fmla="*/ 0 w 532"/>
                    <a:gd name="T31" fmla="*/ 0 h 233"/>
                    <a:gd name="T32" fmla="*/ 0 w 532"/>
                    <a:gd name="T33" fmla="*/ 0 h 233"/>
                    <a:gd name="T34" fmla="*/ 0 w 532"/>
                    <a:gd name="T35" fmla="*/ 0 h 233"/>
                    <a:gd name="T36" fmla="*/ 0 w 532"/>
                    <a:gd name="T37" fmla="*/ 0 h 233"/>
                    <a:gd name="T38" fmla="*/ 0 w 532"/>
                    <a:gd name="T39" fmla="*/ 0 h 233"/>
                    <a:gd name="T40" fmla="*/ 0 w 532"/>
                    <a:gd name="T41" fmla="*/ 0 h 233"/>
                    <a:gd name="T42" fmla="*/ 0 w 532"/>
                    <a:gd name="T43" fmla="*/ 0 h 233"/>
                    <a:gd name="T44" fmla="*/ 0 w 532"/>
                    <a:gd name="T45" fmla="*/ 0 h 233"/>
                    <a:gd name="T46" fmla="*/ 0 w 532"/>
                    <a:gd name="T47" fmla="*/ 0 h 233"/>
                    <a:gd name="T48" fmla="*/ 0 w 532"/>
                    <a:gd name="T49" fmla="*/ 0 h 233"/>
                    <a:gd name="T50" fmla="*/ 0 w 532"/>
                    <a:gd name="T51" fmla="*/ 0 h 233"/>
                    <a:gd name="T52" fmla="*/ 0 w 532"/>
                    <a:gd name="T53" fmla="*/ 0 h 233"/>
                    <a:gd name="T54" fmla="*/ 0 w 532"/>
                    <a:gd name="T55" fmla="*/ 0 h 233"/>
                    <a:gd name="T56" fmla="*/ 0 w 532"/>
                    <a:gd name="T57" fmla="*/ 0 h 233"/>
                    <a:gd name="T58" fmla="*/ 0 w 532"/>
                    <a:gd name="T59" fmla="*/ 0 h 233"/>
                    <a:gd name="T60" fmla="*/ 0 w 532"/>
                    <a:gd name="T61" fmla="*/ 0 h 233"/>
                    <a:gd name="T62" fmla="*/ 0 w 532"/>
                    <a:gd name="T63" fmla="*/ 0 h 233"/>
                    <a:gd name="T64" fmla="*/ 0 w 532"/>
                    <a:gd name="T65" fmla="*/ 0 h 233"/>
                    <a:gd name="T66" fmla="*/ 0 w 532"/>
                    <a:gd name="T67" fmla="*/ 0 h 2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2"/>
                    <a:gd name="T103" fmla="*/ 0 h 233"/>
                    <a:gd name="T104" fmla="*/ 532 w 532"/>
                    <a:gd name="T105" fmla="*/ 233 h 2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2" h="233">
                      <a:moveTo>
                        <a:pt x="18" y="173"/>
                      </a:moveTo>
                      <a:lnTo>
                        <a:pt x="0" y="222"/>
                      </a:lnTo>
                      <a:lnTo>
                        <a:pt x="69" y="215"/>
                      </a:lnTo>
                      <a:lnTo>
                        <a:pt x="96" y="193"/>
                      </a:lnTo>
                      <a:lnTo>
                        <a:pt x="190" y="168"/>
                      </a:lnTo>
                      <a:lnTo>
                        <a:pt x="216" y="182"/>
                      </a:lnTo>
                      <a:lnTo>
                        <a:pt x="278" y="173"/>
                      </a:lnTo>
                      <a:lnTo>
                        <a:pt x="278" y="176"/>
                      </a:lnTo>
                      <a:lnTo>
                        <a:pt x="370" y="233"/>
                      </a:lnTo>
                      <a:lnTo>
                        <a:pt x="424" y="217"/>
                      </a:lnTo>
                      <a:lnTo>
                        <a:pt x="455" y="152"/>
                      </a:lnTo>
                      <a:lnTo>
                        <a:pt x="508" y="134"/>
                      </a:lnTo>
                      <a:lnTo>
                        <a:pt x="532" y="87"/>
                      </a:lnTo>
                      <a:lnTo>
                        <a:pt x="531" y="29"/>
                      </a:lnTo>
                      <a:lnTo>
                        <a:pt x="524" y="77"/>
                      </a:lnTo>
                      <a:lnTo>
                        <a:pt x="495" y="117"/>
                      </a:lnTo>
                      <a:lnTo>
                        <a:pt x="484" y="114"/>
                      </a:lnTo>
                      <a:lnTo>
                        <a:pt x="444" y="125"/>
                      </a:lnTo>
                      <a:lnTo>
                        <a:pt x="444" y="112"/>
                      </a:lnTo>
                      <a:lnTo>
                        <a:pt x="484" y="98"/>
                      </a:lnTo>
                      <a:lnTo>
                        <a:pt x="448" y="94"/>
                      </a:lnTo>
                      <a:lnTo>
                        <a:pt x="488" y="81"/>
                      </a:lnTo>
                      <a:lnTo>
                        <a:pt x="504" y="88"/>
                      </a:lnTo>
                      <a:lnTo>
                        <a:pt x="512" y="43"/>
                      </a:lnTo>
                      <a:lnTo>
                        <a:pt x="502" y="33"/>
                      </a:lnTo>
                      <a:lnTo>
                        <a:pt x="453" y="51"/>
                      </a:lnTo>
                      <a:lnTo>
                        <a:pt x="455" y="24"/>
                      </a:lnTo>
                      <a:lnTo>
                        <a:pt x="475" y="31"/>
                      </a:lnTo>
                      <a:lnTo>
                        <a:pt x="502" y="10"/>
                      </a:lnTo>
                      <a:lnTo>
                        <a:pt x="487" y="0"/>
                      </a:lnTo>
                      <a:lnTo>
                        <a:pt x="328" y="36"/>
                      </a:lnTo>
                      <a:lnTo>
                        <a:pt x="133" y="76"/>
                      </a:lnTo>
                      <a:lnTo>
                        <a:pt x="44" y="171"/>
                      </a:lnTo>
                      <a:lnTo>
                        <a:pt x="18" y="17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2" name="Freeform 315"/>
                <p:cNvSpPr>
                  <a:spLocks/>
                </p:cNvSpPr>
                <p:nvPr/>
              </p:nvSpPr>
              <p:spPr bwMode="auto">
                <a:xfrm>
                  <a:off x="3495" y="2320"/>
                  <a:ext cx="155" cy="97"/>
                </a:xfrm>
                <a:custGeom>
                  <a:avLst/>
                  <a:gdLst>
                    <a:gd name="T0" fmla="*/ 0 w 465"/>
                    <a:gd name="T1" fmla="*/ 0 h 290"/>
                    <a:gd name="T2" fmla="*/ 0 w 465"/>
                    <a:gd name="T3" fmla="*/ 0 h 290"/>
                    <a:gd name="T4" fmla="*/ 0 w 465"/>
                    <a:gd name="T5" fmla="*/ 0 h 290"/>
                    <a:gd name="T6" fmla="*/ 0 w 465"/>
                    <a:gd name="T7" fmla="*/ 0 h 290"/>
                    <a:gd name="T8" fmla="*/ 0 w 465"/>
                    <a:gd name="T9" fmla="*/ 0 h 290"/>
                    <a:gd name="T10" fmla="*/ 0 w 465"/>
                    <a:gd name="T11" fmla="*/ 0 h 290"/>
                    <a:gd name="T12" fmla="*/ 0 w 465"/>
                    <a:gd name="T13" fmla="*/ 0 h 290"/>
                    <a:gd name="T14" fmla="*/ 0 w 465"/>
                    <a:gd name="T15" fmla="*/ 0 h 290"/>
                    <a:gd name="T16" fmla="*/ 0 w 465"/>
                    <a:gd name="T17" fmla="*/ 0 h 290"/>
                    <a:gd name="T18" fmla="*/ 0 w 465"/>
                    <a:gd name="T19" fmla="*/ 0 h 290"/>
                    <a:gd name="T20" fmla="*/ 0 w 465"/>
                    <a:gd name="T21" fmla="*/ 0 h 290"/>
                    <a:gd name="T22" fmla="*/ 0 w 465"/>
                    <a:gd name="T23" fmla="*/ 0 h 290"/>
                    <a:gd name="T24" fmla="*/ 0 w 465"/>
                    <a:gd name="T25" fmla="*/ 0 h 290"/>
                    <a:gd name="T26" fmla="*/ 0 w 465"/>
                    <a:gd name="T27" fmla="*/ 0 h 290"/>
                    <a:gd name="T28" fmla="*/ 0 w 465"/>
                    <a:gd name="T29" fmla="*/ 0 h 290"/>
                    <a:gd name="T30" fmla="*/ 0 w 465"/>
                    <a:gd name="T31" fmla="*/ 0 h 290"/>
                    <a:gd name="T32" fmla="*/ 0 w 465"/>
                    <a:gd name="T33" fmla="*/ 0 h 290"/>
                    <a:gd name="T34" fmla="*/ 0 w 465"/>
                    <a:gd name="T35" fmla="*/ 0 h 290"/>
                    <a:gd name="T36" fmla="*/ 0 w 465"/>
                    <a:gd name="T37" fmla="*/ 0 h 290"/>
                    <a:gd name="T38" fmla="*/ 0 w 465"/>
                    <a:gd name="T39" fmla="*/ 0 h 290"/>
                    <a:gd name="T40" fmla="*/ 0 w 465"/>
                    <a:gd name="T41" fmla="*/ 0 h 290"/>
                    <a:gd name="T42" fmla="*/ 0 w 465"/>
                    <a:gd name="T43" fmla="*/ 0 h 290"/>
                    <a:gd name="T44" fmla="*/ 0 w 465"/>
                    <a:gd name="T45" fmla="*/ 0 h 290"/>
                    <a:gd name="T46" fmla="*/ 0 w 465"/>
                    <a:gd name="T47" fmla="*/ 0 h 290"/>
                    <a:gd name="T48" fmla="*/ 0 w 465"/>
                    <a:gd name="T49" fmla="*/ 0 h 29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5"/>
                    <a:gd name="T76" fmla="*/ 0 h 290"/>
                    <a:gd name="T77" fmla="*/ 465 w 465"/>
                    <a:gd name="T78" fmla="*/ 290 h 29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5" h="290">
                      <a:moveTo>
                        <a:pt x="76" y="203"/>
                      </a:moveTo>
                      <a:lnTo>
                        <a:pt x="63" y="233"/>
                      </a:lnTo>
                      <a:lnTo>
                        <a:pt x="44" y="241"/>
                      </a:lnTo>
                      <a:lnTo>
                        <a:pt x="42" y="260"/>
                      </a:lnTo>
                      <a:lnTo>
                        <a:pt x="2" y="274"/>
                      </a:lnTo>
                      <a:lnTo>
                        <a:pt x="0" y="290"/>
                      </a:lnTo>
                      <a:lnTo>
                        <a:pt x="110" y="271"/>
                      </a:lnTo>
                      <a:lnTo>
                        <a:pt x="311" y="229"/>
                      </a:lnTo>
                      <a:lnTo>
                        <a:pt x="465" y="192"/>
                      </a:lnTo>
                      <a:lnTo>
                        <a:pt x="465" y="163"/>
                      </a:lnTo>
                      <a:lnTo>
                        <a:pt x="448" y="154"/>
                      </a:lnTo>
                      <a:lnTo>
                        <a:pt x="435" y="168"/>
                      </a:lnTo>
                      <a:lnTo>
                        <a:pt x="427" y="129"/>
                      </a:lnTo>
                      <a:lnTo>
                        <a:pt x="435" y="94"/>
                      </a:lnTo>
                      <a:lnTo>
                        <a:pt x="377" y="68"/>
                      </a:lnTo>
                      <a:lnTo>
                        <a:pt x="338" y="75"/>
                      </a:lnTo>
                      <a:lnTo>
                        <a:pt x="337" y="21"/>
                      </a:lnTo>
                      <a:lnTo>
                        <a:pt x="296" y="0"/>
                      </a:lnTo>
                      <a:lnTo>
                        <a:pt x="266" y="13"/>
                      </a:lnTo>
                      <a:lnTo>
                        <a:pt x="245" y="64"/>
                      </a:lnTo>
                      <a:lnTo>
                        <a:pt x="209" y="84"/>
                      </a:lnTo>
                      <a:lnTo>
                        <a:pt x="195" y="164"/>
                      </a:lnTo>
                      <a:lnTo>
                        <a:pt x="136" y="203"/>
                      </a:lnTo>
                      <a:lnTo>
                        <a:pt x="89" y="219"/>
                      </a:lnTo>
                      <a:lnTo>
                        <a:pt x="76" y="203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3" name="Freeform 316"/>
                <p:cNvSpPr>
                  <a:spLocks/>
                </p:cNvSpPr>
                <p:nvPr/>
              </p:nvSpPr>
              <p:spPr bwMode="auto">
                <a:xfrm>
                  <a:off x="3506" y="2301"/>
                  <a:ext cx="88" cy="92"/>
                </a:xfrm>
                <a:custGeom>
                  <a:avLst/>
                  <a:gdLst>
                    <a:gd name="T0" fmla="*/ 0 w 264"/>
                    <a:gd name="T1" fmla="*/ 0 h 276"/>
                    <a:gd name="T2" fmla="*/ 0 w 264"/>
                    <a:gd name="T3" fmla="*/ 0 h 276"/>
                    <a:gd name="T4" fmla="*/ 0 w 264"/>
                    <a:gd name="T5" fmla="*/ 0 h 276"/>
                    <a:gd name="T6" fmla="*/ 0 w 264"/>
                    <a:gd name="T7" fmla="*/ 0 h 276"/>
                    <a:gd name="T8" fmla="*/ 0 w 264"/>
                    <a:gd name="T9" fmla="*/ 0 h 276"/>
                    <a:gd name="T10" fmla="*/ 0 w 264"/>
                    <a:gd name="T11" fmla="*/ 0 h 276"/>
                    <a:gd name="T12" fmla="*/ 0 w 264"/>
                    <a:gd name="T13" fmla="*/ 0 h 276"/>
                    <a:gd name="T14" fmla="*/ 0 w 264"/>
                    <a:gd name="T15" fmla="*/ 0 h 276"/>
                    <a:gd name="T16" fmla="*/ 0 w 264"/>
                    <a:gd name="T17" fmla="*/ 0 h 276"/>
                    <a:gd name="T18" fmla="*/ 0 w 264"/>
                    <a:gd name="T19" fmla="*/ 0 h 276"/>
                    <a:gd name="T20" fmla="*/ 0 w 264"/>
                    <a:gd name="T21" fmla="*/ 0 h 276"/>
                    <a:gd name="T22" fmla="*/ 0 w 264"/>
                    <a:gd name="T23" fmla="*/ 0 h 276"/>
                    <a:gd name="T24" fmla="*/ 0 w 264"/>
                    <a:gd name="T25" fmla="*/ 0 h 276"/>
                    <a:gd name="T26" fmla="*/ 0 w 264"/>
                    <a:gd name="T27" fmla="*/ 0 h 276"/>
                    <a:gd name="T28" fmla="*/ 0 w 264"/>
                    <a:gd name="T29" fmla="*/ 0 h 276"/>
                    <a:gd name="T30" fmla="*/ 0 w 264"/>
                    <a:gd name="T31" fmla="*/ 0 h 276"/>
                    <a:gd name="T32" fmla="*/ 0 w 264"/>
                    <a:gd name="T33" fmla="*/ 0 h 276"/>
                    <a:gd name="T34" fmla="*/ 0 w 264"/>
                    <a:gd name="T35" fmla="*/ 0 h 276"/>
                    <a:gd name="T36" fmla="*/ 0 w 264"/>
                    <a:gd name="T37" fmla="*/ 0 h 276"/>
                    <a:gd name="T38" fmla="*/ 0 w 264"/>
                    <a:gd name="T39" fmla="*/ 0 h 276"/>
                    <a:gd name="T40" fmla="*/ 0 w 264"/>
                    <a:gd name="T41" fmla="*/ 0 h 2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4"/>
                    <a:gd name="T64" fmla="*/ 0 h 276"/>
                    <a:gd name="T65" fmla="*/ 264 w 264"/>
                    <a:gd name="T66" fmla="*/ 276 h 2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4" h="276">
                      <a:moveTo>
                        <a:pt x="27" y="144"/>
                      </a:moveTo>
                      <a:lnTo>
                        <a:pt x="7" y="139"/>
                      </a:lnTo>
                      <a:lnTo>
                        <a:pt x="0" y="183"/>
                      </a:lnTo>
                      <a:lnTo>
                        <a:pt x="7" y="229"/>
                      </a:lnTo>
                      <a:lnTo>
                        <a:pt x="45" y="260"/>
                      </a:lnTo>
                      <a:lnTo>
                        <a:pt x="54" y="276"/>
                      </a:lnTo>
                      <a:lnTo>
                        <a:pt x="103" y="260"/>
                      </a:lnTo>
                      <a:lnTo>
                        <a:pt x="160" y="223"/>
                      </a:lnTo>
                      <a:lnTo>
                        <a:pt x="177" y="142"/>
                      </a:lnTo>
                      <a:lnTo>
                        <a:pt x="215" y="121"/>
                      </a:lnTo>
                      <a:lnTo>
                        <a:pt x="235" y="71"/>
                      </a:lnTo>
                      <a:lnTo>
                        <a:pt x="264" y="57"/>
                      </a:lnTo>
                      <a:lnTo>
                        <a:pt x="226" y="51"/>
                      </a:lnTo>
                      <a:lnTo>
                        <a:pt x="159" y="87"/>
                      </a:lnTo>
                      <a:lnTo>
                        <a:pt x="149" y="52"/>
                      </a:lnTo>
                      <a:lnTo>
                        <a:pt x="92" y="55"/>
                      </a:lnTo>
                      <a:lnTo>
                        <a:pt x="78" y="0"/>
                      </a:lnTo>
                      <a:lnTo>
                        <a:pt x="63" y="15"/>
                      </a:lnTo>
                      <a:lnTo>
                        <a:pt x="68" y="94"/>
                      </a:lnTo>
                      <a:lnTo>
                        <a:pt x="42" y="100"/>
                      </a:lnTo>
                      <a:lnTo>
                        <a:pt x="27" y="144"/>
                      </a:lnTo>
                      <a:close/>
                    </a:path>
                  </a:pathLst>
                </a:custGeom>
                <a:solidFill>
                  <a:srgbClr val="BFD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4" name="Freeform 317"/>
                <p:cNvSpPr>
                  <a:spLocks/>
                </p:cNvSpPr>
                <p:nvPr/>
              </p:nvSpPr>
              <p:spPr bwMode="auto">
                <a:xfrm>
                  <a:off x="3631" y="2303"/>
                  <a:ext cx="25" cy="30"/>
                </a:xfrm>
                <a:custGeom>
                  <a:avLst/>
                  <a:gdLst>
                    <a:gd name="T0" fmla="*/ 0 w 74"/>
                    <a:gd name="T1" fmla="*/ 0 h 92"/>
                    <a:gd name="T2" fmla="*/ 0 w 74"/>
                    <a:gd name="T3" fmla="*/ 0 h 92"/>
                    <a:gd name="T4" fmla="*/ 0 w 74"/>
                    <a:gd name="T5" fmla="*/ 0 h 92"/>
                    <a:gd name="T6" fmla="*/ 0 w 74"/>
                    <a:gd name="T7" fmla="*/ 0 h 92"/>
                    <a:gd name="T8" fmla="*/ 0 w 74"/>
                    <a:gd name="T9" fmla="*/ 0 h 92"/>
                    <a:gd name="T10" fmla="*/ 0 w 74"/>
                    <a:gd name="T11" fmla="*/ 0 h 92"/>
                    <a:gd name="T12" fmla="*/ 0 w 74"/>
                    <a:gd name="T13" fmla="*/ 0 h 92"/>
                    <a:gd name="T14" fmla="*/ 0 w 74"/>
                    <a:gd name="T15" fmla="*/ 0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92"/>
                    <a:gd name="T26" fmla="*/ 74 w 74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92">
                      <a:moveTo>
                        <a:pt x="0" y="5"/>
                      </a:moveTo>
                      <a:lnTo>
                        <a:pt x="16" y="0"/>
                      </a:lnTo>
                      <a:lnTo>
                        <a:pt x="49" y="20"/>
                      </a:lnTo>
                      <a:lnTo>
                        <a:pt x="49" y="40"/>
                      </a:lnTo>
                      <a:lnTo>
                        <a:pt x="73" y="55"/>
                      </a:lnTo>
                      <a:lnTo>
                        <a:pt x="74" y="82"/>
                      </a:lnTo>
                      <a:lnTo>
                        <a:pt x="36" y="9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5" name="Freeform 318"/>
                <p:cNvSpPr>
                  <a:spLocks/>
                </p:cNvSpPr>
                <p:nvPr/>
              </p:nvSpPr>
              <p:spPr bwMode="auto">
                <a:xfrm>
                  <a:off x="3526" y="2242"/>
                  <a:ext cx="119" cy="78"/>
                </a:xfrm>
                <a:custGeom>
                  <a:avLst/>
                  <a:gdLst>
                    <a:gd name="T0" fmla="*/ 0 w 357"/>
                    <a:gd name="T1" fmla="*/ 0 h 234"/>
                    <a:gd name="T2" fmla="*/ 0 w 357"/>
                    <a:gd name="T3" fmla="*/ 0 h 234"/>
                    <a:gd name="T4" fmla="*/ 0 w 357"/>
                    <a:gd name="T5" fmla="*/ 0 h 234"/>
                    <a:gd name="T6" fmla="*/ 0 w 357"/>
                    <a:gd name="T7" fmla="*/ 0 h 234"/>
                    <a:gd name="T8" fmla="*/ 0 w 357"/>
                    <a:gd name="T9" fmla="*/ 0 h 234"/>
                    <a:gd name="T10" fmla="*/ 0 w 357"/>
                    <a:gd name="T11" fmla="*/ 0 h 234"/>
                    <a:gd name="T12" fmla="*/ 0 w 357"/>
                    <a:gd name="T13" fmla="*/ 0 h 234"/>
                    <a:gd name="T14" fmla="*/ 0 w 357"/>
                    <a:gd name="T15" fmla="*/ 0 h 234"/>
                    <a:gd name="T16" fmla="*/ 0 w 357"/>
                    <a:gd name="T17" fmla="*/ 0 h 234"/>
                    <a:gd name="T18" fmla="*/ 0 w 357"/>
                    <a:gd name="T19" fmla="*/ 0 h 234"/>
                    <a:gd name="T20" fmla="*/ 0 w 357"/>
                    <a:gd name="T21" fmla="*/ 0 h 234"/>
                    <a:gd name="T22" fmla="*/ 0 w 357"/>
                    <a:gd name="T23" fmla="*/ 0 h 234"/>
                    <a:gd name="T24" fmla="*/ 0 w 357"/>
                    <a:gd name="T25" fmla="*/ 0 h 234"/>
                    <a:gd name="T26" fmla="*/ 0 w 357"/>
                    <a:gd name="T27" fmla="*/ 0 h 234"/>
                    <a:gd name="T28" fmla="*/ 0 w 357"/>
                    <a:gd name="T29" fmla="*/ 0 h 2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7"/>
                    <a:gd name="T46" fmla="*/ 0 h 234"/>
                    <a:gd name="T47" fmla="*/ 357 w 357"/>
                    <a:gd name="T48" fmla="*/ 234 h 23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7" h="234">
                      <a:moveTo>
                        <a:pt x="33" y="34"/>
                      </a:moveTo>
                      <a:lnTo>
                        <a:pt x="0" y="65"/>
                      </a:lnTo>
                      <a:lnTo>
                        <a:pt x="18" y="179"/>
                      </a:lnTo>
                      <a:lnTo>
                        <a:pt x="33" y="234"/>
                      </a:lnTo>
                      <a:lnTo>
                        <a:pt x="94" y="230"/>
                      </a:lnTo>
                      <a:lnTo>
                        <a:pt x="319" y="187"/>
                      </a:lnTo>
                      <a:lnTo>
                        <a:pt x="335" y="180"/>
                      </a:lnTo>
                      <a:lnTo>
                        <a:pt x="357" y="127"/>
                      </a:lnTo>
                      <a:lnTo>
                        <a:pt x="323" y="98"/>
                      </a:lnTo>
                      <a:lnTo>
                        <a:pt x="342" y="31"/>
                      </a:lnTo>
                      <a:lnTo>
                        <a:pt x="316" y="24"/>
                      </a:lnTo>
                      <a:lnTo>
                        <a:pt x="316" y="7"/>
                      </a:lnTo>
                      <a:lnTo>
                        <a:pt x="304" y="0"/>
                      </a:lnTo>
                      <a:lnTo>
                        <a:pt x="43" y="49"/>
                      </a:lnTo>
                      <a:lnTo>
                        <a:pt x="33" y="34"/>
                      </a:lnTo>
                      <a:close/>
                    </a:path>
                  </a:pathLst>
                </a:custGeom>
                <a:solidFill>
                  <a:srgbClr val="00BF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6" name="Freeform 319"/>
                <p:cNvSpPr>
                  <a:spLocks/>
                </p:cNvSpPr>
                <p:nvPr/>
              </p:nvSpPr>
              <p:spPr bwMode="auto">
                <a:xfrm>
                  <a:off x="3633" y="2251"/>
                  <a:ext cx="32" cy="62"/>
                </a:xfrm>
                <a:custGeom>
                  <a:avLst/>
                  <a:gdLst>
                    <a:gd name="T0" fmla="*/ 0 w 95"/>
                    <a:gd name="T1" fmla="*/ 0 h 187"/>
                    <a:gd name="T2" fmla="*/ 0 w 95"/>
                    <a:gd name="T3" fmla="*/ 0 h 187"/>
                    <a:gd name="T4" fmla="*/ 0 w 95"/>
                    <a:gd name="T5" fmla="*/ 0 h 187"/>
                    <a:gd name="T6" fmla="*/ 0 w 95"/>
                    <a:gd name="T7" fmla="*/ 0 h 187"/>
                    <a:gd name="T8" fmla="*/ 0 w 95"/>
                    <a:gd name="T9" fmla="*/ 0 h 187"/>
                    <a:gd name="T10" fmla="*/ 0 w 95"/>
                    <a:gd name="T11" fmla="*/ 0 h 187"/>
                    <a:gd name="T12" fmla="*/ 0 w 95"/>
                    <a:gd name="T13" fmla="*/ 0 h 187"/>
                    <a:gd name="T14" fmla="*/ 0 w 95"/>
                    <a:gd name="T15" fmla="*/ 0 h 187"/>
                    <a:gd name="T16" fmla="*/ 0 w 95"/>
                    <a:gd name="T17" fmla="*/ 0 h 187"/>
                    <a:gd name="T18" fmla="*/ 0 w 95"/>
                    <a:gd name="T19" fmla="*/ 0 h 187"/>
                    <a:gd name="T20" fmla="*/ 0 w 95"/>
                    <a:gd name="T21" fmla="*/ 0 h 187"/>
                    <a:gd name="T22" fmla="*/ 0 w 95"/>
                    <a:gd name="T23" fmla="*/ 0 h 187"/>
                    <a:gd name="T24" fmla="*/ 0 w 95"/>
                    <a:gd name="T25" fmla="*/ 0 h 1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5"/>
                    <a:gd name="T40" fmla="*/ 0 h 187"/>
                    <a:gd name="T41" fmla="*/ 95 w 95"/>
                    <a:gd name="T42" fmla="*/ 187 h 18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5" h="187">
                      <a:moveTo>
                        <a:pt x="17" y="1"/>
                      </a:moveTo>
                      <a:lnTo>
                        <a:pt x="40" y="0"/>
                      </a:lnTo>
                      <a:lnTo>
                        <a:pt x="85" y="28"/>
                      </a:lnTo>
                      <a:lnTo>
                        <a:pt x="78" y="51"/>
                      </a:lnTo>
                      <a:lnTo>
                        <a:pt x="94" y="66"/>
                      </a:lnTo>
                      <a:lnTo>
                        <a:pt x="95" y="153"/>
                      </a:lnTo>
                      <a:lnTo>
                        <a:pt x="79" y="187"/>
                      </a:lnTo>
                      <a:lnTo>
                        <a:pt x="61" y="175"/>
                      </a:lnTo>
                      <a:lnTo>
                        <a:pt x="42" y="174"/>
                      </a:lnTo>
                      <a:lnTo>
                        <a:pt x="10" y="156"/>
                      </a:lnTo>
                      <a:lnTo>
                        <a:pt x="34" y="100"/>
                      </a:lnTo>
                      <a:lnTo>
                        <a:pt x="0" y="71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7" name="Freeform 320"/>
                <p:cNvSpPr>
                  <a:spLocks/>
                </p:cNvSpPr>
                <p:nvPr/>
              </p:nvSpPr>
              <p:spPr bwMode="auto">
                <a:xfrm>
                  <a:off x="3536" y="2154"/>
                  <a:ext cx="132" cy="107"/>
                </a:xfrm>
                <a:custGeom>
                  <a:avLst/>
                  <a:gdLst>
                    <a:gd name="T0" fmla="*/ 0 w 396"/>
                    <a:gd name="T1" fmla="*/ 0 h 323"/>
                    <a:gd name="T2" fmla="*/ 0 w 396"/>
                    <a:gd name="T3" fmla="*/ 0 h 323"/>
                    <a:gd name="T4" fmla="*/ 0 w 396"/>
                    <a:gd name="T5" fmla="*/ 0 h 323"/>
                    <a:gd name="T6" fmla="*/ 0 w 396"/>
                    <a:gd name="T7" fmla="*/ 0 h 323"/>
                    <a:gd name="T8" fmla="*/ 0 w 396"/>
                    <a:gd name="T9" fmla="*/ 0 h 323"/>
                    <a:gd name="T10" fmla="*/ 0 w 396"/>
                    <a:gd name="T11" fmla="*/ 0 h 323"/>
                    <a:gd name="T12" fmla="*/ 0 w 396"/>
                    <a:gd name="T13" fmla="*/ 0 h 323"/>
                    <a:gd name="T14" fmla="*/ 0 w 396"/>
                    <a:gd name="T15" fmla="*/ 0 h 323"/>
                    <a:gd name="T16" fmla="*/ 0 w 396"/>
                    <a:gd name="T17" fmla="*/ 0 h 323"/>
                    <a:gd name="T18" fmla="*/ 0 w 396"/>
                    <a:gd name="T19" fmla="*/ 0 h 323"/>
                    <a:gd name="T20" fmla="*/ 0 w 396"/>
                    <a:gd name="T21" fmla="*/ 0 h 323"/>
                    <a:gd name="T22" fmla="*/ 0 w 396"/>
                    <a:gd name="T23" fmla="*/ 0 h 323"/>
                    <a:gd name="T24" fmla="*/ 0 w 396"/>
                    <a:gd name="T25" fmla="*/ 0 h 323"/>
                    <a:gd name="T26" fmla="*/ 0 w 396"/>
                    <a:gd name="T27" fmla="*/ 0 h 323"/>
                    <a:gd name="T28" fmla="*/ 0 w 396"/>
                    <a:gd name="T29" fmla="*/ 0 h 323"/>
                    <a:gd name="T30" fmla="*/ 0 w 396"/>
                    <a:gd name="T31" fmla="*/ 0 h 323"/>
                    <a:gd name="T32" fmla="*/ 0 w 396"/>
                    <a:gd name="T33" fmla="*/ 0 h 323"/>
                    <a:gd name="T34" fmla="*/ 0 w 396"/>
                    <a:gd name="T35" fmla="*/ 0 h 323"/>
                    <a:gd name="T36" fmla="*/ 0 w 396"/>
                    <a:gd name="T37" fmla="*/ 0 h 323"/>
                    <a:gd name="T38" fmla="*/ 0 w 396"/>
                    <a:gd name="T39" fmla="*/ 0 h 323"/>
                    <a:gd name="T40" fmla="*/ 0 w 396"/>
                    <a:gd name="T41" fmla="*/ 0 h 323"/>
                    <a:gd name="T42" fmla="*/ 0 w 396"/>
                    <a:gd name="T43" fmla="*/ 0 h 323"/>
                    <a:gd name="T44" fmla="*/ 0 w 396"/>
                    <a:gd name="T45" fmla="*/ 0 h 323"/>
                    <a:gd name="T46" fmla="*/ 0 w 396"/>
                    <a:gd name="T47" fmla="*/ 0 h 323"/>
                    <a:gd name="T48" fmla="*/ 0 w 396"/>
                    <a:gd name="T49" fmla="*/ 0 h 323"/>
                    <a:gd name="T50" fmla="*/ 0 w 396"/>
                    <a:gd name="T51" fmla="*/ 0 h 323"/>
                    <a:gd name="T52" fmla="*/ 0 w 396"/>
                    <a:gd name="T53" fmla="*/ 0 h 323"/>
                    <a:gd name="T54" fmla="*/ 0 w 396"/>
                    <a:gd name="T55" fmla="*/ 0 h 323"/>
                    <a:gd name="T56" fmla="*/ 0 w 396"/>
                    <a:gd name="T57" fmla="*/ 0 h 323"/>
                    <a:gd name="T58" fmla="*/ 0 w 396"/>
                    <a:gd name="T59" fmla="*/ 0 h 323"/>
                    <a:gd name="T60" fmla="*/ 0 w 396"/>
                    <a:gd name="T61" fmla="*/ 0 h 32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6"/>
                    <a:gd name="T94" fmla="*/ 0 h 323"/>
                    <a:gd name="T95" fmla="*/ 396 w 396"/>
                    <a:gd name="T96" fmla="*/ 323 h 32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6" h="323">
                      <a:moveTo>
                        <a:pt x="31" y="217"/>
                      </a:moveTo>
                      <a:lnTo>
                        <a:pt x="68" y="198"/>
                      </a:lnTo>
                      <a:lnTo>
                        <a:pt x="119" y="193"/>
                      </a:lnTo>
                      <a:lnTo>
                        <a:pt x="131" y="176"/>
                      </a:lnTo>
                      <a:lnTo>
                        <a:pt x="149" y="174"/>
                      </a:lnTo>
                      <a:lnTo>
                        <a:pt x="159" y="156"/>
                      </a:lnTo>
                      <a:lnTo>
                        <a:pt x="176" y="149"/>
                      </a:lnTo>
                      <a:lnTo>
                        <a:pt x="168" y="115"/>
                      </a:lnTo>
                      <a:lnTo>
                        <a:pt x="158" y="106"/>
                      </a:lnTo>
                      <a:lnTo>
                        <a:pt x="180" y="79"/>
                      </a:lnTo>
                      <a:lnTo>
                        <a:pt x="193" y="79"/>
                      </a:lnTo>
                      <a:lnTo>
                        <a:pt x="239" y="22"/>
                      </a:lnTo>
                      <a:lnTo>
                        <a:pt x="310" y="0"/>
                      </a:lnTo>
                      <a:lnTo>
                        <a:pt x="318" y="54"/>
                      </a:lnTo>
                      <a:lnTo>
                        <a:pt x="322" y="52"/>
                      </a:lnTo>
                      <a:lnTo>
                        <a:pt x="339" y="71"/>
                      </a:lnTo>
                      <a:lnTo>
                        <a:pt x="340" y="127"/>
                      </a:lnTo>
                      <a:lnTo>
                        <a:pt x="361" y="172"/>
                      </a:lnTo>
                      <a:lnTo>
                        <a:pt x="369" y="230"/>
                      </a:lnTo>
                      <a:lnTo>
                        <a:pt x="371" y="281"/>
                      </a:lnTo>
                      <a:lnTo>
                        <a:pt x="396" y="298"/>
                      </a:lnTo>
                      <a:lnTo>
                        <a:pt x="378" y="323"/>
                      </a:lnTo>
                      <a:lnTo>
                        <a:pt x="332" y="293"/>
                      </a:lnTo>
                      <a:lnTo>
                        <a:pt x="308" y="296"/>
                      </a:lnTo>
                      <a:lnTo>
                        <a:pt x="284" y="289"/>
                      </a:lnTo>
                      <a:lnTo>
                        <a:pt x="286" y="272"/>
                      </a:lnTo>
                      <a:lnTo>
                        <a:pt x="271" y="266"/>
                      </a:lnTo>
                      <a:lnTo>
                        <a:pt x="12" y="316"/>
                      </a:lnTo>
                      <a:lnTo>
                        <a:pt x="0" y="301"/>
                      </a:lnTo>
                      <a:lnTo>
                        <a:pt x="40" y="244"/>
                      </a:lnTo>
                      <a:lnTo>
                        <a:pt x="31" y="217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8" name="Freeform 321"/>
                <p:cNvSpPr>
                  <a:spLocks/>
                </p:cNvSpPr>
                <p:nvPr/>
              </p:nvSpPr>
              <p:spPr bwMode="auto">
                <a:xfrm>
                  <a:off x="3638" y="2148"/>
                  <a:ext cx="35" cy="64"/>
                </a:xfrm>
                <a:custGeom>
                  <a:avLst/>
                  <a:gdLst>
                    <a:gd name="T0" fmla="*/ 0 w 105"/>
                    <a:gd name="T1" fmla="*/ 0 h 194"/>
                    <a:gd name="T2" fmla="*/ 0 w 105"/>
                    <a:gd name="T3" fmla="*/ 0 h 194"/>
                    <a:gd name="T4" fmla="*/ 0 w 105"/>
                    <a:gd name="T5" fmla="*/ 0 h 194"/>
                    <a:gd name="T6" fmla="*/ 0 w 105"/>
                    <a:gd name="T7" fmla="*/ 0 h 194"/>
                    <a:gd name="T8" fmla="*/ 0 w 105"/>
                    <a:gd name="T9" fmla="*/ 0 h 194"/>
                    <a:gd name="T10" fmla="*/ 0 w 105"/>
                    <a:gd name="T11" fmla="*/ 0 h 194"/>
                    <a:gd name="T12" fmla="*/ 0 w 105"/>
                    <a:gd name="T13" fmla="*/ 0 h 194"/>
                    <a:gd name="T14" fmla="*/ 0 w 105"/>
                    <a:gd name="T15" fmla="*/ 0 h 194"/>
                    <a:gd name="T16" fmla="*/ 0 w 105"/>
                    <a:gd name="T17" fmla="*/ 0 h 194"/>
                    <a:gd name="T18" fmla="*/ 0 w 105"/>
                    <a:gd name="T19" fmla="*/ 0 h 1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94"/>
                    <a:gd name="T32" fmla="*/ 105 w 105"/>
                    <a:gd name="T33" fmla="*/ 194 h 1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94">
                      <a:moveTo>
                        <a:pt x="0" y="21"/>
                      </a:moveTo>
                      <a:lnTo>
                        <a:pt x="77" y="0"/>
                      </a:lnTo>
                      <a:lnTo>
                        <a:pt x="105" y="53"/>
                      </a:lnTo>
                      <a:lnTo>
                        <a:pt x="90" y="67"/>
                      </a:lnTo>
                      <a:lnTo>
                        <a:pt x="96" y="184"/>
                      </a:lnTo>
                      <a:lnTo>
                        <a:pt x="52" y="194"/>
                      </a:lnTo>
                      <a:lnTo>
                        <a:pt x="31" y="146"/>
                      </a:lnTo>
                      <a:lnTo>
                        <a:pt x="29" y="88"/>
                      </a:lnTo>
                      <a:lnTo>
                        <a:pt x="10" y="7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69" name="Freeform 322"/>
                <p:cNvSpPr>
                  <a:spLocks/>
                </p:cNvSpPr>
                <p:nvPr/>
              </p:nvSpPr>
              <p:spPr bwMode="auto">
                <a:xfrm>
                  <a:off x="3655" y="2198"/>
                  <a:ext cx="75" cy="34"/>
                </a:xfrm>
                <a:custGeom>
                  <a:avLst/>
                  <a:gdLst>
                    <a:gd name="T0" fmla="*/ 0 w 223"/>
                    <a:gd name="T1" fmla="*/ 0 h 102"/>
                    <a:gd name="T2" fmla="*/ 0 w 223"/>
                    <a:gd name="T3" fmla="*/ 0 h 102"/>
                    <a:gd name="T4" fmla="*/ 0 w 223"/>
                    <a:gd name="T5" fmla="*/ 0 h 102"/>
                    <a:gd name="T6" fmla="*/ 0 w 223"/>
                    <a:gd name="T7" fmla="*/ 0 h 102"/>
                    <a:gd name="T8" fmla="*/ 0 w 223"/>
                    <a:gd name="T9" fmla="*/ 0 h 102"/>
                    <a:gd name="T10" fmla="*/ 0 w 223"/>
                    <a:gd name="T11" fmla="*/ 0 h 102"/>
                    <a:gd name="T12" fmla="*/ 0 w 223"/>
                    <a:gd name="T13" fmla="*/ 0 h 102"/>
                    <a:gd name="T14" fmla="*/ 0 w 223"/>
                    <a:gd name="T15" fmla="*/ 0 h 102"/>
                    <a:gd name="T16" fmla="*/ 0 w 223"/>
                    <a:gd name="T17" fmla="*/ 0 h 102"/>
                    <a:gd name="T18" fmla="*/ 0 w 223"/>
                    <a:gd name="T19" fmla="*/ 0 h 102"/>
                    <a:gd name="T20" fmla="*/ 0 w 223"/>
                    <a:gd name="T21" fmla="*/ 0 h 102"/>
                    <a:gd name="T22" fmla="*/ 0 w 223"/>
                    <a:gd name="T23" fmla="*/ 0 h 102"/>
                    <a:gd name="T24" fmla="*/ 0 w 223"/>
                    <a:gd name="T25" fmla="*/ 0 h 102"/>
                    <a:gd name="T26" fmla="*/ 0 w 223"/>
                    <a:gd name="T27" fmla="*/ 0 h 102"/>
                    <a:gd name="T28" fmla="*/ 0 w 223"/>
                    <a:gd name="T29" fmla="*/ 0 h 102"/>
                    <a:gd name="T30" fmla="*/ 0 w 223"/>
                    <a:gd name="T31" fmla="*/ 0 h 102"/>
                    <a:gd name="T32" fmla="*/ 0 w 223"/>
                    <a:gd name="T33" fmla="*/ 0 h 102"/>
                    <a:gd name="T34" fmla="*/ 0 w 223"/>
                    <a:gd name="T35" fmla="*/ 0 h 102"/>
                    <a:gd name="T36" fmla="*/ 0 w 223"/>
                    <a:gd name="T37" fmla="*/ 0 h 102"/>
                    <a:gd name="T38" fmla="*/ 0 w 223"/>
                    <a:gd name="T39" fmla="*/ 0 h 10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23"/>
                    <a:gd name="T61" fmla="*/ 0 h 102"/>
                    <a:gd name="T62" fmla="*/ 223 w 223"/>
                    <a:gd name="T63" fmla="*/ 102 h 10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23" h="102">
                      <a:moveTo>
                        <a:pt x="0" y="41"/>
                      </a:moveTo>
                      <a:lnTo>
                        <a:pt x="114" y="13"/>
                      </a:lnTo>
                      <a:lnTo>
                        <a:pt x="127" y="14"/>
                      </a:lnTo>
                      <a:lnTo>
                        <a:pt x="141" y="0"/>
                      </a:lnTo>
                      <a:lnTo>
                        <a:pt x="152" y="7"/>
                      </a:lnTo>
                      <a:lnTo>
                        <a:pt x="139" y="36"/>
                      </a:lnTo>
                      <a:lnTo>
                        <a:pt x="162" y="34"/>
                      </a:lnTo>
                      <a:lnTo>
                        <a:pt x="176" y="57"/>
                      </a:lnTo>
                      <a:lnTo>
                        <a:pt x="192" y="59"/>
                      </a:lnTo>
                      <a:lnTo>
                        <a:pt x="203" y="55"/>
                      </a:lnTo>
                      <a:lnTo>
                        <a:pt x="203" y="43"/>
                      </a:lnTo>
                      <a:lnTo>
                        <a:pt x="184" y="27"/>
                      </a:lnTo>
                      <a:lnTo>
                        <a:pt x="198" y="26"/>
                      </a:lnTo>
                      <a:lnTo>
                        <a:pt x="223" y="60"/>
                      </a:lnTo>
                      <a:lnTo>
                        <a:pt x="199" y="80"/>
                      </a:lnTo>
                      <a:lnTo>
                        <a:pt x="172" y="70"/>
                      </a:lnTo>
                      <a:lnTo>
                        <a:pt x="155" y="95"/>
                      </a:lnTo>
                      <a:lnTo>
                        <a:pt x="122" y="70"/>
                      </a:lnTo>
                      <a:lnTo>
                        <a:pt x="9" y="102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5F009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70" name="Freeform 323"/>
                <p:cNvSpPr>
                  <a:spLocks/>
                </p:cNvSpPr>
                <p:nvPr/>
              </p:nvSpPr>
              <p:spPr bwMode="auto">
                <a:xfrm>
                  <a:off x="3658" y="2224"/>
                  <a:ext cx="39" cy="29"/>
                </a:xfrm>
                <a:custGeom>
                  <a:avLst/>
                  <a:gdLst>
                    <a:gd name="T0" fmla="*/ 0 w 116"/>
                    <a:gd name="T1" fmla="*/ 0 h 89"/>
                    <a:gd name="T2" fmla="*/ 0 w 116"/>
                    <a:gd name="T3" fmla="*/ 0 h 89"/>
                    <a:gd name="T4" fmla="*/ 0 w 116"/>
                    <a:gd name="T5" fmla="*/ 0 h 89"/>
                    <a:gd name="T6" fmla="*/ 0 w 116"/>
                    <a:gd name="T7" fmla="*/ 0 h 89"/>
                    <a:gd name="T8" fmla="*/ 0 w 116"/>
                    <a:gd name="T9" fmla="*/ 0 h 89"/>
                    <a:gd name="T10" fmla="*/ 0 w 116"/>
                    <a:gd name="T11" fmla="*/ 0 h 89"/>
                    <a:gd name="T12" fmla="*/ 0 w 116"/>
                    <a:gd name="T13" fmla="*/ 0 h 89"/>
                    <a:gd name="T14" fmla="*/ 0 w 116"/>
                    <a:gd name="T15" fmla="*/ 0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6"/>
                    <a:gd name="T25" fmla="*/ 0 h 89"/>
                    <a:gd name="T26" fmla="*/ 116 w 116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6" h="89">
                      <a:moveTo>
                        <a:pt x="0" y="22"/>
                      </a:moveTo>
                      <a:lnTo>
                        <a:pt x="89" y="0"/>
                      </a:lnTo>
                      <a:lnTo>
                        <a:pt x="116" y="40"/>
                      </a:lnTo>
                      <a:lnTo>
                        <a:pt x="100" y="58"/>
                      </a:lnTo>
                      <a:lnTo>
                        <a:pt x="72" y="52"/>
                      </a:lnTo>
                      <a:lnTo>
                        <a:pt x="28" y="89"/>
                      </a:lnTo>
                      <a:lnTo>
                        <a:pt x="4" y="7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FB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71" name="Freeform 324"/>
                <p:cNvSpPr>
                  <a:spLocks/>
                </p:cNvSpPr>
                <p:nvPr/>
              </p:nvSpPr>
              <p:spPr bwMode="auto">
                <a:xfrm>
                  <a:off x="3664" y="2244"/>
                  <a:ext cx="39" cy="23"/>
                </a:xfrm>
                <a:custGeom>
                  <a:avLst/>
                  <a:gdLst>
                    <a:gd name="T0" fmla="*/ 0 w 115"/>
                    <a:gd name="T1" fmla="*/ 0 h 68"/>
                    <a:gd name="T2" fmla="*/ 0 w 115"/>
                    <a:gd name="T3" fmla="*/ 0 h 68"/>
                    <a:gd name="T4" fmla="*/ 0 w 115"/>
                    <a:gd name="T5" fmla="*/ 0 h 68"/>
                    <a:gd name="T6" fmla="*/ 0 w 115"/>
                    <a:gd name="T7" fmla="*/ 0 h 68"/>
                    <a:gd name="T8" fmla="*/ 0 w 115"/>
                    <a:gd name="T9" fmla="*/ 0 h 68"/>
                    <a:gd name="T10" fmla="*/ 0 w 115"/>
                    <a:gd name="T11" fmla="*/ 0 h 68"/>
                    <a:gd name="T12" fmla="*/ 0 w 115"/>
                    <a:gd name="T13" fmla="*/ 0 h 68"/>
                    <a:gd name="T14" fmla="*/ 0 w 115"/>
                    <a:gd name="T15" fmla="*/ 0 h 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8"/>
                    <a:gd name="T26" fmla="*/ 115 w 115"/>
                    <a:gd name="T27" fmla="*/ 68 h 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8">
                      <a:moveTo>
                        <a:pt x="0" y="50"/>
                      </a:moveTo>
                      <a:lnTo>
                        <a:pt x="47" y="28"/>
                      </a:lnTo>
                      <a:lnTo>
                        <a:pt x="94" y="0"/>
                      </a:lnTo>
                      <a:lnTo>
                        <a:pt x="101" y="1"/>
                      </a:lnTo>
                      <a:lnTo>
                        <a:pt x="115" y="2"/>
                      </a:lnTo>
                      <a:lnTo>
                        <a:pt x="70" y="38"/>
                      </a:lnTo>
                      <a:lnTo>
                        <a:pt x="13" y="6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72" name="Freeform 325"/>
                <p:cNvSpPr>
                  <a:spLocks/>
                </p:cNvSpPr>
                <p:nvPr/>
              </p:nvSpPr>
              <p:spPr bwMode="auto">
                <a:xfrm>
                  <a:off x="3664" y="2135"/>
                  <a:ext cx="41" cy="73"/>
                </a:xfrm>
                <a:custGeom>
                  <a:avLst/>
                  <a:gdLst>
                    <a:gd name="T0" fmla="*/ 0 w 123"/>
                    <a:gd name="T1" fmla="*/ 0 h 219"/>
                    <a:gd name="T2" fmla="*/ 0 w 123"/>
                    <a:gd name="T3" fmla="*/ 0 h 219"/>
                    <a:gd name="T4" fmla="*/ 0 w 123"/>
                    <a:gd name="T5" fmla="*/ 0 h 219"/>
                    <a:gd name="T6" fmla="*/ 0 w 123"/>
                    <a:gd name="T7" fmla="*/ 0 h 219"/>
                    <a:gd name="T8" fmla="*/ 0 w 123"/>
                    <a:gd name="T9" fmla="*/ 0 h 219"/>
                    <a:gd name="T10" fmla="*/ 0 w 123"/>
                    <a:gd name="T11" fmla="*/ 0 h 219"/>
                    <a:gd name="T12" fmla="*/ 0 w 123"/>
                    <a:gd name="T13" fmla="*/ 0 h 219"/>
                    <a:gd name="T14" fmla="*/ 0 w 123"/>
                    <a:gd name="T15" fmla="*/ 0 h 219"/>
                    <a:gd name="T16" fmla="*/ 0 w 123"/>
                    <a:gd name="T17" fmla="*/ 0 h 219"/>
                    <a:gd name="T18" fmla="*/ 0 w 123"/>
                    <a:gd name="T19" fmla="*/ 0 h 219"/>
                    <a:gd name="T20" fmla="*/ 0 w 123"/>
                    <a:gd name="T21" fmla="*/ 0 h 219"/>
                    <a:gd name="T22" fmla="*/ 0 w 123"/>
                    <a:gd name="T23" fmla="*/ 0 h 219"/>
                    <a:gd name="T24" fmla="*/ 0 w 123"/>
                    <a:gd name="T25" fmla="*/ 0 h 2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3"/>
                    <a:gd name="T40" fmla="*/ 0 h 219"/>
                    <a:gd name="T41" fmla="*/ 123 w 123"/>
                    <a:gd name="T42" fmla="*/ 219 h 2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3" h="219">
                      <a:moveTo>
                        <a:pt x="26" y="0"/>
                      </a:moveTo>
                      <a:lnTo>
                        <a:pt x="0" y="38"/>
                      </a:lnTo>
                      <a:lnTo>
                        <a:pt x="28" y="89"/>
                      </a:lnTo>
                      <a:lnTo>
                        <a:pt x="11" y="103"/>
                      </a:lnTo>
                      <a:lnTo>
                        <a:pt x="18" y="219"/>
                      </a:lnTo>
                      <a:lnTo>
                        <a:pt x="87" y="202"/>
                      </a:lnTo>
                      <a:lnTo>
                        <a:pt x="105" y="202"/>
                      </a:lnTo>
                      <a:lnTo>
                        <a:pt x="115" y="189"/>
                      </a:lnTo>
                      <a:lnTo>
                        <a:pt x="115" y="168"/>
                      </a:lnTo>
                      <a:lnTo>
                        <a:pt x="123" y="154"/>
                      </a:lnTo>
                      <a:lnTo>
                        <a:pt x="84" y="138"/>
                      </a:lnTo>
                      <a:lnTo>
                        <a:pt x="35" y="1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7FFFD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73" name="Freeform 326"/>
                <p:cNvSpPr>
                  <a:spLocks/>
                </p:cNvSpPr>
                <p:nvPr/>
              </p:nvSpPr>
              <p:spPr bwMode="auto">
                <a:xfrm>
                  <a:off x="3688" y="2221"/>
                  <a:ext cx="19" cy="16"/>
                </a:xfrm>
                <a:custGeom>
                  <a:avLst/>
                  <a:gdLst>
                    <a:gd name="T0" fmla="*/ 0 w 58"/>
                    <a:gd name="T1" fmla="*/ 0 h 48"/>
                    <a:gd name="T2" fmla="*/ 0 w 58"/>
                    <a:gd name="T3" fmla="*/ 0 h 48"/>
                    <a:gd name="T4" fmla="*/ 0 w 58"/>
                    <a:gd name="T5" fmla="*/ 0 h 48"/>
                    <a:gd name="T6" fmla="*/ 0 w 58"/>
                    <a:gd name="T7" fmla="*/ 0 h 48"/>
                    <a:gd name="T8" fmla="*/ 0 w 58"/>
                    <a:gd name="T9" fmla="*/ 0 h 48"/>
                    <a:gd name="T10" fmla="*/ 0 w 58"/>
                    <a:gd name="T11" fmla="*/ 0 h 48"/>
                    <a:gd name="T12" fmla="*/ 0 w 58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48"/>
                    <a:gd name="T23" fmla="*/ 58 w 5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48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58" y="25"/>
                      </a:lnTo>
                      <a:lnTo>
                        <a:pt x="52" y="32"/>
                      </a:lnTo>
                      <a:lnTo>
                        <a:pt x="35" y="32"/>
                      </a:lnTo>
                      <a:lnTo>
                        <a:pt x="27" y="4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7474" name="Freeform 327"/>
                <p:cNvSpPr>
                  <a:spLocks/>
                </p:cNvSpPr>
                <p:nvPr/>
              </p:nvSpPr>
              <p:spPr bwMode="auto">
                <a:xfrm>
                  <a:off x="3646" y="2344"/>
                  <a:ext cx="10" cy="18"/>
                </a:xfrm>
                <a:custGeom>
                  <a:avLst/>
                  <a:gdLst>
                    <a:gd name="T0" fmla="*/ 0 w 31"/>
                    <a:gd name="T1" fmla="*/ 0 h 54"/>
                    <a:gd name="T2" fmla="*/ 0 w 31"/>
                    <a:gd name="T3" fmla="*/ 0 h 54"/>
                    <a:gd name="T4" fmla="*/ 0 w 31"/>
                    <a:gd name="T5" fmla="*/ 0 h 54"/>
                    <a:gd name="T6" fmla="*/ 0 w 31"/>
                    <a:gd name="T7" fmla="*/ 0 h 54"/>
                    <a:gd name="T8" fmla="*/ 0 w 31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4"/>
                    <a:gd name="T17" fmla="*/ 31 w 31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4">
                      <a:moveTo>
                        <a:pt x="0" y="4"/>
                      </a:moveTo>
                      <a:lnTo>
                        <a:pt x="31" y="0"/>
                      </a:lnTo>
                      <a:lnTo>
                        <a:pt x="13" y="54"/>
                      </a:lnTo>
                      <a:lnTo>
                        <a:pt x="1" y="5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457200" y="3849688"/>
            <a:ext cx="7773988" cy="2370137"/>
            <a:chOff x="457200" y="3849688"/>
            <a:chExt cx="7773988" cy="2370137"/>
          </a:xfrm>
        </p:grpSpPr>
        <p:grpSp>
          <p:nvGrpSpPr>
            <p:cNvPr id="17416" name="Group 72"/>
            <p:cNvGrpSpPr>
              <a:grpSpLocks/>
            </p:cNvGrpSpPr>
            <p:nvPr/>
          </p:nvGrpSpPr>
          <p:grpSpPr bwMode="auto">
            <a:xfrm>
              <a:off x="7162800" y="5464706"/>
              <a:ext cx="1068388" cy="398506"/>
              <a:chOff x="6374037" y="3563937"/>
              <a:chExt cx="1068563" cy="398463"/>
            </a:xfrm>
          </p:grpSpPr>
          <p:sp>
            <p:nvSpPr>
              <p:cNvPr id="17418" name="Freeform 352"/>
              <p:cNvSpPr>
                <a:spLocks/>
              </p:cNvSpPr>
              <p:nvPr/>
            </p:nvSpPr>
            <p:spPr bwMode="auto">
              <a:xfrm>
                <a:off x="7263477" y="3621201"/>
                <a:ext cx="179123" cy="119300"/>
              </a:xfrm>
              <a:custGeom>
                <a:avLst/>
                <a:gdLst>
                  <a:gd name="T0" fmla="*/ 0 w 260"/>
                  <a:gd name="T1" fmla="*/ 2147483647 h 301"/>
                  <a:gd name="T2" fmla="*/ 2147483647 w 260"/>
                  <a:gd name="T3" fmla="*/ 2147483647 h 301"/>
                  <a:gd name="T4" fmla="*/ 2147483647 w 260"/>
                  <a:gd name="T5" fmla="*/ 2147483647 h 301"/>
                  <a:gd name="T6" fmla="*/ 2147483647 w 260"/>
                  <a:gd name="T7" fmla="*/ 2147483647 h 301"/>
                  <a:gd name="T8" fmla="*/ 2147483647 w 260"/>
                  <a:gd name="T9" fmla="*/ 2147483647 h 301"/>
                  <a:gd name="T10" fmla="*/ 2147483647 w 260"/>
                  <a:gd name="T11" fmla="*/ 0 h 301"/>
                  <a:gd name="T12" fmla="*/ 2147483647 w 260"/>
                  <a:gd name="T13" fmla="*/ 2147483647 h 301"/>
                  <a:gd name="T14" fmla="*/ 2147483647 w 260"/>
                  <a:gd name="T15" fmla="*/ 2147483647 h 301"/>
                  <a:gd name="T16" fmla="*/ 2147483647 w 260"/>
                  <a:gd name="T17" fmla="*/ 2147483647 h 301"/>
                  <a:gd name="T18" fmla="*/ 2147483647 w 260"/>
                  <a:gd name="T19" fmla="*/ 2147483647 h 301"/>
                  <a:gd name="T20" fmla="*/ 2147483647 w 260"/>
                  <a:gd name="T21" fmla="*/ 2147483647 h 301"/>
                  <a:gd name="T22" fmla="*/ 2147483647 w 260"/>
                  <a:gd name="T23" fmla="*/ 2147483647 h 301"/>
                  <a:gd name="T24" fmla="*/ 2147483647 w 260"/>
                  <a:gd name="T25" fmla="*/ 2147483647 h 301"/>
                  <a:gd name="T26" fmla="*/ 2147483647 w 260"/>
                  <a:gd name="T27" fmla="*/ 2147483647 h 301"/>
                  <a:gd name="T28" fmla="*/ 2147483647 w 260"/>
                  <a:gd name="T29" fmla="*/ 2147483647 h 301"/>
                  <a:gd name="T30" fmla="*/ 2147483647 w 260"/>
                  <a:gd name="T31" fmla="*/ 2147483647 h 301"/>
                  <a:gd name="T32" fmla="*/ 2147483647 w 260"/>
                  <a:gd name="T33" fmla="*/ 2147483647 h 301"/>
                  <a:gd name="T34" fmla="*/ 2147483647 w 260"/>
                  <a:gd name="T35" fmla="*/ 2147483647 h 301"/>
                  <a:gd name="T36" fmla="*/ 0 w 260"/>
                  <a:gd name="T37" fmla="*/ 2147483647 h 3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301"/>
                  <a:gd name="T59" fmla="*/ 260 w 260"/>
                  <a:gd name="T60" fmla="*/ 301 h 3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301">
                    <a:moveTo>
                      <a:pt x="0" y="68"/>
                    </a:moveTo>
                    <a:lnTo>
                      <a:pt x="117" y="57"/>
                    </a:lnTo>
                    <a:lnTo>
                      <a:pt x="142" y="61"/>
                    </a:lnTo>
                    <a:lnTo>
                      <a:pt x="197" y="35"/>
                    </a:lnTo>
                    <a:lnTo>
                      <a:pt x="209" y="12"/>
                    </a:lnTo>
                    <a:lnTo>
                      <a:pt x="242" y="0"/>
                    </a:lnTo>
                    <a:lnTo>
                      <a:pt x="260" y="114"/>
                    </a:lnTo>
                    <a:lnTo>
                      <a:pt x="247" y="127"/>
                    </a:lnTo>
                    <a:lnTo>
                      <a:pt x="250" y="206"/>
                    </a:lnTo>
                    <a:lnTo>
                      <a:pt x="224" y="212"/>
                    </a:lnTo>
                    <a:lnTo>
                      <a:pt x="209" y="256"/>
                    </a:lnTo>
                    <a:lnTo>
                      <a:pt x="189" y="251"/>
                    </a:lnTo>
                    <a:lnTo>
                      <a:pt x="182" y="301"/>
                    </a:lnTo>
                    <a:lnTo>
                      <a:pt x="153" y="280"/>
                    </a:lnTo>
                    <a:lnTo>
                      <a:pt x="96" y="293"/>
                    </a:lnTo>
                    <a:lnTo>
                      <a:pt x="71" y="274"/>
                    </a:lnTo>
                    <a:lnTo>
                      <a:pt x="38" y="273"/>
                    </a:lnTo>
                    <a:lnTo>
                      <a:pt x="21" y="18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9F7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419" name="Freeform 353"/>
              <p:cNvSpPr>
                <a:spLocks/>
              </p:cNvSpPr>
              <p:nvPr/>
            </p:nvSpPr>
            <p:spPr bwMode="auto">
              <a:xfrm>
                <a:off x="6571690" y="3792994"/>
                <a:ext cx="294421" cy="169406"/>
              </a:xfrm>
              <a:custGeom>
                <a:avLst/>
                <a:gdLst>
                  <a:gd name="T0" fmla="*/ 2147483647 w 430"/>
                  <a:gd name="T1" fmla="*/ 0 h 426"/>
                  <a:gd name="T2" fmla="*/ 2147483647 w 430"/>
                  <a:gd name="T3" fmla="*/ 2147483647 h 426"/>
                  <a:gd name="T4" fmla="*/ 2147483647 w 430"/>
                  <a:gd name="T5" fmla="*/ 2147483647 h 426"/>
                  <a:gd name="T6" fmla="*/ 2147483647 w 430"/>
                  <a:gd name="T7" fmla="*/ 2147483647 h 426"/>
                  <a:gd name="T8" fmla="*/ 2147483647 w 430"/>
                  <a:gd name="T9" fmla="*/ 2147483647 h 426"/>
                  <a:gd name="T10" fmla="*/ 2147483647 w 430"/>
                  <a:gd name="T11" fmla="*/ 2147483647 h 426"/>
                  <a:gd name="T12" fmla="*/ 2147483647 w 430"/>
                  <a:gd name="T13" fmla="*/ 2147483647 h 426"/>
                  <a:gd name="T14" fmla="*/ 2147483647 w 430"/>
                  <a:gd name="T15" fmla="*/ 2147483647 h 426"/>
                  <a:gd name="T16" fmla="*/ 0 w 430"/>
                  <a:gd name="T17" fmla="*/ 2147483647 h 426"/>
                  <a:gd name="T18" fmla="*/ 2147483647 w 430"/>
                  <a:gd name="T19" fmla="*/ 2147483647 h 426"/>
                  <a:gd name="T20" fmla="*/ 2147483647 w 430"/>
                  <a:gd name="T21" fmla="*/ 0 h 4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0"/>
                  <a:gd name="T34" fmla="*/ 0 h 426"/>
                  <a:gd name="T35" fmla="*/ 430 w 430"/>
                  <a:gd name="T36" fmla="*/ 426 h 4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0" h="426">
                    <a:moveTo>
                      <a:pt x="52" y="0"/>
                    </a:moveTo>
                    <a:lnTo>
                      <a:pt x="430" y="17"/>
                    </a:lnTo>
                    <a:lnTo>
                      <a:pt x="412" y="393"/>
                    </a:lnTo>
                    <a:lnTo>
                      <a:pt x="289" y="387"/>
                    </a:lnTo>
                    <a:lnTo>
                      <a:pt x="174" y="383"/>
                    </a:lnTo>
                    <a:lnTo>
                      <a:pt x="174" y="398"/>
                    </a:lnTo>
                    <a:lnTo>
                      <a:pt x="78" y="398"/>
                    </a:lnTo>
                    <a:lnTo>
                      <a:pt x="72" y="426"/>
                    </a:lnTo>
                    <a:lnTo>
                      <a:pt x="0" y="417"/>
                    </a:lnTo>
                    <a:lnTo>
                      <a:pt x="41" y="9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00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420" name="Freeform 354"/>
              <p:cNvSpPr>
                <a:spLocks/>
              </p:cNvSpPr>
              <p:nvPr/>
            </p:nvSpPr>
            <p:spPr bwMode="auto">
              <a:xfrm>
                <a:off x="6374037" y="3563937"/>
                <a:ext cx="343834" cy="152704"/>
              </a:xfrm>
              <a:custGeom>
                <a:avLst/>
                <a:gdLst>
                  <a:gd name="T0" fmla="*/ 2147483647 w 501"/>
                  <a:gd name="T1" fmla="*/ 0 h 382"/>
                  <a:gd name="T2" fmla="*/ 2147483647 w 501"/>
                  <a:gd name="T3" fmla="*/ 2147483647 h 382"/>
                  <a:gd name="T4" fmla="*/ 2147483647 w 501"/>
                  <a:gd name="T5" fmla="*/ 2147483647 h 382"/>
                  <a:gd name="T6" fmla="*/ 2147483647 w 501"/>
                  <a:gd name="T7" fmla="*/ 2147483647 h 382"/>
                  <a:gd name="T8" fmla="*/ 2147483647 w 501"/>
                  <a:gd name="T9" fmla="*/ 2147483647 h 382"/>
                  <a:gd name="T10" fmla="*/ 2147483647 w 501"/>
                  <a:gd name="T11" fmla="*/ 2147483647 h 382"/>
                  <a:gd name="T12" fmla="*/ 2147483647 w 501"/>
                  <a:gd name="T13" fmla="*/ 2147483647 h 382"/>
                  <a:gd name="T14" fmla="*/ 2147483647 w 501"/>
                  <a:gd name="T15" fmla="*/ 2147483647 h 382"/>
                  <a:gd name="T16" fmla="*/ 2147483647 w 501"/>
                  <a:gd name="T17" fmla="*/ 2147483647 h 382"/>
                  <a:gd name="T18" fmla="*/ 0 w 501"/>
                  <a:gd name="T19" fmla="*/ 2147483647 h 382"/>
                  <a:gd name="T20" fmla="*/ 0 w 501"/>
                  <a:gd name="T21" fmla="*/ 2147483647 h 382"/>
                  <a:gd name="T22" fmla="*/ 2147483647 w 501"/>
                  <a:gd name="T23" fmla="*/ 2147483647 h 382"/>
                  <a:gd name="T24" fmla="*/ 2147483647 w 501"/>
                  <a:gd name="T25" fmla="*/ 2147483647 h 382"/>
                  <a:gd name="T26" fmla="*/ 2147483647 w 501"/>
                  <a:gd name="T27" fmla="*/ 2147483647 h 382"/>
                  <a:gd name="T28" fmla="*/ 2147483647 w 501"/>
                  <a:gd name="T29" fmla="*/ 2147483647 h 382"/>
                  <a:gd name="T30" fmla="*/ 2147483647 w 501"/>
                  <a:gd name="T31" fmla="*/ 2147483647 h 382"/>
                  <a:gd name="T32" fmla="*/ 2147483647 w 501"/>
                  <a:gd name="T33" fmla="*/ 2147483647 h 382"/>
                  <a:gd name="T34" fmla="*/ 2147483647 w 501"/>
                  <a:gd name="T35" fmla="*/ 2147483647 h 382"/>
                  <a:gd name="T36" fmla="*/ 2147483647 w 501"/>
                  <a:gd name="T37" fmla="*/ 2147483647 h 382"/>
                  <a:gd name="T38" fmla="*/ 2147483647 w 501"/>
                  <a:gd name="T39" fmla="*/ 2147483647 h 382"/>
                  <a:gd name="T40" fmla="*/ 2147483647 w 501"/>
                  <a:gd name="T41" fmla="*/ 2147483647 h 382"/>
                  <a:gd name="T42" fmla="*/ 2147483647 w 501"/>
                  <a:gd name="T43" fmla="*/ 2147483647 h 382"/>
                  <a:gd name="T44" fmla="*/ 2147483647 w 501"/>
                  <a:gd name="T45" fmla="*/ 2147483647 h 382"/>
                  <a:gd name="T46" fmla="*/ 2147483647 w 501"/>
                  <a:gd name="T47" fmla="*/ 2147483647 h 382"/>
                  <a:gd name="T48" fmla="*/ 2147483647 w 501"/>
                  <a:gd name="T49" fmla="*/ 2147483647 h 382"/>
                  <a:gd name="T50" fmla="*/ 2147483647 w 501"/>
                  <a:gd name="T51" fmla="*/ 2147483647 h 382"/>
                  <a:gd name="T52" fmla="*/ 2147483647 w 501"/>
                  <a:gd name="T53" fmla="*/ 0 h 3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1"/>
                  <a:gd name="T82" fmla="*/ 0 h 382"/>
                  <a:gd name="T83" fmla="*/ 501 w 501"/>
                  <a:gd name="T84" fmla="*/ 382 h 3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1" h="382">
                    <a:moveTo>
                      <a:pt x="110" y="0"/>
                    </a:moveTo>
                    <a:lnTo>
                      <a:pt x="95" y="8"/>
                    </a:lnTo>
                    <a:lnTo>
                      <a:pt x="86" y="41"/>
                    </a:lnTo>
                    <a:lnTo>
                      <a:pt x="77" y="70"/>
                    </a:lnTo>
                    <a:lnTo>
                      <a:pt x="70" y="92"/>
                    </a:lnTo>
                    <a:lnTo>
                      <a:pt x="61" y="117"/>
                    </a:lnTo>
                    <a:lnTo>
                      <a:pt x="51" y="142"/>
                    </a:lnTo>
                    <a:lnTo>
                      <a:pt x="38" y="169"/>
                    </a:lnTo>
                    <a:lnTo>
                      <a:pt x="20" y="200"/>
                    </a:lnTo>
                    <a:lnTo>
                      <a:pt x="0" y="231"/>
                    </a:lnTo>
                    <a:lnTo>
                      <a:pt x="0" y="297"/>
                    </a:lnTo>
                    <a:lnTo>
                      <a:pt x="281" y="355"/>
                    </a:lnTo>
                    <a:lnTo>
                      <a:pt x="411" y="382"/>
                    </a:lnTo>
                    <a:lnTo>
                      <a:pt x="438" y="249"/>
                    </a:lnTo>
                    <a:lnTo>
                      <a:pt x="455" y="238"/>
                    </a:lnTo>
                    <a:lnTo>
                      <a:pt x="439" y="208"/>
                    </a:lnTo>
                    <a:lnTo>
                      <a:pt x="447" y="178"/>
                    </a:lnTo>
                    <a:lnTo>
                      <a:pt x="501" y="127"/>
                    </a:lnTo>
                    <a:lnTo>
                      <a:pt x="464" y="81"/>
                    </a:lnTo>
                    <a:lnTo>
                      <a:pt x="308" y="48"/>
                    </a:lnTo>
                    <a:lnTo>
                      <a:pt x="287" y="62"/>
                    </a:lnTo>
                    <a:lnTo>
                      <a:pt x="259" y="39"/>
                    </a:lnTo>
                    <a:lnTo>
                      <a:pt x="234" y="63"/>
                    </a:lnTo>
                    <a:lnTo>
                      <a:pt x="210" y="39"/>
                    </a:lnTo>
                    <a:lnTo>
                      <a:pt x="148" y="40"/>
                    </a:lnTo>
                    <a:lnTo>
                      <a:pt x="156" y="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3F5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 bwMode="auto">
            <a:xfrm>
              <a:off x="457200" y="3849688"/>
              <a:ext cx="6096000" cy="2370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7663" indent="-347663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en-US" sz="3600" b="1" u="sng" dirty="0">
                  <a:solidFill>
                    <a:schemeClr val="accent2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tatistic</a:t>
              </a:r>
              <a:r>
                <a:rPr lang="en-US" sz="2800" b="1" dirty="0">
                  <a:latin typeface="+mn-lt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en-US" sz="2800" dirty="0">
                  <a:latin typeface="+mn-lt"/>
                </a:rPr>
                <a:t>A number that describes a </a:t>
              </a:r>
              <a:r>
                <a:rPr lang="en-US" sz="2800" u="sng" dirty="0">
                  <a:solidFill>
                    <a:schemeClr val="accent2"/>
                  </a:solidFill>
                  <a:latin typeface="+mn-lt"/>
                </a:rPr>
                <a:t>s</a:t>
              </a:r>
              <a:r>
                <a:rPr lang="en-US" sz="2800" dirty="0">
                  <a:solidFill>
                    <a:schemeClr val="accent2"/>
                  </a:solidFill>
                  <a:latin typeface="+mn-lt"/>
                </a:rPr>
                <a:t>ample</a:t>
              </a:r>
              <a:r>
                <a:rPr lang="en-US" sz="2800" dirty="0">
                  <a:latin typeface="+mn-lt"/>
                </a:rPr>
                <a:t> characteristic.</a:t>
              </a:r>
            </a:p>
            <a:p>
              <a:pPr marL="347663" indent="-3476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i="1" dirty="0">
                  <a:latin typeface="+mn-lt"/>
                </a:rPr>
                <a:t>	Average age of people from a sample of three states</a:t>
              </a:r>
            </a:p>
          </p:txBody>
        </p:sp>
      </p:grpSp>
      <p:sp>
        <p:nvSpPr>
          <p:cNvPr id="17414" name="Slide Number Placeholder 7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551B5-0FE6-4EF0-A78F-8576ECCEAA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17415" name="Footer Placeholder 7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Example:  Distinguish Parameter and Statistic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Decide whether the numerical value describes a population parameter or a sample statistic.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6324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latin typeface="Times New Roman" pitchFamily="18" charset="0"/>
              </a:rPr>
              <a:t>A recent survey of a sample of MBAs reported that the average salary for an MBA is more than $82,000.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(Source: The Wall Street Journal)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303713"/>
            <a:ext cx="7315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Sample statistic  (the average of $82,000 is based on a subset of the population)</a:t>
            </a:r>
          </a:p>
        </p:txBody>
      </p:sp>
      <p:pic>
        <p:nvPicPr>
          <p:cNvPr id="18438" name="Picture 2" descr="C:\Documents and Settings\Lyn\Local Settings\Temporary Internet Files\Content.IE5\6H52NUD0\MCj02919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427288"/>
            <a:ext cx="138271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Slide Number Placeholder 6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9907E-94B4-4713-8B2C-B8922E7FD6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18440" name="Footer Placeholder 7"/>
          <p:cNvSpPr>
            <a:spLocks noGrp="1"/>
          </p:cNvSpPr>
          <p:nvPr>
            <p:ph type="ftr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Example:  Distinguish Parameter and Statistic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Decide whether the numerical value describes a population parameter or a sample statistic.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647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chemeClr val="accent1"/>
              </a:buClr>
              <a:buFont typeface="Arial" charset="0"/>
              <a:buAutoNum type="arabicPeriod" startAt="2"/>
            </a:pPr>
            <a:r>
              <a:rPr lang="en-US" sz="2800">
                <a:latin typeface="Times New Roman" pitchFamily="18" charset="0"/>
              </a:rPr>
              <a:t>Starting salaries for the 667 MBA graduates from the University of Chicago Graduate School of Business increased 8.5% from the previous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276725"/>
            <a:ext cx="731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Population parameter (the percent increase of 8.5% is based on all 667 graduates’ starting salaries)</a:t>
            </a:r>
          </a:p>
        </p:txBody>
      </p:sp>
      <p:pic>
        <p:nvPicPr>
          <p:cNvPr id="19462" name="Picture 2" descr="C:\Documents and Settings\Lyn\Local Settings\Temporary Internet Files\Content.IE5\6H52NUD0\MCj02919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427288"/>
            <a:ext cx="138271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6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797D2-AD4A-4396-9AC8-DF62A81E29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19464" name="Footer Placeholder 7"/>
          <p:cNvSpPr>
            <a:spLocks noGrp="1"/>
          </p:cNvSpPr>
          <p:nvPr>
            <p:ph type="ftr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Branches of Statistics</a:t>
            </a:r>
          </a:p>
        </p:txBody>
      </p:sp>
      <p:sp>
        <p:nvSpPr>
          <p:cNvPr id="20483" name="Rectangle 1027"/>
          <p:cNvSpPr txBox="1">
            <a:spLocks noChangeArrowheads="1"/>
          </p:cNvSpPr>
          <p:nvPr/>
        </p:nvSpPr>
        <p:spPr bwMode="auto">
          <a:xfrm>
            <a:off x="685800" y="14478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Descriptive Statistics</a:t>
            </a:r>
            <a:r>
              <a:rPr lang="en-US" sz="2800">
                <a:solidFill>
                  <a:schemeClr val="accent2"/>
                </a:solidFill>
                <a:latin typeface="Arrus BT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Involves organizing, summarizing, and displaying data.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e.g.  Tables, charts, averages  </a:t>
            </a:r>
          </a:p>
        </p:txBody>
      </p:sp>
      <p:grpSp>
        <p:nvGrpSpPr>
          <p:cNvPr id="2" name="Group 261"/>
          <p:cNvGrpSpPr>
            <a:grpSpLocks/>
          </p:cNvGrpSpPr>
          <p:nvPr/>
        </p:nvGrpSpPr>
        <p:grpSpPr bwMode="auto">
          <a:xfrm>
            <a:off x="4800600" y="1447800"/>
            <a:ext cx="3962400" cy="3757613"/>
            <a:chOff x="4800600" y="1447800"/>
            <a:chExt cx="3962400" cy="3757613"/>
          </a:xfrm>
        </p:grpSpPr>
        <p:sp>
          <p:nvSpPr>
            <p:cNvPr id="20489" name="Rectangle 1096"/>
            <p:cNvSpPr>
              <a:spLocks noChangeArrowheads="1"/>
            </p:cNvSpPr>
            <p:nvPr/>
          </p:nvSpPr>
          <p:spPr bwMode="auto">
            <a:xfrm>
              <a:off x="5156200" y="1447800"/>
              <a:ext cx="35306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None/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Inferential Statistics</a:t>
              </a:r>
              <a:r>
                <a:rPr lang="en-US" sz="280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en-US" sz="2800">
                  <a:latin typeface="Times New Roman" pitchFamily="18" charset="0"/>
                </a:rPr>
                <a:t>Involves using </a:t>
              </a:r>
              <a:r>
                <a:rPr lang="en-US" sz="2800" b="1" i="1">
                  <a:latin typeface="Times New Roman" pitchFamily="18" charset="0"/>
                </a:rPr>
                <a:t>sample data</a:t>
              </a:r>
              <a:r>
                <a:rPr lang="en-US" sz="2800" b="1">
                  <a:latin typeface="Times New Roman" pitchFamily="18" charset="0"/>
                </a:rPr>
                <a:t> </a:t>
              </a:r>
              <a:r>
                <a:rPr lang="en-US" sz="2800">
                  <a:latin typeface="Times New Roman" pitchFamily="18" charset="0"/>
                </a:rPr>
                <a:t>to draw conclusions about a </a:t>
              </a:r>
              <a:r>
                <a:rPr lang="en-US" sz="2800" b="1" i="1">
                  <a:latin typeface="Times New Roman" pitchFamily="18" charset="0"/>
                </a:rPr>
                <a:t>population.</a:t>
              </a:r>
              <a:r>
                <a:rPr lang="en-US" sz="2800">
                  <a:latin typeface="Times New Roman" pitchFamily="18" charset="0"/>
                </a:rPr>
                <a:t> </a:t>
              </a:r>
              <a:endParaRPr lang="en-US" sz="2800" b="1" i="1">
                <a:latin typeface="Times New Roman" pitchFamily="18" charset="0"/>
              </a:endParaRPr>
            </a:p>
          </p:txBody>
        </p:sp>
        <p:grpSp>
          <p:nvGrpSpPr>
            <p:cNvPr id="20490" name="Group 1107"/>
            <p:cNvGrpSpPr>
              <a:grpSpLocks/>
            </p:cNvGrpSpPr>
            <p:nvPr/>
          </p:nvGrpSpPr>
          <p:grpSpPr bwMode="auto">
            <a:xfrm>
              <a:off x="4800600" y="4267200"/>
              <a:ext cx="1066800" cy="938213"/>
              <a:chOff x="3552" y="2270"/>
              <a:chExt cx="579" cy="788"/>
            </a:xfrm>
          </p:grpSpPr>
          <p:grpSp>
            <p:nvGrpSpPr>
              <p:cNvPr id="20697" name="Group 1108"/>
              <p:cNvGrpSpPr>
                <a:grpSpLocks/>
              </p:cNvGrpSpPr>
              <p:nvPr/>
            </p:nvGrpSpPr>
            <p:grpSpPr bwMode="auto">
              <a:xfrm>
                <a:off x="3552" y="2352"/>
                <a:ext cx="224" cy="706"/>
                <a:chOff x="3552" y="2352"/>
                <a:chExt cx="224" cy="706"/>
              </a:xfrm>
            </p:grpSpPr>
            <p:grpSp>
              <p:nvGrpSpPr>
                <p:cNvPr id="20728" name="Group 1109"/>
                <p:cNvGrpSpPr>
                  <a:grpSpLocks/>
                </p:cNvGrpSpPr>
                <p:nvPr/>
              </p:nvGrpSpPr>
              <p:grpSpPr bwMode="auto">
                <a:xfrm>
                  <a:off x="3552" y="2455"/>
                  <a:ext cx="224" cy="199"/>
                  <a:chOff x="3552" y="2455"/>
                  <a:chExt cx="224" cy="199"/>
                </a:xfrm>
              </p:grpSpPr>
              <p:sp>
                <p:nvSpPr>
                  <p:cNvPr id="20736" name="Freeform 1110"/>
                  <p:cNvSpPr>
                    <a:spLocks/>
                  </p:cNvSpPr>
                  <p:nvPr/>
                </p:nvSpPr>
                <p:spPr bwMode="auto">
                  <a:xfrm>
                    <a:off x="3552" y="2455"/>
                    <a:ext cx="224" cy="199"/>
                  </a:xfrm>
                  <a:custGeom>
                    <a:avLst/>
                    <a:gdLst>
                      <a:gd name="T0" fmla="*/ 85 w 224"/>
                      <a:gd name="T1" fmla="*/ 0 h 199"/>
                      <a:gd name="T2" fmla="*/ 58 w 224"/>
                      <a:gd name="T3" fmla="*/ 16 h 199"/>
                      <a:gd name="T4" fmla="*/ 31 w 224"/>
                      <a:gd name="T5" fmla="*/ 30 h 199"/>
                      <a:gd name="T6" fmla="*/ 14 w 224"/>
                      <a:gd name="T7" fmla="*/ 87 h 199"/>
                      <a:gd name="T8" fmla="*/ 1 w 224"/>
                      <a:gd name="T9" fmla="*/ 130 h 199"/>
                      <a:gd name="T10" fmla="*/ 0 w 224"/>
                      <a:gd name="T11" fmla="*/ 139 h 199"/>
                      <a:gd name="T12" fmla="*/ 12 w 224"/>
                      <a:gd name="T13" fmla="*/ 161 h 199"/>
                      <a:gd name="T14" fmla="*/ 20 w 224"/>
                      <a:gd name="T15" fmla="*/ 168 h 199"/>
                      <a:gd name="T16" fmla="*/ 27 w 224"/>
                      <a:gd name="T17" fmla="*/ 170 h 199"/>
                      <a:gd name="T18" fmla="*/ 28 w 224"/>
                      <a:gd name="T19" fmla="*/ 176 h 199"/>
                      <a:gd name="T20" fmla="*/ 41 w 224"/>
                      <a:gd name="T21" fmla="*/ 167 h 199"/>
                      <a:gd name="T22" fmla="*/ 42 w 224"/>
                      <a:gd name="T23" fmla="*/ 190 h 199"/>
                      <a:gd name="T24" fmla="*/ 50 w 224"/>
                      <a:gd name="T25" fmla="*/ 198 h 199"/>
                      <a:gd name="T26" fmla="*/ 180 w 224"/>
                      <a:gd name="T27" fmla="*/ 198 h 199"/>
                      <a:gd name="T28" fmla="*/ 191 w 224"/>
                      <a:gd name="T29" fmla="*/ 187 h 199"/>
                      <a:gd name="T30" fmla="*/ 189 w 224"/>
                      <a:gd name="T31" fmla="*/ 167 h 199"/>
                      <a:gd name="T32" fmla="*/ 203 w 224"/>
                      <a:gd name="T33" fmla="*/ 180 h 199"/>
                      <a:gd name="T34" fmla="*/ 223 w 224"/>
                      <a:gd name="T35" fmla="*/ 142 h 199"/>
                      <a:gd name="T36" fmla="*/ 183 w 224"/>
                      <a:gd name="T37" fmla="*/ 26 h 199"/>
                      <a:gd name="T38" fmla="*/ 140 w 224"/>
                      <a:gd name="T39" fmla="*/ 11 h 199"/>
                      <a:gd name="T40" fmla="*/ 127 w 224"/>
                      <a:gd name="T41" fmla="*/ 3 h 199"/>
                      <a:gd name="T42" fmla="*/ 107 w 224"/>
                      <a:gd name="T43" fmla="*/ 22 h 199"/>
                      <a:gd name="T44" fmla="*/ 85 w 224"/>
                      <a:gd name="T45" fmla="*/ 0 h 1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4"/>
                      <a:gd name="T70" fmla="*/ 0 h 199"/>
                      <a:gd name="T71" fmla="*/ 224 w 224"/>
                      <a:gd name="T72" fmla="*/ 199 h 1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4" h="199">
                        <a:moveTo>
                          <a:pt x="85" y="0"/>
                        </a:moveTo>
                        <a:lnTo>
                          <a:pt x="58" y="16"/>
                        </a:lnTo>
                        <a:lnTo>
                          <a:pt x="31" y="30"/>
                        </a:lnTo>
                        <a:lnTo>
                          <a:pt x="14" y="87"/>
                        </a:lnTo>
                        <a:lnTo>
                          <a:pt x="1" y="130"/>
                        </a:lnTo>
                        <a:lnTo>
                          <a:pt x="0" y="139"/>
                        </a:lnTo>
                        <a:lnTo>
                          <a:pt x="12" y="161"/>
                        </a:lnTo>
                        <a:lnTo>
                          <a:pt x="20" y="168"/>
                        </a:lnTo>
                        <a:lnTo>
                          <a:pt x="27" y="170"/>
                        </a:lnTo>
                        <a:lnTo>
                          <a:pt x="28" y="176"/>
                        </a:lnTo>
                        <a:lnTo>
                          <a:pt x="41" y="167"/>
                        </a:lnTo>
                        <a:lnTo>
                          <a:pt x="42" y="190"/>
                        </a:lnTo>
                        <a:lnTo>
                          <a:pt x="50" y="198"/>
                        </a:lnTo>
                        <a:lnTo>
                          <a:pt x="180" y="198"/>
                        </a:lnTo>
                        <a:lnTo>
                          <a:pt x="191" y="187"/>
                        </a:lnTo>
                        <a:lnTo>
                          <a:pt x="189" y="167"/>
                        </a:lnTo>
                        <a:lnTo>
                          <a:pt x="203" y="180"/>
                        </a:lnTo>
                        <a:lnTo>
                          <a:pt x="223" y="142"/>
                        </a:lnTo>
                        <a:lnTo>
                          <a:pt x="183" y="26"/>
                        </a:lnTo>
                        <a:lnTo>
                          <a:pt x="140" y="11"/>
                        </a:lnTo>
                        <a:lnTo>
                          <a:pt x="127" y="3"/>
                        </a:lnTo>
                        <a:lnTo>
                          <a:pt x="107" y="22"/>
                        </a:lnTo>
                        <a:lnTo>
                          <a:pt x="85" y="0"/>
                        </a:lnTo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20737" name="Group 1111"/>
                  <p:cNvGrpSpPr>
                    <a:grpSpLocks/>
                  </p:cNvGrpSpPr>
                  <p:nvPr/>
                </p:nvGrpSpPr>
                <p:grpSpPr bwMode="auto">
                  <a:xfrm>
                    <a:off x="3596" y="2475"/>
                    <a:ext cx="155" cy="179"/>
                    <a:chOff x="3596" y="2475"/>
                    <a:chExt cx="155" cy="179"/>
                  </a:xfrm>
                </p:grpSpPr>
                <p:sp>
                  <p:nvSpPr>
                    <p:cNvPr id="20738" name="Freeform 1112"/>
                    <p:cNvSpPr>
                      <a:spLocks/>
                    </p:cNvSpPr>
                    <p:nvPr/>
                  </p:nvSpPr>
                  <p:spPr bwMode="auto">
                    <a:xfrm>
                      <a:off x="3644" y="2475"/>
                      <a:ext cx="34" cy="179"/>
                    </a:xfrm>
                    <a:custGeom>
                      <a:avLst/>
                      <a:gdLst>
                        <a:gd name="T0" fmla="*/ 9 w 34"/>
                        <a:gd name="T1" fmla="*/ 0 h 179"/>
                        <a:gd name="T2" fmla="*/ 3 w 34"/>
                        <a:gd name="T3" fmla="*/ 12 h 179"/>
                        <a:gd name="T4" fmla="*/ 9 w 34"/>
                        <a:gd name="T5" fmla="*/ 18 h 179"/>
                        <a:gd name="T6" fmla="*/ 0 w 34"/>
                        <a:gd name="T7" fmla="*/ 142 h 179"/>
                        <a:gd name="T8" fmla="*/ 1 w 34"/>
                        <a:gd name="T9" fmla="*/ 164 h 179"/>
                        <a:gd name="T10" fmla="*/ 18 w 34"/>
                        <a:gd name="T11" fmla="*/ 178 h 179"/>
                        <a:gd name="T12" fmla="*/ 33 w 34"/>
                        <a:gd name="T13" fmla="*/ 163 h 179"/>
                        <a:gd name="T14" fmla="*/ 33 w 34"/>
                        <a:gd name="T15" fmla="*/ 137 h 179"/>
                        <a:gd name="T16" fmla="*/ 19 w 34"/>
                        <a:gd name="T17" fmla="*/ 19 h 179"/>
                        <a:gd name="T18" fmla="*/ 25 w 34"/>
                        <a:gd name="T19" fmla="*/ 12 h 179"/>
                        <a:gd name="T20" fmla="*/ 20 w 34"/>
                        <a:gd name="T21" fmla="*/ 0 h 179"/>
                        <a:gd name="T22" fmla="*/ 15 w 34"/>
                        <a:gd name="T23" fmla="*/ 4 h 179"/>
                        <a:gd name="T24" fmla="*/ 9 w 34"/>
                        <a:gd name="T25" fmla="*/ 0 h 17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4"/>
                        <a:gd name="T40" fmla="*/ 0 h 179"/>
                        <a:gd name="T41" fmla="*/ 34 w 34"/>
                        <a:gd name="T42" fmla="*/ 179 h 17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4" h="179">
                          <a:moveTo>
                            <a:pt x="9" y="0"/>
                          </a:moveTo>
                          <a:lnTo>
                            <a:pt x="3" y="12"/>
                          </a:lnTo>
                          <a:lnTo>
                            <a:pt x="9" y="18"/>
                          </a:lnTo>
                          <a:lnTo>
                            <a:pt x="0" y="142"/>
                          </a:lnTo>
                          <a:lnTo>
                            <a:pt x="1" y="164"/>
                          </a:lnTo>
                          <a:lnTo>
                            <a:pt x="18" y="178"/>
                          </a:lnTo>
                          <a:lnTo>
                            <a:pt x="33" y="163"/>
                          </a:lnTo>
                          <a:lnTo>
                            <a:pt x="33" y="137"/>
                          </a:lnTo>
                          <a:lnTo>
                            <a:pt x="19" y="19"/>
                          </a:lnTo>
                          <a:lnTo>
                            <a:pt x="25" y="12"/>
                          </a:lnTo>
                          <a:lnTo>
                            <a:pt x="20" y="0"/>
                          </a:lnTo>
                          <a:lnTo>
                            <a:pt x="15" y="4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blipFill dpi="0" rotWithShape="0">
                      <a:blip r:embed="rId3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20739" name="Group 1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6" y="2551"/>
                      <a:ext cx="155" cy="61"/>
                      <a:chOff x="3596" y="2551"/>
                      <a:chExt cx="155" cy="61"/>
                    </a:xfrm>
                  </p:grpSpPr>
                  <p:sp>
                    <p:nvSpPr>
                      <p:cNvPr id="20740" name="Freeform 1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9" y="2563"/>
                        <a:ext cx="121" cy="40"/>
                      </a:xfrm>
                      <a:custGeom>
                        <a:avLst/>
                        <a:gdLst>
                          <a:gd name="T0" fmla="*/ 10 w 121"/>
                          <a:gd name="T1" fmla="*/ 24 h 40"/>
                          <a:gd name="T2" fmla="*/ 92 w 121"/>
                          <a:gd name="T3" fmla="*/ 0 h 40"/>
                          <a:gd name="T4" fmla="*/ 120 w 121"/>
                          <a:gd name="T5" fmla="*/ 3 h 40"/>
                          <a:gd name="T6" fmla="*/ 20 w 121"/>
                          <a:gd name="T7" fmla="*/ 39 h 40"/>
                          <a:gd name="T8" fmla="*/ 0 w 121"/>
                          <a:gd name="T9" fmla="*/ 28 h 40"/>
                          <a:gd name="T10" fmla="*/ 10 w 121"/>
                          <a:gd name="T11" fmla="*/ 24 h 4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1"/>
                          <a:gd name="T19" fmla="*/ 0 h 40"/>
                          <a:gd name="T20" fmla="*/ 121 w 121"/>
                          <a:gd name="T21" fmla="*/ 40 h 4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1" h="40">
                            <a:moveTo>
                              <a:pt x="10" y="24"/>
                            </a:moveTo>
                            <a:lnTo>
                              <a:pt x="92" y="0"/>
                            </a:lnTo>
                            <a:lnTo>
                              <a:pt x="120" y="3"/>
                            </a:lnTo>
                            <a:lnTo>
                              <a:pt x="20" y="39"/>
                            </a:lnTo>
                            <a:lnTo>
                              <a:pt x="0" y="28"/>
                            </a:lnTo>
                            <a:lnTo>
                              <a:pt x="10" y="24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741" name="Freeform 1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3" y="2565"/>
                        <a:ext cx="68" cy="45"/>
                      </a:xfrm>
                      <a:custGeom>
                        <a:avLst/>
                        <a:gdLst>
                          <a:gd name="T0" fmla="*/ 35 w 68"/>
                          <a:gd name="T1" fmla="*/ 0 h 45"/>
                          <a:gd name="T2" fmla="*/ 8 w 68"/>
                          <a:gd name="T3" fmla="*/ 7 h 45"/>
                          <a:gd name="T4" fmla="*/ 6 w 68"/>
                          <a:gd name="T5" fmla="*/ 16 h 45"/>
                          <a:gd name="T6" fmla="*/ 0 w 68"/>
                          <a:gd name="T7" fmla="*/ 23 h 45"/>
                          <a:gd name="T8" fmla="*/ 11 w 68"/>
                          <a:gd name="T9" fmla="*/ 35 h 45"/>
                          <a:gd name="T10" fmla="*/ 26 w 68"/>
                          <a:gd name="T11" fmla="*/ 43 h 45"/>
                          <a:gd name="T12" fmla="*/ 48 w 68"/>
                          <a:gd name="T13" fmla="*/ 44 h 45"/>
                          <a:gd name="T14" fmla="*/ 67 w 68"/>
                          <a:gd name="T15" fmla="*/ 25 h 45"/>
                          <a:gd name="T16" fmla="*/ 65 w 68"/>
                          <a:gd name="T17" fmla="*/ 1 h 45"/>
                          <a:gd name="T18" fmla="*/ 48 w 68"/>
                          <a:gd name="T19" fmla="*/ 13 h 45"/>
                          <a:gd name="T20" fmla="*/ 35 w 68"/>
                          <a:gd name="T21" fmla="*/ 0 h 4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8"/>
                          <a:gd name="T34" fmla="*/ 0 h 45"/>
                          <a:gd name="T35" fmla="*/ 68 w 68"/>
                          <a:gd name="T36" fmla="*/ 45 h 4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8" h="45">
                            <a:moveTo>
                              <a:pt x="35" y="0"/>
                            </a:moveTo>
                            <a:lnTo>
                              <a:pt x="8" y="7"/>
                            </a:lnTo>
                            <a:lnTo>
                              <a:pt x="6" y="16"/>
                            </a:lnTo>
                            <a:lnTo>
                              <a:pt x="0" y="23"/>
                            </a:lnTo>
                            <a:lnTo>
                              <a:pt x="11" y="35"/>
                            </a:lnTo>
                            <a:lnTo>
                              <a:pt x="26" y="43"/>
                            </a:lnTo>
                            <a:lnTo>
                              <a:pt x="48" y="44"/>
                            </a:lnTo>
                            <a:lnTo>
                              <a:pt x="67" y="25"/>
                            </a:lnTo>
                            <a:lnTo>
                              <a:pt x="65" y="1"/>
                            </a:lnTo>
                            <a:lnTo>
                              <a:pt x="48" y="13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742" name="Freeform 1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6" y="2551"/>
                        <a:ext cx="55" cy="61"/>
                      </a:xfrm>
                      <a:custGeom>
                        <a:avLst/>
                        <a:gdLst>
                          <a:gd name="T0" fmla="*/ 0 w 55"/>
                          <a:gd name="T1" fmla="*/ 37 h 61"/>
                          <a:gd name="T2" fmla="*/ 6 w 55"/>
                          <a:gd name="T3" fmla="*/ 27 h 61"/>
                          <a:gd name="T4" fmla="*/ 12 w 55"/>
                          <a:gd name="T5" fmla="*/ 16 h 61"/>
                          <a:gd name="T6" fmla="*/ 15 w 55"/>
                          <a:gd name="T7" fmla="*/ 5 h 61"/>
                          <a:gd name="T8" fmla="*/ 31 w 55"/>
                          <a:gd name="T9" fmla="*/ 0 h 61"/>
                          <a:gd name="T10" fmla="*/ 44 w 55"/>
                          <a:gd name="T11" fmla="*/ 0 h 61"/>
                          <a:gd name="T12" fmla="*/ 54 w 55"/>
                          <a:gd name="T13" fmla="*/ 30 h 61"/>
                          <a:gd name="T14" fmla="*/ 51 w 55"/>
                          <a:gd name="T15" fmla="*/ 37 h 61"/>
                          <a:gd name="T16" fmla="*/ 44 w 55"/>
                          <a:gd name="T17" fmla="*/ 45 h 61"/>
                          <a:gd name="T18" fmla="*/ 33 w 55"/>
                          <a:gd name="T19" fmla="*/ 48 h 61"/>
                          <a:gd name="T20" fmla="*/ 25 w 55"/>
                          <a:gd name="T21" fmla="*/ 49 h 61"/>
                          <a:gd name="T22" fmla="*/ 21 w 55"/>
                          <a:gd name="T23" fmla="*/ 51 h 61"/>
                          <a:gd name="T24" fmla="*/ 16 w 55"/>
                          <a:gd name="T25" fmla="*/ 57 h 61"/>
                          <a:gd name="T26" fmla="*/ 6 w 55"/>
                          <a:gd name="T27" fmla="*/ 60 h 61"/>
                          <a:gd name="T28" fmla="*/ 2 w 55"/>
                          <a:gd name="T29" fmla="*/ 60 h 61"/>
                          <a:gd name="T30" fmla="*/ 0 w 55"/>
                          <a:gd name="T31" fmla="*/ 37 h 61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55"/>
                          <a:gd name="T49" fmla="*/ 0 h 61"/>
                          <a:gd name="T50" fmla="*/ 55 w 55"/>
                          <a:gd name="T51" fmla="*/ 61 h 61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55" h="61">
                            <a:moveTo>
                              <a:pt x="0" y="37"/>
                            </a:moveTo>
                            <a:lnTo>
                              <a:pt x="6" y="27"/>
                            </a:lnTo>
                            <a:lnTo>
                              <a:pt x="12" y="16"/>
                            </a:lnTo>
                            <a:lnTo>
                              <a:pt x="15" y="5"/>
                            </a:lnTo>
                            <a:lnTo>
                              <a:pt x="31" y="0"/>
                            </a:lnTo>
                            <a:lnTo>
                              <a:pt x="44" y="0"/>
                            </a:lnTo>
                            <a:lnTo>
                              <a:pt x="54" y="30"/>
                            </a:lnTo>
                            <a:lnTo>
                              <a:pt x="51" y="37"/>
                            </a:lnTo>
                            <a:lnTo>
                              <a:pt x="44" y="45"/>
                            </a:lnTo>
                            <a:lnTo>
                              <a:pt x="33" y="48"/>
                            </a:lnTo>
                            <a:lnTo>
                              <a:pt x="25" y="49"/>
                            </a:lnTo>
                            <a:lnTo>
                              <a:pt x="21" y="51"/>
                            </a:lnTo>
                            <a:lnTo>
                              <a:pt x="16" y="57"/>
                            </a:lnTo>
                            <a:lnTo>
                              <a:pt x="6" y="60"/>
                            </a:lnTo>
                            <a:lnTo>
                              <a:pt x="2" y="60"/>
                            </a:lnTo>
                            <a:lnTo>
                              <a:pt x="0" y="37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29" name="Group 1117"/>
                <p:cNvGrpSpPr>
                  <a:grpSpLocks/>
                </p:cNvGrpSpPr>
                <p:nvPr/>
              </p:nvGrpSpPr>
              <p:grpSpPr bwMode="auto">
                <a:xfrm>
                  <a:off x="3622" y="2352"/>
                  <a:ext cx="77" cy="129"/>
                  <a:chOff x="3622" y="2352"/>
                  <a:chExt cx="77" cy="129"/>
                </a:xfrm>
              </p:grpSpPr>
              <p:sp>
                <p:nvSpPr>
                  <p:cNvPr id="20734" name="Freeform 1118"/>
                  <p:cNvSpPr>
                    <a:spLocks/>
                  </p:cNvSpPr>
                  <p:nvPr/>
                </p:nvSpPr>
                <p:spPr bwMode="auto">
                  <a:xfrm>
                    <a:off x="3623" y="2359"/>
                    <a:ext cx="72" cy="122"/>
                  </a:xfrm>
                  <a:custGeom>
                    <a:avLst/>
                    <a:gdLst>
                      <a:gd name="T0" fmla="*/ 0 w 72"/>
                      <a:gd name="T1" fmla="*/ 52 h 122"/>
                      <a:gd name="T2" fmla="*/ 3 w 72"/>
                      <a:gd name="T3" fmla="*/ 62 h 122"/>
                      <a:gd name="T4" fmla="*/ 5 w 72"/>
                      <a:gd name="T5" fmla="*/ 68 h 122"/>
                      <a:gd name="T6" fmla="*/ 8 w 72"/>
                      <a:gd name="T7" fmla="*/ 73 h 122"/>
                      <a:gd name="T8" fmla="*/ 12 w 72"/>
                      <a:gd name="T9" fmla="*/ 72 h 122"/>
                      <a:gd name="T10" fmla="*/ 13 w 72"/>
                      <a:gd name="T11" fmla="*/ 72 h 122"/>
                      <a:gd name="T12" fmla="*/ 13 w 72"/>
                      <a:gd name="T13" fmla="*/ 96 h 122"/>
                      <a:gd name="T14" fmla="*/ 35 w 72"/>
                      <a:gd name="T15" fmla="*/ 121 h 122"/>
                      <a:gd name="T16" fmla="*/ 55 w 72"/>
                      <a:gd name="T17" fmla="*/ 102 h 122"/>
                      <a:gd name="T18" fmla="*/ 56 w 72"/>
                      <a:gd name="T19" fmla="*/ 96 h 122"/>
                      <a:gd name="T20" fmla="*/ 59 w 72"/>
                      <a:gd name="T21" fmla="*/ 91 h 122"/>
                      <a:gd name="T22" fmla="*/ 62 w 72"/>
                      <a:gd name="T23" fmla="*/ 86 h 122"/>
                      <a:gd name="T24" fmla="*/ 64 w 72"/>
                      <a:gd name="T25" fmla="*/ 76 h 122"/>
                      <a:gd name="T26" fmla="*/ 69 w 72"/>
                      <a:gd name="T27" fmla="*/ 66 h 122"/>
                      <a:gd name="T28" fmla="*/ 70 w 72"/>
                      <a:gd name="T29" fmla="*/ 57 h 122"/>
                      <a:gd name="T30" fmla="*/ 70 w 72"/>
                      <a:gd name="T31" fmla="*/ 36 h 122"/>
                      <a:gd name="T32" fmla="*/ 71 w 72"/>
                      <a:gd name="T33" fmla="*/ 28 h 122"/>
                      <a:gd name="T34" fmla="*/ 69 w 72"/>
                      <a:gd name="T35" fmla="*/ 19 h 122"/>
                      <a:gd name="T36" fmla="*/ 65 w 72"/>
                      <a:gd name="T37" fmla="*/ 11 h 122"/>
                      <a:gd name="T38" fmla="*/ 57 w 72"/>
                      <a:gd name="T39" fmla="*/ 5 h 122"/>
                      <a:gd name="T40" fmla="*/ 48 w 72"/>
                      <a:gd name="T41" fmla="*/ 2 h 122"/>
                      <a:gd name="T42" fmla="*/ 38 w 72"/>
                      <a:gd name="T43" fmla="*/ 0 h 122"/>
                      <a:gd name="T44" fmla="*/ 28 w 72"/>
                      <a:gd name="T45" fmla="*/ 1 h 122"/>
                      <a:gd name="T46" fmla="*/ 20 w 72"/>
                      <a:gd name="T47" fmla="*/ 4 h 122"/>
                      <a:gd name="T48" fmla="*/ 13 w 72"/>
                      <a:gd name="T49" fmla="*/ 9 h 122"/>
                      <a:gd name="T50" fmla="*/ 8 w 72"/>
                      <a:gd name="T51" fmla="*/ 15 h 122"/>
                      <a:gd name="T52" fmla="*/ 5 w 72"/>
                      <a:gd name="T53" fmla="*/ 20 h 122"/>
                      <a:gd name="T54" fmla="*/ 2 w 72"/>
                      <a:gd name="T55" fmla="*/ 27 h 122"/>
                      <a:gd name="T56" fmla="*/ 1 w 72"/>
                      <a:gd name="T57" fmla="*/ 34 h 122"/>
                      <a:gd name="T58" fmla="*/ 1 w 72"/>
                      <a:gd name="T59" fmla="*/ 42 h 122"/>
                      <a:gd name="T60" fmla="*/ 2 w 72"/>
                      <a:gd name="T61" fmla="*/ 48 h 122"/>
                      <a:gd name="T62" fmla="*/ 0 w 72"/>
                      <a:gd name="T63" fmla="*/ 52 h 12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2"/>
                      <a:gd name="T97" fmla="*/ 0 h 122"/>
                      <a:gd name="T98" fmla="*/ 72 w 72"/>
                      <a:gd name="T99" fmla="*/ 122 h 12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2" h="122">
                        <a:moveTo>
                          <a:pt x="0" y="52"/>
                        </a:moveTo>
                        <a:lnTo>
                          <a:pt x="3" y="62"/>
                        </a:lnTo>
                        <a:lnTo>
                          <a:pt x="5" y="68"/>
                        </a:lnTo>
                        <a:lnTo>
                          <a:pt x="8" y="73"/>
                        </a:lnTo>
                        <a:lnTo>
                          <a:pt x="12" y="72"/>
                        </a:lnTo>
                        <a:lnTo>
                          <a:pt x="13" y="72"/>
                        </a:lnTo>
                        <a:lnTo>
                          <a:pt x="13" y="96"/>
                        </a:lnTo>
                        <a:lnTo>
                          <a:pt x="35" y="121"/>
                        </a:lnTo>
                        <a:lnTo>
                          <a:pt x="55" y="102"/>
                        </a:lnTo>
                        <a:lnTo>
                          <a:pt x="56" y="96"/>
                        </a:lnTo>
                        <a:lnTo>
                          <a:pt x="59" y="91"/>
                        </a:lnTo>
                        <a:lnTo>
                          <a:pt x="62" y="86"/>
                        </a:lnTo>
                        <a:lnTo>
                          <a:pt x="64" y="76"/>
                        </a:lnTo>
                        <a:lnTo>
                          <a:pt x="69" y="66"/>
                        </a:lnTo>
                        <a:lnTo>
                          <a:pt x="70" y="57"/>
                        </a:lnTo>
                        <a:lnTo>
                          <a:pt x="70" y="36"/>
                        </a:lnTo>
                        <a:lnTo>
                          <a:pt x="71" y="28"/>
                        </a:lnTo>
                        <a:lnTo>
                          <a:pt x="69" y="19"/>
                        </a:lnTo>
                        <a:lnTo>
                          <a:pt x="65" y="11"/>
                        </a:lnTo>
                        <a:lnTo>
                          <a:pt x="57" y="5"/>
                        </a:lnTo>
                        <a:lnTo>
                          <a:pt x="48" y="2"/>
                        </a:lnTo>
                        <a:lnTo>
                          <a:pt x="38" y="0"/>
                        </a:lnTo>
                        <a:lnTo>
                          <a:pt x="28" y="1"/>
                        </a:lnTo>
                        <a:lnTo>
                          <a:pt x="20" y="4"/>
                        </a:lnTo>
                        <a:lnTo>
                          <a:pt x="13" y="9"/>
                        </a:lnTo>
                        <a:lnTo>
                          <a:pt x="8" y="15"/>
                        </a:lnTo>
                        <a:lnTo>
                          <a:pt x="5" y="20"/>
                        </a:lnTo>
                        <a:lnTo>
                          <a:pt x="2" y="27"/>
                        </a:lnTo>
                        <a:lnTo>
                          <a:pt x="1" y="34"/>
                        </a:lnTo>
                        <a:lnTo>
                          <a:pt x="1" y="42"/>
                        </a:lnTo>
                        <a:lnTo>
                          <a:pt x="2" y="48"/>
                        </a:lnTo>
                        <a:lnTo>
                          <a:pt x="0" y="52"/>
                        </a:lnTo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35" name="Freeform 1119"/>
                  <p:cNvSpPr>
                    <a:spLocks/>
                  </p:cNvSpPr>
                  <p:nvPr/>
                </p:nvSpPr>
                <p:spPr bwMode="auto">
                  <a:xfrm>
                    <a:off x="3622" y="2352"/>
                    <a:ext cx="77" cy="67"/>
                  </a:xfrm>
                  <a:custGeom>
                    <a:avLst/>
                    <a:gdLst>
                      <a:gd name="T0" fmla="*/ 0 w 77"/>
                      <a:gd name="T1" fmla="*/ 54 h 67"/>
                      <a:gd name="T2" fmla="*/ 0 w 77"/>
                      <a:gd name="T3" fmla="*/ 46 h 67"/>
                      <a:gd name="T4" fmla="*/ 1 w 77"/>
                      <a:gd name="T5" fmla="*/ 35 h 67"/>
                      <a:gd name="T6" fmla="*/ 3 w 77"/>
                      <a:gd name="T7" fmla="*/ 25 h 67"/>
                      <a:gd name="T8" fmla="*/ 6 w 77"/>
                      <a:gd name="T9" fmla="*/ 18 h 67"/>
                      <a:gd name="T10" fmla="*/ 10 w 77"/>
                      <a:gd name="T11" fmla="*/ 12 h 67"/>
                      <a:gd name="T12" fmla="*/ 16 w 77"/>
                      <a:gd name="T13" fmla="*/ 9 h 67"/>
                      <a:gd name="T14" fmla="*/ 20 w 77"/>
                      <a:gd name="T15" fmla="*/ 6 h 67"/>
                      <a:gd name="T16" fmla="*/ 27 w 77"/>
                      <a:gd name="T17" fmla="*/ 3 h 67"/>
                      <a:gd name="T18" fmla="*/ 34 w 77"/>
                      <a:gd name="T19" fmla="*/ 0 h 67"/>
                      <a:gd name="T20" fmla="*/ 43 w 77"/>
                      <a:gd name="T21" fmla="*/ 0 h 67"/>
                      <a:gd name="T22" fmla="*/ 52 w 77"/>
                      <a:gd name="T23" fmla="*/ 2 h 67"/>
                      <a:gd name="T24" fmla="*/ 57 w 77"/>
                      <a:gd name="T25" fmla="*/ 5 h 67"/>
                      <a:gd name="T26" fmla="*/ 62 w 77"/>
                      <a:gd name="T27" fmla="*/ 8 h 67"/>
                      <a:gd name="T28" fmla="*/ 69 w 77"/>
                      <a:gd name="T29" fmla="*/ 14 h 67"/>
                      <a:gd name="T30" fmla="*/ 73 w 77"/>
                      <a:gd name="T31" fmla="*/ 19 h 67"/>
                      <a:gd name="T32" fmla="*/ 76 w 77"/>
                      <a:gd name="T33" fmla="*/ 21 h 67"/>
                      <a:gd name="T34" fmla="*/ 73 w 77"/>
                      <a:gd name="T35" fmla="*/ 22 h 67"/>
                      <a:gd name="T36" fmla="*/ 73 w 77"/>
                      <a:gd name="T37" fmla="*/ 24 h 67"/>
                      <a:gd name="T38" fmla="*/ 73 w 77"/>
                      <a:gd name="T39" fmla="*/ 27 h 67"/>
                      <a:gd name="T40" fmla="*/ 72 w 77"/>
                      <a:gd name="T41" fmla="*/ 32 h 67"/>
                      <a:gd name="T42" fmla="*/ 74 w 77"/>
                      <a:gd name="T43" fmla="*/ 39 h 67"/>
                      <a:gd name="T44" fmla="*/ 75 w 77"/>
                      <a:gd name="T45" fmla="*/ 47 h 67"/>
                      <a:gd name="T46" fmla="*/ 71 w 77"/>
                      <a:gd name="T47" fmla="*/ 56 h 67"/>
                      <a:gd name="T48" fmla="*/ 71 w 77"/>
                      <a:gd name="T49" fmla="*/ 44 h 67"/>
                      <a:gd name="T50" fmla="*/ 71 w 77"/>
                      <a:gd name="T51" fmla="*/ 35 h 67"/>
                      <a:gd name="T52" fmla="*/ 69 w 77"/>
                      <a:gd name="T53" fmla="*/ 31 h 67"/>
                      <a:gd name="T54" fmla="*/ 66 w 77"/>
                      <a:gd name="T55" fmla="*/ 29 h 67"/>
                      <a:gd name="T56" fmla="*/ 64 w 77"/>
                      <a:gd name="T57" fmla="*/ 27 h 67"/>
                      <a:gd name="T58" fmla="*/ 62 w 77"/>
                      <a:gd name="T59" fmla="*/ 27 h 67"/>
                      <a:gd name="T60" fmla="*/ 57 w 77"/>
                      <a:gd name="T61" fmla="*/ 29 h 67"/>
                      <a:gd name="T62" fmla="*/ 52 w 77"/>
                      <a:gd name="T63" fmla="*/ 29 h 67"/>
                      <a:gd name="T64" fmla="*/ 46 w 77"/>
                      <a:gd name="T65" fmla="*/ 29 h 67"/>
                      <a:gd name="T66" fmla="*/ 41 w 77"/>
                      <a:gd name="T67" fmla="*/ 29 h 67"/>
                      <a:gd name="T68" fmla="*/ 37 w 77"/>
                      <a:gd name="T69" fmla="*/ 29 h 67"/>
                      <a:gd name="T70" fmla="*/ 40 w 77"/>
                      <a:gd name="T71" fmla="*/ 30 h 67"/>
                      <a:gd name="T72" fmla="*/ 43 w 77"/>
                      <a:gd name="T73" fmla="*/ 31 h 67"/>
                      <a:gd name="T74" fmla="*/ 40 w 77"/>
                      <a:gd name="T75" fmla="*/ 32 h 67"/>
                      <a:gd name="T76" fmla="*/ 34 w 77"/>
                      <a:gd name="T77" fmla="*/ 31 h 67"/>
                      <a:gd name="T78" fmla="*/ 29 w 77"/>
                      <a:gd name="T79" fmla="*/ 31 h 67"/>
                      <a:gd name="T80" fmla="*/ 23 w 77"/>
                      <a:gd name="T81" fmla="*/ 30 h 67"/>
                      <a:gd name="T82" fmla="*/ 19 w 77"/>
                      <a:gd name="T83" fmla="*/ 30 h 67"/>
                      <a:gd name="T84" fmla="*/ 17 w 77"/>
                      <a:gd name="T85" fmla="*/ 30 h 67"/>
                      <a:gd name="T86" fmla="*/ 18 w 77"/>
                      <a:gd name="T87" fmla="*/ 31 h 67"/>
                      <a:gd name="T88" fmla="*/ 19 w 77"/>
                      <a:gd name="T89" fmla="*/ 34 h 67"/>
                      <a:gd name="T90" fmla="*/ 19 w 77"/>
                      <a:gd name="T91" fmla="*/ 38 h 67"/>
                      <a:gd name="T92" fmla="*/ 18 w 77"/>
                      <a:gd name="T93" fmla="*/ 42 h 67"/>
                      <a:gd name="T94" fmla="*/ 15 w 77"/>
                      <a:gd name="T95" fmla="*/ 46 h 67"/>
                      <a:gd name="T96" fmla="*/ 14 w 77"/>
                      <a:gd name="T97" fmla="*/ 51 h 67"/>
                      <a:gd name="T98" fmla="*/ 13 w 77"/>
                      <a:gd name="T99" fmla="*/ 57 h 67"/>
                      <a:gd name="T100" fmla="*/ 14 w 77"/>
                      <a:gd name="T101" fmla="*/ 63 h 67"/>
                      <a:gd name="T102" fmla="*/ 14 w 77"/>
                      <a:gd name="T103" fmla="*/ 66 h 67"/>
                      <a:gd name="T104" fmla="*/ 10 w 77"/>
                      <a:gd name="T105" fmla="*/ 61 h 67"/>
                      <a:gd name="T106" fmla="*/ 5 w 77"/>
                      <a:gd name="T107" fmla="*/ 56 h 67"/>
                      <a:gd name="T108" fmla="*/ 3 w 77"/>
                      <a:gd name="T109" fmla="*/ 57 h 67"/>
                      <a:gd name="T110" fmla="*/ 2 w 77"/>
                      <a:gd name="T111" fmla="*/ 61 h 67"/>
                      <a:gd name="T112" fmla="*/ 0 w 77"/>
                      <a:gd name="T113" fmla="*/ 54 h 6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77"/>
                      <a:gd name="T172" fmla="*/ 0 h 67"/>
                      <a:gd name="T173" fmla="*/ 77 w 77"/>
                      <a:gd name="T174" fmla="*/ 67 h 6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77" h="67">
                        <a:moveTo>
                          <a:pt x="0" y="54"/>
                        </a:moveTo>
                        <a:lnTo>
                          <a:pt x="0" y="46"/>
                        </a:lnTo>
                        <a:lnTo>
                          <a:pt x="1" y="35"/>
                        </a:lnTo>
                        <a:lnTo>
                          <a:pt x="3" y="25"/>
                        </a:lnTo>
                        <a:lnTo>
                          <a:pt x="6" y="18"/>
                        </a:lnTo>
                        <a:lnTo>
                          <a:pt x="10" y="12"/>
                        </a:lnTo>
                        <a:lnTo>
                          <a:pt x="16" y="9"/>
                        </a:lnTo>
                        <a:lnTo>
                          <a:pt x="20" y="6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43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8"/>
                        </a:lnTo>
                        <a:lnTo>
                          <a:pt x="69" y="14"/>
                        </a:lnTo>
                        <a:lnTo>
                          <a:pt x="73" y="19"/>
                        </a:lnTo>
                        <a:lnTo>
                          <a:pt x="76" y="21"/>
                        </a:lnTo>
                        <a:lnTo>
                          <a:pt x="73" y="22"/>
                        </a:lnTo>
                        <a:lnTo>
                          <a:pt x="73" y="24"/>
                        </a:lnTo>
                        <a:lnTo>
                          <a:pt x="73" y="27"/>
                        </a:lnTo>
                        <a:lnTo>
                          <a:pt x="72" y="32"/>
                        </a:lnTo>
                        <a:lnTo>
                          <a:pt x="74" y="39"/>
                        </a:lnTo>
                        <a:lnTo>
                          <a:pt x="75" y="47"/>
                        </a:lnTo>
                        <a:lnTo>
                          <a:pt x="71" y="56"/>
                        </a:lnTo>
                        <a:lnTo>
                          <a:pt x="71" y="44"/>
                        </a:lnTo>
                        <a:lnTo>
                          <a:pt x="71" y="35"/>
                        </a:lnTo>
                        <a:lnTo>
                          <a:pt x="69" y="31"/>
                        </a:lnTo>
                        <a:lnTo>
                          <a:pt x="66" y="29"/>
                        </a:lnTo>
                        <a:lnTo>
                          <a:pt x="64" y="27"/>
                        </a:lnTo>
                        <a:lnTo>
                          <a:pt x="62" y="27"/>
                        </a:lnTo>
                        <a:lnTo>
                          <a:pt x="57" y="29"/>
                        </a:lnTo>
                        <a:lnTo>
                          <a:pt x="52" y="29"/>
                        </a:lnTo>
                        <a:lnTo>
                          <a:pt x="46" y="29"/>
                        </a:lnTo>
                        <a:lnTo>
                          <a:pt x="41" y="29"/>
                        </a:lnTo>
                        <a:lnTo>
                          <a:pt x="37" y="29"/>
                        </a:lnTo>
                        <a:lnTo>
                          <a:pt x="40" y="30"/>
                        </a:lnTo>
                        <a:lnTo>
                          <a:pt x="43" y="31"/>
                        </a:lnTo>
                        <a:lnTo>
                          <a:pt x="40" y="32"/>
                        </a:lnTo>
                        <a:lnTo>
                          <a:pt x="34" y="31"/>
                        </a:lnTo>
                        <a:lnTo>
                          <a:pt x="29" y="31"/>
                        </a:lnTo>
                        <a:lnTo>
                          <a:pt x="23" y="30"/>
                        </a:lnTo>
                        <a:lnTo>
                          <a:pt x="19" y="30"/>
                        </a:lnTo>
                        <a:lnTo>
                          <a:pt x="17" y="30"/>
                        </a:lnTo>
                        <a:lnTo>
                          <a:pt x="18" y="31"/>
                        </a:lnTo>
                        <a:lnTo>
                          <a:pt x="19" y="34"/>
                        </a:lnTo>
                        <a:lnTo>
                          <a:pt x="19" y="38"/>
                        </a:lnTo>
                        <a:lnTo>
                          <a:pt x="18" y="42"/>
                        </a:lnTo>
                        <a:lnTo>
                          <a:pt x="15" y="46"/>
                        </a:lnTo>
                        <a:lnTo>
                          <a:pt x="14" y="51"/>
                        </a:lnTo>
                        <a:lnTo>
                          <a:pt x="13" y="57"/>
                        </a:lnTo>
                        <a:lnTo>
                          <a:pt x="14" y="63"/>
                        </a:lnTo>
                        <a:lnTo>
                          <a:pt x="14" y="66"/>
                        </a:lnTo>
                        <a:lnTo>
                          <a:pt x="10" y="61"/>
                        </a:lnTo>
                        <a:lnTo>
                          <a:pt x="5" y="56"/>
                        </a:lnTo>
                        <a:lnTo>
                          <a:pt x="3" y="57"/>
                        </a:lnTo>
                        <a:lnTo>
                          <a:pt x="2" y="61"/>
                        </a:lnTo>
                        <a:lnTo>
                          <a:pt x="0" y="5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730" name="Group 1120"/>
                <p:cNvGrpSpPr>
                  <a:grpSpLocks/>
                </p:cNvGrpSpPr>
                <p:nvPr/>
              </p:nvGrpSpPr>
              <p:grpSpPr bwMode="auto">
                <a:xfrm>
                  <a:off x="3557" y="3004"/>
                  <a:ext cx="210" cy="54"/>
                  <a:chOff x="3557" y="3004"/>
                  <a:chExt cx="210" cy="54"/>
                </a:xfrm>
              </p:grpSpPr>
              <p:sp>
                <p:nvSpPr>
                  <p:cNvPr id="20732" name="Freeform 1121"/>
                  <p:cNvSpPr>
                    <a:spLocks/>
                  </p:cNvSpPr>
                  <p:nvPr/>
                </p:nvSpPr>
                <p:spPr bwMode="auto">
                  <a:xfrm>
                    <a:off x="3557" y="3004"/>
                    <a:ext cx="93" cy="54"/>
                  </a:xfrm>
                  <a:custGeom>
                    <a:avLst/>
                    <a:gdLst>
                      <a:gd name="T0" fmla="*/ 43 w 93"/>
                      <a:gd name="T1" fmla="*/ 7 h 54"/>
                      <a:gd name="T2" fmla="*/ 32 w 93"/>
                      <a:gd name="T3" fmla="*/ 16 h 54"/>
                      <a:gd name="T4" fmla="*/ 18 w 93"/>
                      <a:gd name="T5" fmla="*/ 26 h 54"/>
                      <a:gd name="T6" fmla="*/ 7 w 93"/>
                      <a:gd name="T7" fmla="*/ 32 h 54"/>
                      <a:gd name="T8" fmla="*/ 1 w 93"/>
                      <a:gd name="T9" fmla="*/ 37 h 54"/>
                      <a:gd name="T10" fmla="*/ 0 w 93"/>
                      <a:gd name="T11" fmla="*/ 46 h 54"/>
                      <a:gd name="T12" fmla="*/ 6 w 93"/>
                      <a:gd name="T13" fmla="*/ 50 h 54"/>
                      <a:gd name="T14" fmla="*/ 19 w 93"/>
                      <a:gd name="T15" fmla="*/ 52 h 54"/>
                      <a:gd name="T16" fmla="*/ 31 w 93"/>
                      <a:gd name="T17" fmla="*/ 53 h 54"/>
                      <a:gd name="T18" fmla="*/ 43 w 93"/>
                      <a:gd name="T19" fmla="*/ 52 h 54"/>
                      <a:gd name="T20" fmla="*/ 52 w 93"/>
                      <a:gd name="T21" fmla="*/ 46 h 54"/>
                      <a:gd name="T22" fmla="*/ 67 w 93"/>
                      <a:gd name="T23" fmla="*/ 40 h 54"/>
                      <a:gd name="T24" fmla="*/ 90 w 93"/>
                      <a:gd name="T25" fmla="*/ 34 h 54"/>
                      <a:gd name="T26" fmla="*/ 92 w 93"/>
                      <a:gd name="T27" fmla="*/ 13 h 54"/>
                      <a:gd name="T28" fmla="*/ 89 w 93"/>
                      <a:gd name="T29" fmla="*/ 0 h 54"/>
                      <a:gd name="T30" fmla="*/ 43 w 93"/>
                      <a:gd name="T31" fmla="*/ 7 h 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3"/>
                      <a:gd name="T49" fmla="*/ 0 h 54"/>
                      <a:gd name="T50" fmla="*/ 93 w 93"/>
                      <a:gd name="T51" fmla="*/ 54 h 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3" h="54">
                        <a:moveTo>
                          <a:pt x="43" y="7"/>
                        </a:moveTo>
                        <a:lnTo>
                          <a:pt x="32" y="16"/>
                        </a:lnTo>
                        <a:lnTo>
                          <a:pt x="18" y="26"/>
                        </a:lnTo>
                        <a:lnTo>
                          <a:pt x="7" y="32"/>
                        </a:lnTo>
                        <a:lnTo>
                          <a:pt x="1" y="37"/>
                        </a:lnTo>
                        <a:lnTo>
                          <a:pt x="0" y="46"/>
                        </a:lnTo>
                        <a:lnTo>
                          <a:pt x="6" y="50"/>
                        </a:lnTo>
                        <a:lnTo>
                          <a:pt x="19" y="52"/>
                        </a:lnTo>
                        <a:lnTo>
                          <a:pt x="31" y="53"/>
                        </a:lnTo>
                        <a:lnTo>
                          <a:pt x="43" y="52"/>
                        </a:lnTo>
                        <a:lnTo>
                          <a:pt x="52" y="46"/>
                        </a:lnTo>
                        <a:lnTo>
                          <a:pt x="67" y="40"/>
                        </a:lnTo>
                        <a:lnTo>
                          <a:pt x="90" y="34"/>
                        </a:lnTo>
                        <a:lnTo>
                          <a:pt x="92" y="13"/>
                        </a:lnTo>
                        <a:lnTo>
                          <a:pt x="89" y="0"/>
                        </a:lnTo>
                        <a:lnTo>
                          <a:pt x="43" y="7"/>
                        </a:lnTo>
                      </a:path>
                    </a:pathLst>
                  </a:custGeom>
                  <a:blipFill dpi="0" rotWithShape="0">
                    <a:blip r:embed="rId6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33" name="Freeform 1122"/>
                  <p:cNvSpPr>
                    <a:spLocks/>
                  </p:cNvSpPr>
                  <p:nvPr/>
                </p:nvSpPr>
                <p:spPr bwMode="auto">
                  <a:xfrm>
                    <a:off x="3671" y="3008"/>
                    <a:ext cx="96" cy="46"/>
                  </a:xfrm>
                  <a:custGeom>
                    <a:avLst/>
                    <a:gdLst>
                      <a:gd name="T0" fmla="*/ 2 w 96"/>
                      <a:gd name="T1" fmla="*/ 0 h 46"/>
                      <a:gd name="T2" fmla="*/ 0 w 96"/>
                      <a:gd name="T3" fmla="*/ 18 h 46"/>
                      <a:gd name="T4" fmla="*/ 2 w 96"/>
                      <a:gd name="T5" fmla="*/ 31 h 46"/>
                      <a:gd name="T6" fmla="*/ 24 w 96"/>
                      <a:gd name="T7" fmla="*/ 36 h 46"/>
                      <a:gd name="T8" fmla="*/ 35 w 96"/>
                      <a:gd name="T9" fmla="*/ 36 h 46"/>
                      <a:gd name="T10" fmla="*/ 51 w 96"/>
                      <a:gd name="T11" fmla="*/ 41 h 46"/>
                      <a:gd name="T12" fmla="*/ 69 w 96"/>
                      <a:gd name="T13" fmla="*/ 44 h 46"/>
                      <a:gd name="T14" fmla="*/ 94 w 96"/>
                      <a:gd name="T15" fmla="*/ 45 h 46"/>
                      <a:gd name="T16" fmla="*/ 95 w 96"/>
                      <a:gd name="T17" fmla="*/ 39 h 46"/>
                      <a:gd name="T18" fmla="*/ 95 w 96"/>
                      <a:gd name="T19" fmla="*/ 32 h 46"/>
                      <a:gd name="T20" fmla="*/ 75 w 96"/>
                      <a:gd name="T21" fmla="*/ 21 h 46"/>
                      <a:gd name="T22" fmla="*/ 54 w 96"/>
                      <a:gd name="T23" fmla="*/ 9 h 46"/>
                      <a:gd name="T24" fmla="*/ 41 w 96"/>
                      <a:gd name="T25" fmla="*/ 0 h 46"/>
                      <a:gd name="T26" fmla="*/ 2 w 96"/>
                      <a:gd name="T27" fmla="*/ 0 h 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6"/>
                      <a:gd name="T43" fmla="*/ 0 h 46"/>
                      <a:gd name="T44" fmla="*/ 96 w 96"/>
                      <a:gd name="T45" fmla="*/ 46 h 4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6" h="46">
                        <a:moveTo>
                          <a:pt x="2" y="0"/>
                        </a:moveTo>
                        <a:lnTo>
                          <a:pt x="0" y="18"/>
                        </a:lnTo>
                        <a:lnTo>
                          <a:pt x="2" y="31"/>
                        </a:lnTo>
                        <a:lnTo>
                          <a:pt x="24" y="36"/>
                        </a:lnTo>
                        <a:lnTo>
                          <a:pt x="35" y="36"/>
                        </a:lnTo>
                        <a:lnTo>
                          <a:pt x="51" y="41"/>
                        </a:lnTo>
                        <a:lnTo>
                          <a:pt x="69" y="44"/>
                        </a:lnTo>
                        <a:lnTo>
                          <a:pt x="94" y="45"/>
                        </a:lnTo>
                        <a:lnTo>
                          <a:pt x="95" y="39"/>
                        </a:lnTo>
                        <a:lnTo>
                          <a:pt x="95" y="32"/>
                        </a:lnTo>
                        <a:lnTo>
                          <a:pt x="75" y="21"/>
                        </a:lnTo>
                        <a:lnTo>
                          <a:pt x="54" y="9"/>
                        </a:lnTo>
                        <a:lnTo>
                          <a:pt x="41" y="0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6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731" name="Freeform 1123"/>
                <p:cNvSpPr>
                  <a:spLocks/>
                </p:cNvSpPr>
                <p:nvPr/>
              </p:nvSpPr>
              <p:spPr bwMode="auto">
                <a:xfrm>
                  <a:off x="3594" y="2651"/>
                  <a:ext cx="143" cy="373"/>
                </a:xfrm>
                <a:custGeom>
                  <a:avLst/>
                  <a:gdLst>
                    <a:gd name="T0" fmla="*/ 4 w 143"/>
                    <a:gd name="T1" fmla="*/ 0 h 373"/>
                    <a:gd name="T2" fmla="*/ 0 w 143"/>
                    <a:gd name="T3" fmla="*/ 33 h 373"/>
                    <a:gd name="T4" fmla="*/ 0 w 143"/>
                    <a:gd name="T5" fmla="*/ 84 h 373"/>
                    <a:gd name="T6" fmla="*/ 0 w 143"/>
                    <a:gd name="T7" fmla="*/ 144 h 373"/>
                    <a:gd name="T8" fmla="*/ 4 w 143"/>
                    <a:gd name="T9" fmla="*/ 179 h 373"/>
                    <a:gd name="T10" fmla="*/ 4 w 143"/>
                    <a:gd name="T11" fmla="*/ 194 h 373"/>
                    <a:gd name="T12" fmla="*/ 1 w 143"/>
                    <a:gd name="T13" fmla="*/ 251 h 373"/>
                    <a:gd name="T14" fmla="*/ 3 w 143"/>
                    <a:gd name="T15" fmla="*/ 292 h 373"/>
                    <a:gd name="T16" fmla="*/ 6 w 143"/>
                    <a:gd name="T17" fmla="*/ 348 h 373"/>
                    <a:gd name="T18" fmla="*/ 6 w 143"/>
                    <a:gd name="T19" fmla="*/ 363 h 373"/>
                    <a:gd name="T20" fmla="*/ 15 w 143"/>
                    <a:gd name="T21" fmla="*/ 370 h 373"/>
                    <a:gd name="T22" fmla="*/ 51 w 143"/>
                    <a:gd name="T23" fmla="*/ 361 h 373"/>
                    <a:gd name="T24" fmla="*/ 62 w 143"/>
                    <a:gd name="T25" fmla="*/ 242 h 373"/>
                    <a:gd name="T26" fmla="*/ 65 w 143"/>
                    <a:gd name="T27" fmla="*/ 167 h 373"/>
                    <a:gd name="T28" fmla="*/ 69 w 143"/>
                    <a:gd name="T29" fmla="*/ 102 h 373"/>
                    <a:gd name="T30" fmla="*/ 73 w 143"/>
                    <a:gd name="T31" fmla="*/ 206 h 373"/>
                    <a:gd name="T32" fmla="*/ 78 w 143"/>
                    <a:gd name="T33" fmla="*/ 360 h 373"/>
                    <a:gd name="T34" fmla="*/ 114 w 143"/>
                    <a:gd name="T35" fmla="*/ 372 h 373"/>
                    <a:gd name="T36" fmla="*/ 121 w 143"/>
                    <a:gd name="T37" fmla="*/ 363 h 373"/>
                    <a:gd name="T38" fmla="*/ 130 w 143"/>
                    <a:gd name="T39" fmla="*/ 227 h 373"/>
                    <a:gd name="T40" fmla="*/ 132 w 143"/>
                    <a:gd name="T41" fmla="*/ 162 h 373"/>
                    <a:gd name="T42" fmla="*/ 142 w 143"/>
                    <a:gd name="T43" fmla="*/ 18 h 373"/>
                    <a:gd name="T44" fmla="*/ 139 w 143"/>
                    <a:gd name="T45" fmla="*/ 2 h 373"/>
                    <a:gd name="T46" fmla="*/ 4 w 143"/>
                    <a:gd name="T47" fmla="*/ 0 h 3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373"/>
                    <a:gd name="T74" fmla="*/ 143 w 143"/>
                    <a:gd name="T75" fmla="*/ 373 h 37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373">
                      <a:moveTo>
                        <a:pt x="4" y="0"/>
                      </a:moveTo>
                      <a:lnTo>
                        <a:pt x="0" y="33"/>
                      </a:lnTo>
                      <a:lnTo>
                        <a:pt x="0" y="84"/>
                      </a:lnTo>
                      <a:lnTo>
                        <a:pt x="0" y="144"/>
                      </a:lnTo>
                      <a:lnTo>
                        <a:pt x="4" y="179"/>
                      </a:lnTo>
                      <a:lnTo>
                        <a:pt x="4" y="194"/>
                      </a:lnTo>
                      <a:lnTo>
                        <a:pt x="1" y="251"/>
                      </a:lnTo>
                      <a:lnTo>
                        <a:pt x="3" y="292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15" y="370"/>
                      </a:lnTo>
                      <a:lnTo>
                        <a:pt x="51" y="361"/>
                      </a:lnTo>
                      <a:lnTo>
                        <a:pt x="62" y="242"/>
                      </a:lnTo>
                      <a:lnTo>
                        <a:pt x="65" y="167"/>
                      </a:lnTo>
                      <a:lnTo>
                        <a:pt x="69" y="102"/>
                      </a:lnTo>
                      <a:lnTo>
                        <a:pt x="73" y="206"/>
                      </a:lnTo>
                      <a:lnTo>
                        <a:pt x="78" y="360"/>
                      </a:lnTo>
                      <a:lnTo>
                        <a:pt x="114" y="372"/>
                      </a:lnTo>
                      <a:lnTo>
                        <a:pt x="121" y="363"/>
                      </a:lnTo>
                      <a:lnTo>
                        <a:pt x="130" y="227"/>
                      </a:lnTo>
                      <a:lnTo>
                        <a:pt x="132" y="162"/>
                      </a:lnTo>
                      <a:lnTo>
                        <a:pt x="142" y="18"/>
                      </a:lnTo>
                      <a:lnTo>
                        <a:pt x="139" y="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698" name="Group 1124"/>
              <p:cNvGrpSpPr>
                <a:grpSpLocks/>
              </p:cNvGrpSpPr>
              <p:nvPr/>
            </p:nvGrpSpPr>
            <p:grpSpPr bwMode="auto">
              <a:xfrm>
                <a:off x="3792" y="2352"/>
                <a:ext cx="153" cy="695"/>
                <a:chOff x="3792" y="2352"/>
                <a:chExt cx="153" cy="695"/>
              </a:xfrm>
            </p:grpSpPr>
            <p:sp>
              <p:nvSpPr>
                <p:cNvPr id="20714" name="Freeform 1125"/>
                <p:cNvSpPr>
                  <a:spLocks/>
                </p:cNvSpPr>
                <p:nvPr/>
              </p:nvSpPr>
              <p:spPr bwMode="auto">
                <a:xfrm>
                  <a:off x="3823" y="2824"/>
                  <a:ext cx="82" cy="203"/>
                </a:xfrm>
                <a:custGeom>
                  <a:avLst/>
                  <a:gdLst>
                    <a:gd name="T0" fmla="*/ 18 w 82"/>
                    <a:gd name="T1" fmla="*/ 0 h 203"/>
                    <a:gd name="T2" fmla="*/ 16 w 82"/>
                    <a:gd name="T3" fmla="*/ 24 h 203"/>
                    <a:gd name="T4" fmla="*/ 15 w 82"/>
                    <a:gd name="T5" fmla="*/ 51 h 203"/>
                    <a:gd name="T6" fmla="*/ 15 w 82"/>
                    <a:gd name="T7" fmla="*/ 78 h 203"/>
                    <a:gd name="T8" fmla="*/ 16 w 82"/>
                    <a:gd name="T9" fmla="*/ 103 h 203"/>
                    <a:gd name="T10" fmla="*/ 16 w 82"/>
                    <a:gd name="T11" fmla="*/ 123 h 203"/>
                    <a:gd name="T12" fmla="*/ 16 w 82"/>
                    <a:gd name="T13" fmla="*/ 149 h 203"/>
                    <a:gd name="T14" fmla="*/ 15 w 82"/>
                    <a:gd name="T15" fmla="*/ 159 h 203"/>
                    <a:gd name="T16" fmla="*/ 4 w 82"/>
                    <a:gd name="T17" fmla="*/ 190 h 203"/>
                    <a:gd name="T18" fmla="*/ 0 w 82"/>
                    <a:gd name="T19" fmla="*/ 202 h 203"/>
                    <a:gd name="T20" fmla="*/ 17 w 82"/>
                    <a:gd name="T21" fmla="*/ 202 h 203"/>
                    <a:gd name="T22" fmla="*/ 25 w 82"/>
                    <a:gd name="T23" fmla="*/ 188 h 203"/>
                    <a:gd name="T24" fmla="*/ 30 w 82"/>
                    <a:gd name="T25" fmla="*/ 172 h 203"/>
                    <a:gd name="T26" fmla="*/ 33 w 82"/>
                    <a:gd name="T27" fmla="*/ 147 h 203"/>
                    <a:gd name="T28" fmla="*/ 43 w 82"/>
                    <a:gd name="T29" fmla="*/ 78 h 203"/>
                    <a:gd name="T30" fmla="*/ 46 w 82"/>
                    <a:gd name="T31" fmla="*/ 59 h 203"/>
                    <a:gd name="T32" fmla="*/ 44 w 82"/>
                    <a:gd name="T33" fmla="*/ 96 h 203"/>
                    <a:gd name="T34" fmla="*/ 47 w 82"/>
                    <a:gd name="T35" fmla="*/ 119 h 203"/>
                    <a:gd name="T36" fmla="*/ 48 w 82"/>
                    <a:gd name="T37" fmla="*/ 141 h 203"/>
                    <a:gd name="T38" fmla="*/ 46 w 82"/>
                    <a:gd name="T39" fmla="*/ 160 h 203"/>
                    <a:gd name="T40" fmla="*/ 47 w 82"/>
                    <a:gd name="T41" fmla="*/ 170 h 203"/>
                    <a:gd name="T42" fmla="*/ 58 w 82"/>
                    <a:gd name="T43" fmla="*/ 199 h 203"/>
                    <a:gd name="T44" fmla="*/ 68 w 82"/>
                    <a:gd name="T45" fmla="*/ 199 h 203"/>
                    <a:gd name="T46" fmla="*/ 73 w 82"/>
                    <a:gd name="T47" fmla="*/ 199 h 203"/>
                    <a:gd name="T48" fmla="*/ 79 w 82"/>
                    <a:gd name="T49" fmla="*/ 193 h 203"/>
                    <a:gd name="T50" fmla="*/ 64 w 82"/>
                    <a:gd name="T51" fmla="*/ 160 h 203"/>
                    <a:gd name="T52" fmla="*/ 72 w 82"/>
                    <a:gd name="T53" fmla="*/ 90 h 203"/>
                    <a:gd name="T54" fmla="*/ 75 w 82"/>
                    <a:gd name="T55" fmla="*/ 57 h 203"/>
                    <a:gd name="T56" fmla="*/ 81 w 82"/>
                    <a:gd name="T57" fmla="*/ 1 h 203"/>
                    <a:gd name="T58" fmla="*/ 18 w 82"/>
                    <a:gd name="T59" fmla="*/ 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203"/>
                    <a:gd name="T92" fmla="*/ 82 w 82"/>
                    <a:gd name="T93" fmla="*/ 203 h 2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203">
                      <a:moveTo>
                        <a:pt x="18" y="0"/>
                      </a:moveTo>
                      <a:lnTo>
                        <a:pt x="16" y="24"/>
                      </a:lnTo>
                      <a:lnTo>
                        <a:pt x="15" y="51"/>
                      </a:lnTo>
                      <a:lnTo>
                        <a:pt x="15" y="78"/>
                      </a:lnTo>
                      <a:lnTo>
                        <a:pt x="16" y="103"/>
                      </a:lnTo>
                      <a:lnTo>
                        <a:pt x="16" y="123"/>
                      </a:lnTo>
                      <a:lnTo>
                        <a:pt x="16" y="149"/>
                      </a:lnTo>
                      <a:lnTo>
                        <a:pt x="15" y="159"/>
                      </a:lnTo>
                      <a:lnTo>
                        <a:pt x="4" y="190"/>
                      </a:lnTo>
                      <a:lnTo>
                        <a:pt x="0" y="202"/>
                      </a:lnTo>
                      <a:lnTo>
                        <a:pt x="17" y="202"/>
                      </a:lnTo>
                      <a:lnTo>
                        <a:pt x="25" y="188"/>
                      </a:lnTo>
                      <a:lnTo>
                        <a:pt x="30" y="172"/>
                      </a:lnTo>
                      <a:lnTo>
                        <a:pt x="33" y="147"/>
                      </a:lnTo>
                      <a:lnTo>
                        <a:pt x="43" y="78"/>
                      </a:lnTo>
                      <a:lnTo>
                        <a:pt x="46" y="59"/>
                      </a:lnTo>
                      <a:lnTo>
                        <a:pt x="44" y="96"/>
                      </a:lnTo>
                      <a:lnTo>
                        <a:pt x="47" y="119"/>
                      </a:lnTo>
                      <a:lnTo>
                        <a:pt x="48" y="141"/>
                      </a:lnTo>
                      <a:lnTo>
                        <a:pt x="46" y="160"/>
                      </a:lnTo>
                      <a:lnTo>
                        <a:pt x="47" y="170"/>
                      </a:lnTo>
                      <a:lnTo>
                        <a:pt x="58" y="199"/>
                      </a:lnTo>
                      <a:lnTo>
                        <a:pt x="68" y="199"/>
                      </a:lnTo>
                      <a:lnTo>
                        <a:pt x="73" y="199"/>
                      </a:lnTo>
                      <a:lnTo>
                        <a:pt x="79" y="193"/>
                      </a:lnTo>
                      <a:lnTo>
                        <a:pt x="64" y="160"/>
                      </a:lnTo>
                      <a:lnTo>
                        <a:pt x="72" y="90"/>
                      </a:lnTo>
                      <a:lnTo>
                        <a:pt x="75" y="57"/>
                      </a:lnTo>
                      <a:lnTo>
                        <a:pt x="81" y="1"/>
                      </a:lnTo>
                      <a:lnTo>
                        <a:pt x="18" y="0"/>
                      </a:lnTo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715" name="Group 1126"/>
                <p:cNvGrpSpPr>
                  <a:grpSpLocks/>
                </p:cNvGrpSpPr>
                <p:nvPr/>
              </p:nvGrpSpPr>
              <p:grpSpPr bwMode="auto">
                <a:xfrm>
                  <a:off x="3794" y="2572"/>
                  <a:ext cx="148" cy="203"/>
                  <a:chOff x="3794" y="2572"/>
                  <a:chExt cx="148" cy="203"/>
                </a:xfrm>
              </p:grpSpPr>
              <p:sp>
                <p:nvSpPr>
                  <p:cNvPr id="20726" name="Freeform 1127"/>
                  <p:cNvSpPr>
                    <a:spLocks/>
                  </p:cNvSpPr>
                  <p:nvPr/>
                </p:nvSpPr>
                <p:spPr bwMode="auto">
                  <a:xfrm>
                    <a:off x="3794" y="2578"/>
                    <a:ext cx="41" cy="197"/>
                  </a:xfrm>
                  <a:custGeom>
                    <a:avLst/>
                    <a:gdLst>
                      <a:gd name="T0" fmla="*/ 2 w 41"/>
                      <a:gd name="T1" fmla="*/ 0 h 197"/>
                      <a:gd name="T2" fmla="*/ 0 w 41"/>
                      <a:gd name="T3" fmla="*/ 44 h 197"/>
                      <a:gd name="T4" fmla="*/ 6 w 41"/>
                      <a:gd name="T5" fmla="*/ 105 h 197"/>
                      <a:gd name="T6" fmla="*/ 12 w 41"/>
                      <a:gd name="T7" fmla="*/ 158 h 197"/>
                      <a:gd name="T8" fmla="*/ 22 w 41"/>
                      <a:gd name="T9" fmla="*/ 190 h 197"/>
                      <a:gd name="T10" fmla="*/ 26 w 41"/>
                      <a:gd name="T11" fmla="*/ 196 h 197"/>
                      <a:gd name="T12" fmla="*/ 29 w 41"/>
                      <a:gd name="T13" fmla="*/ 187 h 197"/>
                      <a:gd name="T14" fmla="*/ 31 w 41"/>
                      <a:gd name="T15" fmla="*/ 164 h 197"/>
                      <a:gd name="T16" fmla="*/ 40 w 41"/>
                      <a:gd name="T17" fmla="*/ 158 h 197"/>
                      <a:gd name="T18" fmla="*/ 28 w 41"/>
                      <a:gd name="T19" fmla="*/ 141 h 197"/>
                      <a:gd name="T20" fmla="*/ 20 w 41"/>
                      <a:gd name="T21" fmla="*/ 130 h 197"/>
                      <a:gd name="T22" fmla="*/ 21 w 41"/>
                      <a:gd name="T23" fmla="*/ 40 h 197"/>
                      <a:gd name="T24" fmla="*/ 25 w 41"/>
                      <a:gd name="T25" fmla="*/ 4 h 197"/>
                      <a:gd name="T26" fmla="*/ 2 w 41"/>
                      <a:gd name="T27" fmla="*/ 0 h 1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"/>
                      <a:gd name="T43" fmla="*/ 0 h 197"/>
                      <a:gd name="T44" fmla="*/ 41 w 41"/>
                      <a:gd name="T45" fmla="*/ 197 h 1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" h="197">
                        <a:moveTo>
                          <a:pt x="2" y="0"/>
                        </a:moveTo>
                        <a:lnTo>
                          <a:pt x="0" y="44"/>
                        </a:lnTo>
                        <a:lnTo>
                          <a:pt x="6" y="105"/>
                        </a:lnTo>
                        <a:lnTo>
                          <a:pt x="12" y="158"/>
                        </a:lnTo>
                        <a:lnTo>
                          <a:pt x="22" y="190"/>
                        </a:lnTo>
                        <a:lnTo>
                          <a:pt x="26" y="196"/>
                        </a:lnTo>
                        <a:lnTo>
                          <a:pt x="29" y="187"/>
                        </a:lnTo>
                        <a:lnTo>
                          <a:pt x="31" y="164"/>
                        </a:lnTo>
                        <a:lnTo>
                          <a:pt x="40" y="158"/>
                        </a:lnTo>
                        <a:lnTo>
                          <a:pt x="28" y="141"/>
                        </a:lnTo>
                        <a:lnTo>
                          <a:pt x="20" y="130"/>
                        </a:lnTo>
                        <a:lnTo>
                          <a:pt x="21" y="40"/>
                        </a:lnTo>
                        <a:lnTo>
                          <a:pt x="25" y="4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7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27" name="Freeform 1128"/>
                  <p:cNvSpPr>
                    <a:spLocks/>
                  </p:cNvSpPr>
                  <p:nvPr/>
                </p:nvSpPr>
                <p:spPr bwMode="auto">
                  <a:xfrm>
                    <a:off x="3906" y="2572"/>
                    <a:ext cx="36" cy="184"/>
                  </a:xfrm>
                  <a:custGeom>
                    <a:avLst/>
                    <a:gdLst>
                      <a:gd name="T0" fmla="*/ 10 w 36"/>
                      <a:gd name="T1" fmla="*/ 5 h 184"/>
                      <a:gd name="T2" fmla="*/ 15 w 36"/>
                      <a:gd name="T3" fmla="*/ 38 h 184"/>
                      <a:gd name="T4" fmla="*/ 14 w 36"/>
                      <a:gd name="T5" fmla="*/ 116 h 184"/>
                      <a:gd name="T6" fmla="*/ 0 w 36"/>
                      <a:gd name="T7" fmla="*/ 149 h 184"/>
                      <a:gd name="T8" fmla="*/ 3 w 36"/>
                      <a:gd name="T9" fmla="*/ 152 h 184"/>
                      <a:gd name="T10" fmla="*/ 0 w 36"/>
                      <a:gd name="T11" fmla="*/ 169 h 184"/>
                      <a:gd name="T12" fmla="*/ 3 w 36"/>
                      <a:gd name="T13" fmla="*/ 183 h 184"/>
                      <a:gd name="T14" fmla="*/ 14 w 36"/>
                      <a:gd name="T15" fmla="*/ 160 h 184"/>
                      <a:gd name="T16" fmla="*/ 25 w 36"/>
                      <a:gd name="T17" fmla="*/ 120 h 184"/>
                      <a:gd name="T18" fmla="*/ 35 w 36"/>
                      <a:gd name="T19" fmla="*/ 30 h 184"/>
                      <a:gd name="T20" fmla="*/ 30 w 36"/>
                      <a:gd name="T21" fmla="*/ 0 h 184"/>
                      <a:gd name="T22" fmla="*/ 10 w 36"/>
                      <a:gd name="T23" fmla="*/ 5 h 1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184"/>
                      <a:gd name="T38" fmla="*/ 36 w 36"/>
                      <a:gd name="T39" fmla="*/ 184 h 18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184">
                        <a:moveTo>
                          <a:pt x="10" y="5"/>
                        </a:moveTo>
                        <a:lnTo>
                          <a:pt x="15" y="38"/>
                        </a:lnTo>
                        <a:lnTo>
                          <a:pt x="14" y="116"/>
                        </a:lnTo>
                        <a:lnTo>
                          <a:pt x="0" y="149"/>
                        </a:lnTo>
                        <a:lnTo>
                          <a:pt x="3" y="152"/>
                        </a:lnTo>
                        <a:lnTo>
                          <a:pt x="0" y="169"/>
                        </a:lnTo>
                        <a:lnTo>
                          <a:pt x="3" y="183"/>
                        </a:lnTo>
                        <a:lnTo>
                          <a:pt x="14" y="160"/>
                        </a:lnTo>
                        <a:lnTo>
                          <a:pt x="25" y="120"/>
                        </a:lnTo>
                        <a:lnTo>
                          <a:pt x="35" y="30"/>
                        </a:lnTo>
                        <a:lnTo>
                          <a:pt x="30" y="0"/>
                        </a:lnTo>
                        <a:lnTo>
                          <a:pt x="10" y="5"/>
                        </a:lnTo>
                      </a:path>
                    </a:pathLst>
                  </a:custGeom>
                  <a:blipFill dpi="0" rotWithShape="0">
                    <a:blip r:embed="rId7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716" name="Freeform 1129"/>
                <p:cNvSpPr>
                  <a:spLocks/>
                </p:cNvSpPr>
                <p:nvPr/>
              </p:nvSpPr>
              <p:spPr bwMode="auto">
                <a:xfrm>
                  <a:off x="3847" y="2365"/>
                  <a:ext cx="52" cy="94"/>
                </a:xfrm>
                <a:custGeom>
                  <a:avLst/>
                  <a:gdLst>
                    <a:gd name="T0" fmla="*/ 8 w 52"/>
                    <a:gd name="T1" fmla="*/ 93 h 94"/>
                    <a:gd name="T2" fmla="*/ 8 w 52"/>
                    <a:gd name="T3" fmla="*/ 79 h 94"/>
                    <a:gd name="T4" fmla="*/ 2 w 52"/>
                    <a:gd name="T5" fmla="*/ 62 h 94"/>
                    <a:gd name="T6" fmla="*/ 0 w 52"/>
                    <a:gd name="T7" fmla="*/ 51 h 94"/>
                    <a:gd name="T8" fmla="*/ 0 w 52"/>
                    <a:gd name="T9" fmla="*/ 43 h 94"/>
                    <a:gd name="T10" fmla="*/ 0 w 52"/>
                    <a:gd name="T11" fmla="*/ 31 h 94"/>
                    <a:gd name="T12" fmla="*/ 2 w 52"/>
                    <a:gd name="T13" fmla="*/ 21 h 94"/>
                    <a:gd name="T14" fmla="*/ 4 w 52"/>
                    <a:gd name="T15" fmla="*/ 15 h 94"/>
                    <a:gd name="T16" fmla="*/ 8 w 52"/>
                    <a:gd name="T17" fmla="*/ 9 h 94"/>
                    <a:gd name="T18" fmla="*/ 12 w 52"/>
                    <a:gd name="T19" fmla="*/ 4 h 94"/>
                    <a:gd name="T20" fmla="*/ 19 w 52"/>
                    <a:gd name="T21" fmla="*/ 1 h 94"/>
                    <a:gd name="T22" fmla="*/ 27 w 52"/>
                    <a:gd name="T23" fmla="*/ 0 h 94"/>
                    <a:gd name="T24" fmla="*/ 34 w 52"/>
                    <a:gd name="T25" fmla="*/ 1 h 94"/>
                    <a:gd name="T26" fmla="*/ 40 w 52"/>
                    <a:gd name="T27" fmla="*/ 4 h 94"/>
                    <a:gd name="T28" fmla="*/ 45 w 52"/>
                    <a:gd name="T29" fmla="*/ 9 h 94"/>
                    <a:gd name="T30" fmla="*/ 48 w 52"/>
                    <a:gd name="T31" fmla="*/ 15 h 94"/>
                    <a:gd name="T32" fmla="*/ 51 w 52"/>
                    <a:gd name="T33" fmla="*/ 22 h 94"/>
                    <a:gd name="T34" fmla="*/ 50 w 52"/>
                    <a:gd name="T35" fmla="*/ 38 h 94"/>
                    <a:gd name="T36" fmla="*/ 48 w 52"/>
                    <a:gd name="T37" fmla="*/ 50 h 94"/>
                    <a:gd name="T38" fmla="*/ 46 w 52"/>
                    <a:gd name="T39" fmla="*/ 64 h 94"/>
                    <a:gd name="T40" fmla="*/ 42 w 52"/>
                    <a:gd name="T41" fmla="*/ 71 h 94"/>
                    <a:gd name="T42" fmla="*/ 39 w 52"/>
                    <a:gd name="T43" fmla="*/ 77 h 94"/>
                    <a:gd name="T44" fmla="*/ 37 w 52"/>
                    <a:gd name="T45" fmla="*/ 81 h 94"/>
                    <a:gd name="T46" fmla="*/ 35 w 52"/>
                    <a:gd name="T47" fmla="*/ 93 h 94"/>
                    <a:gd name="T48" fmla="*/ 8 w 52"/>
                    <a:gd name="T49" fmla="*/ 93 h 9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"/>
                    <a:gd name="T76" fmla="*/ 0 h 94"/>
                    <a:gd name="T77" fmla="*/ 52 w 52"/>
                    <a:gd name="T78" fmla="*/ 94 h 9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" h="94">
                      <a:moveTo>
                        <a:pt x="8" y="93"/>
                      </a:moveTo>
                      <a:lnTo>
                        <a:pt x="8" y="79"/>
                      </a:lnTo>
                      <a:lnTo>
                        <a:pt x="2" y="62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8" y="9"/>
                      </a:lnTo>
                      <a:lnTo>
                        <a:pt x="12" y="4"/>
                      </a:lnTo>
                      <a:lnTo>
                        <a:pt x="19" y="1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4"/>
                      </a:lnTo>
                      <a:lnTo>
                        <a:pt x="45" y="9"/>
                      </a:lnTo>
                      <a:lnTo>
                        <a:pt x="48" y="15"/>
                      </a:lnTo>
                      <a:lnTo>
                        <a:pt x="51" y="22"/>
                      </a:lnTo>
                      <a:lnTo>
                        <a:pt x="50" y="38"/>
                      </a:lnTo>
                      <a:lnTo>
                        <a:pt x="48" y="50"/>
                      </a:lnTo>
                      <a:lnTo>
                        <a:pt x="46" y="64"/>
                      </a:lnTo>
                      <a:lnTo>
                        <a:pt x="42" y="71"/>
                      </a:lnTo>
                      <a:lnTo>
                        <a:pt x="39" y="77"/>
                      </a:lnTo>
                      <a:lnTo>
                        <a:pt x="37" y="81"/>
                      </a:lnTo>
                      <a:lnTo>
                        <a:pt x="35" y="93"/>
                      </a:lnTo>
                      <a:lnTo>
                        <a:pt x="8" y="93"/>
                      </a:lnTo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717" name="Freeform 1130"/>
                <p:cNvSpPr>
                  <a:spLocks/>
                </p:cNvSpPr>
                <p:nvPr/>
              </p:nvSpPr>
              <p:spPr bwMode="auto">
                <a:xfrm>
                  <a:off x="3826" y="2352"/>
                  <a:ext cx="93" cy="78"/>
                </a:xfrm>
                <a:custGeom>
                  <a:avLst/>
                  <a:gdLst>
                    <a:gd name="T0" fmla="*/ 9 w 93"/>
                    <a:gd name="T1" fmla="*/ 75 h 78"/>
                    <a:gd name="T2" fmla="*/ 5 w 93"/>
                    <a:gd name="T3" fmla="*/ 77 h 78"/>
                    <a:gd name="T4" fmla="*/ 0 w 93"/>
                    <a:gd name="T5" fmla="*/ 74 h 78"/>
                    <a:gd name="T6" fmla="*/ 2 w 93"/>
                    <a:gd name="T7" fmla="*/ 62 h 78"/>
                    <a:gd name="T8" fmla="*/ 5 w 93"/>
                    <a:gd name="T9" fmla="*/ 47 h 78"/>
                    <a:gd name="T10" fmla="*/ 11 w 93"/>
                    <a:gd name="T11" fmla="*/ 30 h 78"/>
                    <a:gd name="T12" fmla="*/ 14 w 93"/>
                    <a:gd name="T13" fmla="*/ 20 h 78"/>
                    <a:gd name="T14" fmla="*/ 18 w 93"/>
                    <a:gd name="T15" fmla="*/ 12 h 78"/>
                    <a:gd name="T16" fmla="*/ 26 w 93"/>
                    <a:gd name="T17" fmla="*/ 5 h 78"/>
                    <a:gd name="T18" fmla="*/ 40 w 93"/>
                    <a:gd name="T19" fmla="*/ 2 h 78"/>
                    <a:gd name="T20" fmla="*/ 52 w 93"/>
                    <a:gd name="T21" fmla="*/ 0 h 78"/>
                    <a:gd name="T22" fmla="*/ 70 w 93"/>
                    <a:gd name="T23" fmla="*/ 8 h 78"/>
                    <a:gd name="T24" fmla="*/ 77 w 93"/>
                    <a:gd name="T25" fmla="*/ 16 h 78"/>
                    <a:gd name="T26" fmla="*/ 83 w 93"/>
                    <a:gd name="T27" fmla="*/ 32 h 78"/>
                    <a:gd name="T28" fmla="*/ 89 w 93"/>
                    <a:gd name="T29" fmla="*/ 50 h 78"/>
                    <a:gd name="T30" fmla="*/ 92 w 93"/>
                    <a:gd name="T31" fmla="*/ 65 h 78"/>
                    <a:gd name="T32" fmla="*/ 91 w 93"/>
                    <a:gd name="T33" fmla="*/ 72 h 78"/>
                    <a:gd name="T34" fmla="*/ 82 w 93"/>
                    <a:gd name="T35" fmla="*/ 73 h 78"/>
                    <a:gd name="T36" fmla="*/ 76 w 93"/>
                    <a:gd name="T37" fmla="*/ 74 h 78"/>
                    <a:gd name="T38" fmla="*/ 67 w 93"/>
                    <a:gd name="T39" fmla="*/ 76 h 78"/>
                    <a:gd name="T40" fmla="*/ 69 w 93"/>
                    <a:gd name="T41" fmla="*/ 60 h 78"/>
                    <a:gd name="T42" fmla="*/ 69 w 93"/>
                    <a:gd name="T43" fmla="*/ 51 h 78"/>
                    <a:gd name="T44" fmla="*/ 69 w 93"/>
                    <a:gd name="T45" fmla="*/ 43 h 78"/>
                    <a:gd name="T46" fmla="*/ 69 w 93"/>
                    <a:gd name="T47" fmla="*/ 32 h 78"/>
                    <a:gd name="T48" fmla="*/ 59 w 93"/>
                    <a:gd name="T49" fmla="*/ 28 h 78"/>
                    <a:gd name="T50" fmla="*/ 56 w 93"/>
                    <a:gd name="T51" fmla="*/ 18 h 78"/>
                    <a:gd name="T52" fmla="*/ 47 w 93"/>
                    <a:gd name="T53" fmla="*/ 25 h 78"/>
                    <a:gd name="T54" fmla="*/ 34 w 93"/>
                    <a:gd name="T55" fmla="*/ 37 h 78"/>
                    <a:gd name="T56" fmla="*/ 39 w 93"/>
                    <a:gd name="T57" fmla="*/ 31 h 78"/>
                    <a:gd name="T58" fmla="*/ 29 w 93"/>
                    <a:gd name="T59" fmla="*/ 40 h 78"/>
                    <a:gd name="T60" fmla="*/ 29 w 93"/>
                    <a:gd name="T61" fmla="*/ 54 h 78"/>
                    <a:gd name="T62" fmla="*/ 31 w 93"/>
                    <a:gd name="T63" fmla="*/ 61 h 78"/>
                    <a:gd name="T64" fmla="*/ 34 w 93"/>
                    <a:gd name="T65" fmla="*/ 67 h 78"/>
                    <a:gd name="T66" fmla="*/ 37 w 93"/>
                    <a:gd name="T67" fmla="*/ 76 h 78"/>
                    <a:gd name="T68" fmla="*/ 26 w 93"/>
                    <a:gd name="T69" fmla="*/ 76 h 78"/>
                    <a:gd name="T70" fmla="*/ 31 w 93"/>
                    <a:gd name="T71" fmla="*/ 76 h 78"/>
                    <a:gd name="T72" fmla="*/ 15 w 93"/>
                    <a:gd name="T73" fmla="*/ 74 h 78"/>
                    <a:gd name="T74" fmla="*/ 14 w 93"/>
                    <a:gd name="T75" fmla="*/ 74 h 78"/>
                    <a:gd name="T76" fmla="*/ 9 w 93"/>
                    <a:gd name="T77" fmla="*/ 75 h 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3"/>
                    <a:gd name="T118" fmla="*/ 0 h 78"/>
                    <a:gd name="T119" fmla="*/ 93 w 93"/>
                    <a:gd name="T120" fmla="*/ 78 h 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3" h="78">
                      <a:moveTo>
                        <a:pt x="9" y="75"/>
                      </a:moveTo>
                      <a:lnTo>
                        <a:pt x="5" y="77"/>
                      </a:lnTo>
                      <a:lnTo>
                        <a:pt x="0" y="74"/>
                      </a:lnTo>
                      <a:lnTo>
                        <a:pt x="2" y="62"/>
                      </a:lnTo>
                      <a:lnTo>
                        <a:pt x="5" y="47"/>
                      </a:lnTo>
                      <a:lnTo>
                        <a:pt x="11" y="30"/>
                      </a:lnTo>
                      <a:lnTo>
                        <a:pt x="14" y="20"/>
                      </a:lnTo>
                      <a:lnTo>
                        <a:pt x="18" y="12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2" y="0"/>
                      </a:lnTo>
                      <a:lnTo>
                        <a:pt x="70" y="8"/>
                      </a:lnTo>
                      <a:lnTo>
                        <a:pt x="77" y="16"/>
                      </a:lnTo>
                      <a:lnTo>
                        <a:pt x="83" y="32"/>
                      </a:lnTo>
                      <a:lnTo>
                        <a:pt x="89" y="50"/>
                      </a:lnTo>
                      <a:lnTo>
                        <a:pt x="92" y="65"/>
                      </a:lnTo>
                      <a:lnTo>
                        <a:pt x="91" y="72"/>
                      </a:lnTo>
                      <a:lnTo>
                        <a:pt x="82" y="73"/>
                      </a:lnTo>
                      <a:lnTo>
                        <a:pt x="76" y="74"/>
                      </a:lnTo>
                      <a:lnTo>
                        <a:pt x="67" y="76"/>
                      </a:lnTo>
                      <a:lnTo>
                        <a:pt x="69" y="60"/>
                      </a:lnTo>
                      <a:lnTo>
                        <a:pt x="69" y="51"/>
                      </a:lnTo>
                      <a:lnTo>
                        <a:pt x="69" y="43"/>
                      </a:lnTo>
                      <a:lnTo>
                        <a:pt x="69" y="32"/>
                      </a:lnTo>
                      <a:lnTo>
                        <a:pt x="59" y="28"/>
                      </a:lnTo>
                      <a:lnTo>
                        <a:pt x="56" y="18"/>
                      </a:lnTo>
                      <a:lnTo>
                        <a:pt x="47" y="25"/>
                      </a:lnTo>
                      <a:lnTo>
                        <a:pt x="34" y="37"/>
                      </a:lnTo>
                      <a:lnTo>
                        <a:pt x="39" y="31"/>
                      </a:lnTo>
                      <a:lnTo>
                        <a:pt x="29" y="40"/>
                      </a:lnTo>
                      <a:lnTo>
                        <a:pt x="29" y="54"/>
                      </a:lnTo>
                      <a:lnTo>
                        <a:pt x="31" y="61"/>
                      </a:lnTo>
                      <a:lnTo>
                        <a:pt x="34" y="67"/>
                      </a:lnTo>
                      <a:lnTo>
                        <a:pt x="37" y="76"/>
                      </a:lnTo>
                      <a:lnTo>
                        <a:pt x="26" y="76"/>
                      </a:lnTo>
                      <a:lnTo>
                        <a:pt x="31" y="76"/>
                      </a:lnTo>
                      <a:lnTo>
                        <a:pt x="15" y="74"/>
                      </a:lnTo>
                      <a:lnTo>
                        <a:pt x="14" y="74"/>
                      </a:lnTo>
                      <a:lnTo>
                        <a:pt x="9" y="7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718" name="Freeform 1131"/>
                <p:cNvSpPr>
                  <a:spLocks/>
                </p:cNvSpPr>
                <p:nvPr/>
              </p:nvSpPr>
              <p:spPr bwMode="auto">
                <a:xfrm>
                  <a:off x="3792" y="2457"/>
                  <a:ext cx="153" cy="374"/>
                </a:xfrm>
                <a:custGeom>
                  <a:avLst/>
                  <a:gdLst>
                    <a:gd name="T0" fmla="*/ 61 w 153"/>
                    <a:gd name="T1" fmla="*/ 0 h 374"/>
                    <a:gd name="T2" fmla="*/ 24 w 153"/>
                    <a:gd name="T3" fmla="*/ 20 h 374"/>
                    <a:gd name="T4" fmla="*/ 19 w 153"/>
                    <a:gd name="T5" fmla="*/ 27 h 374"/>
                    <a:gd name="T6" fmla="*/ 0 w 153"/>
                    <a:gd name="T7" fmla="*/ 122 h 374"/>
                    <a:gd name="T8" fmla="*/ 29 w 153"/>
                    <a:gd name="T9" fmla="*/ 126 h 374"/>
                    <a:gd name="T10" fmla="*/ 33 w 153"/>
                    <a:gd name="T11" fmla="*/ 102 h 374"/>
                    <a:gd name="T12" fmla="*/ 44 w 153"/>
                    <a:gd name="T13" fmla="*/ 152 h 374"/>
                    <a:gd name="T14" fmla="*/ 25 w 153"/>
                    <a:gd name="T15" fmla="*/ 264 h 374"/>
                    <a:gd name="T16" fmla="*/ 35 w 153"/>
                    <a:gd name="T17" fmla="*/ 372 h 374"/>
                    <a:gd name="T18" fmla="*/ 45 w 153"/>
                    <a:gd name="T19" fmla="*/ 373 h 374"/>
                    <a:gd name="T20" fmla="*/ 61 w 153"/>
                    <a:gd name="T21" fmla="*/ 371 h 374"/>
                    <a:gd name="T22" fmla="*/ 84 w 153"/>
                    <a:gd name="T23" fmla="*/ 370 h 374"/>
                    <a:gd name="T24" fmla="*/ 104 w 153"/>
                    <a:gd name="T25" fmla="*/ 370 h 374"/>
                    <a:gd name="T26" fmla="*/ 121 w 153"/>
                    <a:gd name="T27" fmla="*/ 370 h 374"/>
                    <a:gd name="T28" fmla="*/ 128 w 153"/>
                    <a:gd name="T29" fmla="*/ 215 h 374"/>
                    <a:gd name="T30" fmla="*/ 111 w 153"/>
                    <a:gd name="T31" fmla="*/ 146 h 374"/>
                    <a:gd name="T32" fmla="*/ 117 w 153"/>
                    <a:gd name="T33" fmla="*/ 109 h 374"/>
                    <a:gd name="T34" fmla="*/ 121 w 153"/>
                    <a:gd name="T35" fmla="*/ 123 h 374"/>
                    <a:gd name="T36" fmla="*/ 152 w 153"/>
                    <a:gd name="T37" fmla="*/ 115 h 374"/>
                    <a:gd name="T38" fmla="*/ 128 w 153"/>
                    <a:gd name="T39" fmla="*/ 26 h 374"/>
                    <a:gd name="T40" fmla="*/ 90 w 153"/>
                    <a:gd name="T41" fmla="*/ 0 h 374"/>
                    <a:gd name="T42" fmla="*/ 61 w 153"/>
                    <a:gd name="T43" fmla="*/ 0 h 3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3"/>
                    <a:gd name="T67" fmla="*/ 0 h 374"/>
                    <a:gd name="T68" fmla="*/ 153 w 153"/>
                    <a:gd name="T69" fmla="*/ 374 h 3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3" h="374">
                      <a:moveTo>
                        <a:pt x="61" y="0"/>
                      </a:moveTo>
                      <a:lnTo>
                        <a:pt x="24" y="20"/>
                      </a:lnTo>
                      <a:lnTo>
                        <a:pt x="19" y="27"/>
                      </a:lnTo>
                      <a:lnTo>
                        <a:pt x="0" y="122"/>
                      </a:lnTo>
                      <a:lnTo>
                        <a:pt x="29" y="126"/>
                      </a:lnTo>
                      <a:lnTo>
                        <a:pt x="33" y="102"/>
                      </a:lnTo>
                      <a:lnTo>
                        <a:pt x="44" y="152"/>
                      </a:lnTo>
                      <a:lnTo>
                        <a:pt x="25" y="264"/>
                      </a:lnTo>
                      <a:lnTo>
                        <a:pt x="35" y="372"/>
                      </a:lnTo>
                      <a:lnTo>
                        <a:pt x="45" y="373"/>
                      </a:lnTo>
                      <a:lnTo>
                        <a:pt x="61" y="371"/>
                      </a:lnTo>
                      <a:lnTo>
                        <a:pt x="84" y="370"/>
                      </a:lnTo>
                      <a:lnTo>
                        <a:pt x="104" y="370"/>
                      </a:lnTo>
                      <a:lnTo>
                        <a:pt x="121" y="370"/>
                      </a:lnTo>
                      <a:lnTo>
                        <a:pt x="128" y="215"/>
                      </a:lnTo>
                      <a:lnTo>
                        <a:pt x="111" y="146"/>
                      </a:lnTo>
                      <a:lnTo>
                        <a:pt x="117" y="109"/>
                      </a:lnTo>
                      <a:lnTo>
                        <a:pt x="121" y="123"/>
                      </a:lnTo>
                      <a:lnTo>
                        <a:pt x="152" y="115"/>
                      </a:lnTo>
                      <a:lnTo>
                        <a:pt x="128" y="26"/>
                      </a:lnTo>
                      <a:lnTo>
                        <a:pt x="90" y="0"/>
                      </a:lnTo>
                      <a:lnTo>
                        <a:pt x="61" y="0"/>
                      </a:lnTo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719" name="Group 1132"/>
                <p:cNvGrpSpPr>
                  <a:grpSpLocks/>
                </p:cNvGrpSpPr>
                <p:nvPr/>
              </p:nvGrpSpPr>
              <p:grpSpPr bwMode="auto">
                <a:xfrm>
                  <a:off x="3837" y="2458"/>
                  <a:ext cx="66" cy="158"/>
                  <a:chOff x="3837" y="2458"/>
                  <a:chExt cx="66" cy="158"/>
                </a:xfrm>
              </p:grpSpPr>
              <p:sp>
                <p:nvSpPr>
                  <p:cNvPr id="20723" name="Freeform 1133"/>
                  <p:cNvSpPr>
                    <a:spLocks/>
                  </p:cNvSpPr>
                  <p:nvPr/>
                </p:nvSpPr>
                <p:spPr bwMode="auto">
                  <a:xfrm>
                    <a:off x="3851" y="2458"/>
                    <a:ext cx="35" cy="19"/>
                  </a:xfrm>
                  <a:custGeom>
                    <a:avLst/>
                    <a:gdLst>
                      <a:gd name="T0" fmla="*/ 0 w 35"/>
                      <a:gd name="T1" fmla="*/ 1 h 19"/>
                      <a:gd name="T2" fmla="*/ 7 w 35"/>
                      <a:gd name="T3" fmla="*/ 18 h 19"/>
                      <a:gd name="T4" fmla="*/ 17 w 35"/>
                      <a:gd name="T5" fmla="*/ 0 h 19"/>
                      <a:gd name="T6" fmla="*/ 27 w 35"/>
                      <a:gd name="T7" fmla="*/ 18 h 19"/>
                      <a:gd name="T8" fmla="*/ 34 w 35"/>
                      <a:gd name="T9" fmla="*/ 2 h 19"/>
                      <a:gd name="T10" fmla="*/ 0 w 35"/>
                      <a:gd name="T11" fmla="*/ 1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9"/>
                      <a:gd name="T20" fmla="*/ 35 w 35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9">
                        <a:moveTo>
                          <a:pt x="0" y="1"/>
                        </a:moveTo>
                        <a:lnTo>
                          <a:pt x="7" y="18"/>
                        </a:lnTo>
                        <a:lnTo>
                          <a:pt x="17" y="0"/>
                        </a:lnTo>
                        <a:lnTo>
                          <a:pt x="27" y="18"/>
                        </a:lnTo>
                        <a:lnTo>
                          <a:pt x="34" y="2"/>
                        </a:lnTo>
                        <a:lnTo>
                          <a:pt x="0" y="1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24" name="Freeform 1134"/>
                  <p:cNvSpPr>
                    <a:spLocks/>
                  </p:cNvSpPr>
                  <p:nvPr/>
                </p:nvSpPr>
                <p:spPr bwMode="auto">
                  <a:xfrm>
                    <a:off x="3870" y="2462"/>
                    <a:ext cx="9" cy="146"/>
                  </a:xfrm>
                  <a:custGeom>
                    <a:avLst/>
                    <a:gdLst>
                      <a:gd name="T0" fmla="*/ 0 w 9"/>
                      <a:gd name="T1" fmla="*/ 0 h 146"/>
                      <a:gd name="T2" fmla="*/ 8 w 9"/>
                      <a:gd name="T3" fmla="*/ 60 h 146"/>
                      <a:gd name="T4" fmla="*/ 8 w 9"/>
                      <a:gd name="T5" fmla="*/ 145 h 146"/>
                      <a:gd name="T6" fmla="*/ 0 w 9"/>
                      <a:gd name="T7" fmla="*/ 0 h 14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"/>
                      <a:gd name="T13" fmla="*/ 0 h 146"/>
                      <a:gd name="T14" fmla="*/ 9 w 9"/>
                      <a:gd name="T15" fmla="*/ 146 h 14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" h="146">
                        <a:moveTo>
                          <a:pt x="0" y="0"/>
                        </a:moveTo>
                        <a:lnTo>
                          <a:pt x="8" y="60"/>
                        </a:lnTo>
                        <a:lnTo>
                          <a:pt x="8" y="145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25" name="Freeform 1135"/>
                  <p:cNvSpPr>
                    <a:spLocks/>
                  </p:cNvSpPr>
                  <p:nvPr/>
                </p:nvSpPr>
                <p:spPr bwMode="auto">
                  <a:xfrm>
                    <a:off x="3837" y="2607"/>
                    <a:ext cx="66" cy="9"/>
                  </a:xfrm>
                  <a:custGeom>
                    <a:avLst/>
                    <a:gdLst>
                      <a:gd name="T0" fmla="*/ 0 w 66"/>
                      <a:gd name="T1" fmla="*/ 8 h 9"/>
                      <a:gd name="T2" fmla="*/ 35 w 66"/>
                      <a:gd name="T3" fmla="*/ 0 h 9"/>
                      <a:gd name="T4" fmla="*/ 65 w 66"/>
                      <a:gd name="T5" fmla="*/ 3 h 9"/>
                      <a:gd name="T6" fmla="*/ 0 w 66"/>
                      <a:gd name="T7" fmla="*/ 8 h 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9"/>
                      <a:gd name="T14" fmla="*/ 66 w 66"/>
                      <a:gd name="T15" fmla="*/ 9 h 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9">
                        <a:moveTo>
                          <a:pt x="0" y="8"/>
                        </a:moveTo>
                        <a:lnTo>
                          <a:pt x="35" y="0"/>
                        </a:lnTo>
                        <a:lnTo>
                          <a:pt x="65" y="3"/>
                        </a:lnTo>
                        <a:lnTo>
                          <a:pt x="0" y="8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720" name="Group 1136"/>
                <p:cNvGrpSpPr>
                  <a:grpSpLocks/>
                </p:cNvGrpSpPr>
                <p:nvPr/>
              </p:nvGrpSpPr>
              <p:grpSpPr bwMode="auto">
                <a:xfrm>
                  <a:off x="3819" y="2986"/>
                  <a:ext cx="90" cy="61"/>
                  <a:chOff x="3819" y="2986"/>
                  <a:chExt cx="90" cy="61"/>
                </a:xfrm>
              </p:grpSpPr>
              <p:sp>
                <p:nvSpPr>
                  <p:cNvPr id="20721" name="Freeform 1137"/>
                  <p:cNvSpPr>
                    <a:spLocks/>
                  </p:cNvSpPr>
                  <p:nvPr/>
                </p:nvSpPr>
                <p:spPr bwMode="auto">
                  <a:xfrm>
                    <a:off x="3819" y="2991"/>
                    <a:ext cx="36" cy="56"/>
                  </a:xfrm>
                  <a:custGeom>
                    <a:avLst/>
                    <a:gdLst>
                      <a:gd name="T0" fmla="*/ 7 w 36"/>
                      <a:gd name="T1" fmla="*/ 27 h 56"/>
                      <a:gd name="T2" fmla="*/ 2 w 36"/>
                      <a:gd name="T3" fmla="*/ 35 h 56"/>
                      <a:gd name="T4" fmla="*/ 0 w 36"/>
                      <a:gd name="T5" fmla="*/ 42 h 56"/>
                      <a:gd name="T6" fmla="*/ 0 w 36"/>
                      <a:gd name="T7" fmla="*/ 47 h 56"/>
                      <a:gd name="T8" fmla="*/ 1 w 36"/>
                      <a:gd name="T9" fmla="*/ 50 h 56"/>
                      <a:gd name="T10" fmla="*/ 4 w 36"/>
                      <a:gd name="T11" fmla="*/ 53 h 56"/>
                      <a:gd name="T12" fmla="*/ 8 w 36"/>
                      <a:gd name="T13" fmla="*/ 55 h 56"/>
                      <a:gd name="T14" fmla="*/ 14 w 36"/>
                      <a:gd name="T15" fmla="*/ 54 h 56"/>
                      <a:gd name="T16" fmla="*/ 20 w 36"/>
                      <a:gd name="T17" fmla="*/ 52 h 56"/>
                      <a:gd name="T18" fmla="*/ 24 w 36"/>
                      <a:gd name="T19" fmla="*/ 46 h 56"/>
                      <a:gd name="T20" fmla="*/ 28 w 36"/>
                      <a:gd name="T21" fmla="*/ 39 h 56"/>
                      <a:gd name="T22" fmla="*/ 31 w 36"/>
                      <a:gd name="T23" fmla="*/ 24 h 56"/>
                      <a:gd name="T24" fmla="*/ 35 w 36"/>
                      <a:gd name="T25" fmla="*/ 9 h 56"/>
                      <a:gd name="T26" fmla="*/ 34 w 36"/>
                      <a:gd name="T27" fmla="*/ 0 h 56"/>
                      <a:gd name="T28" fmla="*/ 27 w 36"/>
                      <a:gd name="T29" fmla="*/ 21 h 56"/>
                      <a:gd name="T30" fmla="*/ 21 w 36"/>
                      <a:gd name="T31" fmla="*/ 34 h 56"/>
                      <a:gd name="T32" fmla="*/ 13 w 36"/>
                      <a:gd name="T33" fmla="*/ 34 h 56"/>
                      <a:gd name="T34" fmla="*/ 5 w 36"/>
                      <a:gd name="T35" fmla="*/ 33 h 56"/>
                      <a:gd name="T36" fmla="*/ 7 w 36"/>
                      <a:gd name="T37" fmla="*/ 27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6"/>
                      <a:gd name="T59" fmla="*/ 36 w 36"/>
                      <a:gd name="T60" fmla="*/ 56 h 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6">
                        <a:moveTo>
                          <a:pt x="7" y="27"/>
                        </a:moveTo>
                        <a:lnTo>
                          <a:pt x="2" y="35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1" y="50"/>
                        </a:lnTo>
                        <a:lnTo>
                          <a:pt x="4" y="53"/>
                        </a:lnTo>
                        <a:lnTo>
                          <a:pt x="8" y="55"/>
                        </a:lnTo>
                        <a:lnTo>
                          <a:pt x="14" y="54"/>
                        </a:lnTo>
                        <a:lnTo>
                          <a:pt x="20" y="52"/>
                        </a:lnTo>
                        <a:lnTo>
                          <a:pt x="24" y="46"/>
                        </a:lnTo>
                        <a:lnTo>
                          <a:pt x="28" y="39"/>
                        </a:lnTo>
                        <a:lnTo>
                          <a:pt x="31" y="24"/>
                        </a:lnTo>
                        <a:lnTo>
                          <a:pt x="35" y="9"/>
                        </a:lnTo>
                        <a:lnTo>
                          <a:pt x="34" y="0"/>
                        </a:lnTo>
                        <a:lnTo>
                          <a:pt x="27" y="21"/>
                        </a:lnTo>
                        <a:lnTo>
                          <a:pt x="21" y="34"/>
                        </a:lnTo>
                        <a:lnTo>
                          <a:pt x="13" y="34"/>
                        </a:lnTo>
                        <a:lnTo>
                          <a:pt x="5" y="33"/>
                        </a:lnTo>
                        <a:lnTo>
                          <a:pt x="7" y="2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22" name="Freeform 1138"/>
                  <p:cNvSpPr>
                    <a:spLocks/>
                  </p:cNvSpPr>
                  <p:nvPr/>
                </p:nvSpPr>
                <p:spPr bwMode="auto">
                  <a:xfrm>
                    <a:off x="3868" y="2986"/>
                    <a:ext cx="41" cy="61"/>
                  </a:xfrm>
                  <a:custGeom>
                    <a:avLst/>
                    <a:gdLst>
                      <a:gd name="T0" fmla="*/ 1 w 41"/>
                      <a:gd name="T1" fmla="*/ 0 h 61"/>
                      <a:gd name="T2" fmla="*/ 0 w 41"/>
                      <a:gd name="T3" fmla="*/ 6 h 61"/>
                      <a:gd name="T4" fmla="*/ 5 w 41"/>
                      <a:gd name="T5" fmla="*/ 21 h 61"/>
                      <a:gd name="T6" fmla="*/ 9 w 41"/>
                      <a:gd name="T7" fmla="*/ 33 h 61"/>
                      <a:gd name="T8" fmla="*/ 13 w 41"/>
                      <a:gd name="T9" fmla="*/ 45 h 61"/>
                      <a:gd name="T10" fmla="*/ 17 w 41"/>
                      <a:gd name="T11" fmla="*/ 52 h 61"/>
                      <a:gd name="T12" fmla="*/ 21 w 41"/>
                      <a:gd name="T13" fmla="*/ 57 h 61"/>
                      <a:gd name="T14" fmla="*/ 26 w 41"/>
                      <a:gd name="T15" fmla="*/ 59 h 61"/>
                      <a:gd name="T16" fmla="*/ 32 w 41"/>
                      <a:gd name="T17" fmla="*/ 60 h 61"/>
                      <a:gd name="T18" fmla="*/ 35 w 41"/>
                      <a:gd name="T19" fmla="*/ 58 h 61"/>
                      <a:gd name="T20" fmla="*/ 38 w 41"/>
                      <a:gd name="T21" fmla="*/ 56 h 61"/>
                      <a:gd name="T22" fmla="*/ 40 w 41"/>
                      <a:gd name="T23" fmla="*/ 50 h 61"/>
                      <a:gd name="T24" fmla="*/ 39 w 41"/>
                      <a:gd name="T25" fmla="*/ 42 h 61"/>
                      <a:gd name="T26" fmla="*/ 35 w 41"/>
                      <a:gd name="T27" fmla="*/ 33 h 61"/>
                      <a:gd name="T28" fmla="*/ 33 w 41"/>
                      <a:gd name="T29" fmla="*/ 28 h 61"/>
                      <a:gd name="T30" fmla="*/ 32 w 41"/>
                      <a:gd name="T31" fmla="*/ 32 h 61"/>
                      <a:gd name="T32" fmla="*/ 30 w 41"/>
                      <a:gd name="T33" fmla="*/ 34 h 61"/>
                      <a:gd name="T34" fmla="*/ 25 w 41"/>
                      <a:gd name="T35" fmla="*/ 36 h 61"/>
                      <a:gd name="T36" fmla="*/ 21 w 41"/>
                      <a:gd name="T37" fmla="*/ 36 h 61"/>
                      <a:gd name="T38" fmla="*/ 13 w 41"/>
                      <a:gd name="T39" fmla="*/ 35 h 61"/>
                      <a:gd name="T40" fmla="*/ 5 w 41"/>
                      <a:gd name="T41" fmla="*/ 11 h 61"/>
                      <a:gd name="T42" fmla="*/ 1 w 41"/>
                      <a:gd name="T43" fmla="*/ 0 h 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1"/>
                      <a:gd name="T67" fmla="*/ 0 h 61"/>
                      <a:gd name="T68" fmla="*/ 41 w 41"/>
                      <a:gd name="T69" fmla="*/ 61 h 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1" h="61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5" y="21"/>
                        </a:lnTo>
                        <a:lnTo>
                          <a:pt x="9" y="33"/>
                        </a:lnTo>
                        <a:lnTo>
                          <a:pt x="13" y="45"/>
                        </a:lnTo>
                        <a:lnTo>
                          <a:pt x="17" y="52"/>
                        </a:lnTo>
                        <a:lnTo>
                          <a:pt x="21" y="57"/>
                        </a:lnTo>
                        <a:lnTo>
                          <a:pt x="26" y="59"/>
                        </a:lnTo>
                        <a:lnTo>
                          <a:pt x="32" y="60"/>
                        </a:lnTo>
                        <a:lnTo>
                          <a:pt x="35" y="58"/>
                        </a:lnTo>
                        <a:lnTo>
                          <a:pt x="38" y="56"/>
                        </a:lnTo>
                        <a:lnTo>
                          <a:pt x="40" y="50"/>
                        </a:lnTo>
                        <a:lnTo>
                          <a:pt x="39" y="42"/>
                        </a:lnTo>
                        <a:lnTo>
                          <a:pt x="35" y="33"/>
                        </a:lnTo>
                        <a:lnTo>
                          <a:pt x="33" y="28"/>
                        </a:lnTo>
                        <a:lnTo>
                          <a:pt x="32" y="32"/>
                        </a:lnTo>
                        <a:lnTo>
                          <a:pt x="30" y="34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3" y="35"/>
                        </a:lnTo>
                        <a:lnTo>
                          <a:pt x="5" y="1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699" name="Group 1139"/>
              <p:cNvGrpSpPr>
                <a:grpSpLocks/>
              </p:cNvGrpSpPr>
              <p:nvPr/>
            </p:nvGrpSpPr>
            <p:grpSpPr bwMode="auto">
              <a:xfrm>
                <a:off x="3978" y="2270"/>
                <a:ext cx="153" cy="691"/>
                <a:chOff x="3978" y="2270"/>
                <a:chExt cx="153" cy="691"/>
              </a:xfrm>
            </p:grpSpPr>
            <p:grpSp>
              <p:nvGrpSpPr>
                <p:cNvPr id="20700" name="Group 1140"/>
                <p:cNvGrpSpPr>
                  <a:grpSpLocks/>
                </p:cNvGrpSpPr>
                <p:nvPr/>
              </p:nvGrpSpPr>
              <p:grpSpPr bwMode="auto">
                <a:xfrm>
                  <a:off x="4013" y="2270"/>
                  <a:ext cx="84" cy="112"/>
                  <a:chOff x="4013" y="2270"/>
                  <a:chExt cx="84" cy="112"/>
                </a:xfrm>
              </p:grpSpPr>
              <p:sp>
                <p:nvSpPr>
                  <p:cNvPr id="20709" name="Freeform 1141"/>
                  <p:cNvSpPr>
                    <a:spLocks/>
                  </p:cNvSpPr>
                  <p:nvPr/>
                </p:nvSpPr>
                <p:spPr bwMode="auto">
                  <a:xfrm>
                    <a:off x="4024" y="2275"/>
                    <a:ext cx="65" cy="107"/>
                  </a:xfrm>
                  <a:custGeom>
                    <a:avLst/>
                    <a:gdLst>
                      <a:gd name="T0" fmla="*/ 15 w 65"/>
                      <a:gd name="T1" fmla="*/ 99 h 107"/>
                      <a:gd name="T2" fmla="*/ 15 w 65"/>
                      <a:gd name="T3" fmla="*/ 83 h 107"/>
                      <a:gd name="T4" fmla="*/ 10 w 65"/>
                      <a:gd name="T5" fmla="*/ 74 h 107"/>
                      <a:gd name="T6" fmla="*/ 7 w 65"/>
                      <a:gd name="T7" fmla="*/ 67 h 107"/>
                      <a:gd name="T8" fmla="*/ 3 w 65"/>
                      <a:gd name="T9" fmla="*/ 59 h 107"/>
                      <a:gd name="T10" fmla="*/ 1 w 65"/>
                      <a:gd name="T11" fmla="*/ 52 h 107"/>
                      <a:gd name="T12" fmla="*/ 0 w 65"/>
                      <a:gd name="T13" fmla="*/ 46 h 107"/>
                      <a:gd name="T14" fmla="*/ 0 w 65"/>
                      <a:gd name="T15" fmla="*/ 32 h 107"/>
                      <a:gd name="T16" fmla="*/ 1 w 65"/>
                      <a:gd name="T17" fmla="*/ 23 h 107"/>
                      <a:gd name="T18" fmla="*/ 5 w 65"/>
                      <a:gd name="T19" fmla="*/ 14 h 107"/>
                      <a:gd name="T20" fmla="*/ 10 w 65"/>
                      <a:gd name="T21" fmla="*/ 8 h 107"/>
                      <a:gd name="T22" fmla="*/ 13 w 65"/>
                      <a:gd name="T23" fmla="*/ 5 h 107"/>
                      <a:gd name="T24" fmla="*/ 20 w 65"/>
                      <a:gd name="T25" fmla="*/ 2 h 107"/>
                      <a:gd name="T26" fmla="*/ 29 w 65"/>
                      <a:gd name="T27" fmla="*/ 0 h 107"/>
                      <a:gd name="T28" fmla="*/ 39 w 65"/>
                      <a:gd name="T29" fmla="*/ 1 h 107"/>
                      <a:gd name="T30" fmla="*/ 47 w 65"/>
                      <a:gd name="T31" fmla="*/ 3 h 107"/>
                      <a:gd name="T32" fmla="*/ 56 w 65"/>
                      <a:gd name="T33" fmla="*/ 9 h 107"/>
                      <a:gd name="T34" fmla="*/ 60 w 65"/>
                      <a:gd name="T35" fmla="*/ 14 h 107"/>
                      <a:gd name="T36" fmla="*/ 63 w 65"/>
                      <a:gd name="T37" fmla="*/ 19 h 107"/>
                      <a:gd name="T38" fmla="*/ 64 w 65"/>
                      <a:gd name="T39" fmla="*/ 26 h 107"/>
                      <a:gd name="T40" fmla="*/ 64 w 65"/>
                      <a:gd name="T41" fmla="*/ 39 h 107"/>
                      <a:gd name="T42" fmla="*/ 61 w 65"/>
                      <a:gd name="T43" fmla="*/ 50 h 107"/>
                      <a:gd name="T44" fmla="*/ 57 w 65"/>
                      <a:gd name="T45" fmla="*/ 61 h 107"/>
                      <a:gd name="T46" fmla="*/ 53 w 65"/>
                      <a:gd name="T47" fmla="*/ 69 h 107"/>
                      <a:gd name="T48" fmla="*/ 50 w 65"/>
                      <a:gd name="T49" fmla="*/ 75 h 107"/>
                      <a:gd name="T50" fmla="*/ 46 w 65"/>
                      <a:gd name="T51" fmla="*/ 83 h 107"/>
                      <a:gd name="T52" fmla="*/ 45 w 65"/>
                      <a:gd name="T53" fmla="*/ 95 h 107"/>
                      <a:gd name="T54" fmla="*/ 44 w 65"/>
                      <a:gd name="T55" fmla="*/ 101 h 107"/>
                      <a:gd name="T56" fmla="*/ 38 w 65"/>
                      <a:gd name="T57" fmla="*/ 105 h 107"/>
                      <a:gd name="T58" fmla="*/ 31 w 65"/>
                      <a:gd name="T59" fmla="*/ 106 h 107"/>
                      <a:gd name="T60" fmla="*/ 23 w 65"/>
                      <a:gd name="T61" fmla="*/ 105 h 107"/>
                      <a:gd name="T62" fmla="*/ 18 w 65"/>
                      <a:gd name="T63" fmla="*/ 102 h 107"/>
                      <a:gd name="T64" fmla="*/ 15 w 65"/>
                      <a:gd name="T65" fmla="*/ 99 h 1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5"/>
                      <a:gd name="T100" fmla="*/ 0 h 107"/>
                      <a:gd name="T101" fmla="*/ 65 w 65"/>
                      <a:gd name="T102" fmla="*/ 107 h 10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5" h="107">
                        <a:moveTo>
                          <a:pt x="15" y="99"/>
                        </a:moveTo>
                        <a:lnTo>
                          <a:pt x="15" y="83"/>
                        </a:lnTo>
                        <a:lnTo>
                          <a:pt x="10" y="74"/>
                        </a:lnTo>
                        <a:lnTo>
                          <a:pt x="7" y="67"/>
                        </a:lnTo>
                        <a:lnTo>
                          <a:pt x="3" y="59"/>
                        </a:lnTo>
                        <a:lnTo>
                          <a:pt x="1" y="52"/>
                        </a:lnTo>
                        <a:lnTo>
                          <a:pt x="0" y="46"/>
                        </a:lnTo>
                        <a:lnTo>
                          <a:pt x="0" y="32"/>
                        </a:lnTo>
                        <a:lnTo>
                          <a:pt x="1" y="23"/>
                        </a:lnTo>
                        <a:lnTo>
                          <a:pt x="5" y="14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20" y="2"/>
                        </a:lnTo>
                        <a:lnTo>
                          <a:pt x="29" y="0"/>
                        </a:lnTo>
                        <a:lnTo>
                          <a:pt x="39" y="1"/>
                        </a:lnTo>
                        <a:lnTo>
                          <a:pt x="47" y="3"/>
                        </a:lnTo>
                        <a:lnTo>
                          <a:pt x="56" y="9"/>
                        </a:lnTo>
                        <a:lnTo>
                          <a:pt x="60" y="14"/>
                        </a:lnTo>
                        <a:lnTo>
                          <a:pt x="63" y="19"/>
                        </a:lnTo>
                        <a:lnTo>
                          <a:pt x="64" y="26"/>
                        </a:lnTo>
                        <a:lnTo>
                          <a:pt x="64" y="39"/>
                        </a:lnTo>
                        <a:lnTo>
                          <a:pt x="61" y="50"/>
                        </a:lnTo>
                        <a:lnTo>
                          <a:pt x="57" y="61"/>
                        </a:lnTo>
                        <a:lnTo>
                          <a:pt x="53" y="69"/>
                        </a:lnTo>
                        <a:lnTo>
                          <a:pt x="50" y="75"/>
                        </a:lnTo>
                        <a:lnTo>
                          <a:pt x="46" y="83"/>
                        </a:lnTo>
                        <a:lnTo>
                          <a:pt x="45" y="95"/>
                        </a:lnTo>
                        <a:lnTo>
                          <a:pt x="44" y="101"/>
                        </a:lnTo>
                        <a:lnTo>
                          <a:pt x="38" y="105"/>
                        </a:lnTo>
                        <a:lnTo>
                          <a:pt x="31" y="106"/>
                        </a:lnTo>
                        <a:lnTo>
                          <a:pt x="23" y="105"/>
                        </a:lnTo>
                        <a:lnTo>
                          <a:pt x="18" y="102"/>
                        </a:lnTo>
                        <a:lnTo>
                          <a:pt x="15" y="99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10" name="Freeform 1142"/>
                  <p:cNvSpPr>
                    <a:spLocks/>
                  </p:cNvSpPr>
                  <p:nvPr/>
                </p:nvSpPr>
                <p:spPr bwMode="auto">
                  <a:xfrm>
                    <a:off x="4013" y="2270"/>
                    <a:ext cx="84" cy="73"/>
                  </a:xfrm>
                  <a:custGeom>
                    <a:avLst/>
                    <a:gdLst>
                      <a:gd name="T0" fmla="*/ 6 w 84"/>
                      <a:gd name="T1" fmla="*/ 62 h 73"/>
                      <a:gd name="T2" fmla="*/ 1 w 84"/>
                      <a:gd name="T3" fmla="*/ 55 h 73"/>
                      <a:gd name="T4" fmla="*/ 0 w 84"/>
                      <a:gd name="T5" fmla="*/ 47 h 73"/>
                      <a:gd name="T6" fmla="*/ 0 w 84"/>
                      <a:gd name="T7" fmla="*/ 37 h 73"/>
                      <a:gd name="T8" fmla="*/ 0 w 84"/>
                      <a:gd name="T9" fmla="*/ 29 h 73"/>
                      <a:gd name="T10" fmla="*/ 4 w 84"/>
                      <a:gd name="T11" fmla="*/ 20 h 73"/>
                      <a:gd name="T12" fmla="*/ 9 w 84"/>
                      <a:gd name="T13" fmla="*/ 14 h 73"/>
                      <a:gd name="T14" fmla="*/ 14 w 84"/>
                      <a:gd name="T15" fmla="*/ 9 h 73"/>
                      <a:gd name="T16" fmla="*/ 22 w 84"/>
                      <a:gd name="T17" fmla="*/ 3 h 73"/>
                      <a:gd name="T18" fmla="*/ 28 w 84"/>
                      <a:gd name="T19" fmla="*/ 1 h 73"/>
                      <a:gd name="T20" fmla="*/ 41 w 84"/>
                      <a:gd name="T21" fmla="*/ 0 h 73"/>
                      <a:gd name="T22" fmla="*/ 52 w 84"/>
                      <a:gd name="T23" fmla="*/ 0 h 73"/>
                      <a:gd name="T24" fmla="*/ 60 w 84"/>
                      <a:gd name="T25" fmla="*/ 3 h 73"/>
                      <a:gd name="T26" fmla="*/ 67 w 84"/>
                      <a:gd name="T27" fmla="*/ 5 h 73"/>
                      <a:gd name="T28" fmla="*/ 73 w 84"/>
                      <a:gd name="T29" fmla="*/ 12 h 73"/>
                      <a:gd name="T30" fmla="*/ 77 w 84"/>
                      <a:gd name="T31" fmla="*/ 18 h 73"/>
                      <a:gd name="T32" fmla="*/ 81 w 84"/>
                      <a:gd name="T33" fmla="*/ 24 h 73"/>
                      <a:gd name="T34" fmla="*/ 83 w 84"/>
                      <a:gd name="T35" fmla="*/ 31 h 73"/>
                      <a:gd name="T36" fmla="*/ 83 w 84"/>
                      <a:gd name="T37" fmla="*/ 44 h 73"/>
                      <a:gd name="T38" fmla="*/ 83 w 84"/>
                      <a:gd name="T39" fmla="*/ 53 h 73"/>
                      <a:gd name="T40" fmla="*/ 80 w 84"/>
                      <a:gd name="T41" fmla="*/ 57 h 73"/>
                      <a:gd name="T42" fmla="*/ 76 w 84"/>
                      <a:gd name="T43" fmla="*/ 63 h 73"/>
                      <a:gd name="T44" fmla="*/ 73 w 84"/>
                      <a:gd name="T45" fmla="*/ 67 h 73"/>
                      <a:gd name="T46" fmla="*/ 65 w 84"/>
                      <a:gd name="T47" fmla="*/ 70 h 73"/>
                      <a:gd name="T48" fmla="*/ 57 w 84"/>
                      <a:gd name="T49" fmla="*/ 72 h 73"/>
                      <a:gd name="T50" fmla="*/ 63 w 84"/>
                      <a:gd name="T51" fmla="*/ 63 h 73"/>
                      <a:gd name="T52" fmla="*/ 69 w 84"/>
                      <a:gd name="T53" fmla="*/ 47 h 73"/>
                      <a:gd name="T54" fmla="*/ 70 w 84"/>
                      <a:gd name="T55" fmla="*/ 41 h 73"/>
                      <a:gd name="T56" fmla="*/ 69 w 84"/>
                      <a:gd name="T57" fmla="*/ 36 h 73"/>
                      <a:gd name="T58" fmla="*/ 67 w 84"/>
                      <a:gd name="T59" fmla="*/ 29 h 73"/>
                      <a:gd name="T60" fmla="*/ 53 w 84"/>
                      <a:gd name="T61" fmla="*/ 33 h 73"/>
                      <a:gd name="T62" fmla="*/ 38 w 84"/>
                      <a:gd name="T63" fmla="*/ 33 h 73"/>
                      <a:gd name="T64" fmla="*/ 27 w 84"/>
                      <a:gd name="T65" fmla="*/ 32 h 73"/>
                      <a:gd name="T66" fmla="*/ 18 w 84"/>
                      <a:gd name="T67" fmla="*/ 30 h 73"/>
                      <a:gd name="T68" fmla="*/ 15 w 84"/>
                      <a:gd name="T69" fmla="*/ 34 h 73"/>
                      <a:gd name="T70" fmla="*/ 13 w 84"/>
                      <a:gd name="T71" fmla="*/ 41 h 73"/>
                      <a:gd name="T72" fmla="*/ 13 w 84"/>
                      <a:gd name="T73" fmla="*/ 48 h 73"/>
                      <a:gd name="T74" fmla="*/ 19 w 84"/>
                      <a:gd name="T75" fmla="*/ 63 h 73"/>
                      <a:gd name="T76" fmla="*/ 23 w 84"/>
                      <a:gd name="T77" fmla="*/ 72 h 73"/>
                      <a:gd name="T78" fmla="*/ 13 w 84"/>
                      <a:gd name="T79" fmla="*/ 67 h 73"/>
                      <a:gd name="T80" fmla="*/ 6 w 84"/>
                      <a:gd name="T81" fmla="*/ 62 h 7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73"/>
                      <a:gd name="T125" fmla="*/ 84 w 84"/>
                      <a:gd name="T126" fmla="*/ 73 h 7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73">
                        <a:moveTo>
                          <a:pt x="6" y="62"/>
                        </a:moveTo>
                        <a:lnTo>
                          <a:pt x="1" y="55"/>
                        </a:lnTo>
                        <a:lnTo>
                          <a:pt x="0" y="47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4" y="20"/>
                        </a:lnTo>
                        <a:lnTo>
                          <a:pt x="9" y="14"/>
                        </a:lnTo>
                        <a:lnTo>
                          <a:pt x="14" y="9"/>
                        </a:lnTo>
                        <a:lnTo>
                          <a:pt x="22" y="3"/>
                        </a:lnTo>
                        <a:lnTo>
                          <a:pt x="28" y="1"/>
                        </a:lnTo>
                        <a:lnTo>
                          <a:pt x="41" y="0"/>
                        </a:lnTo>
                        <a:lnTo>
                          <a:pt x="52" y="0"/>
                        </a:lnTo>
                        <a:lnTo>
                          <a:pt x="60" y="3"/>
                        </a:lnTo>
                        <a:lnTo>
                          <a:pt x="67" y="5"/>
                        </a:lnTo>
                        <a:lnTo>
                          <a:pt x="73" y="12"/>
                        </a:lnTo>
                        <a:lnTo>
                          <a:pt x="77" y="18"/>
                        </a:lnTo>
                        <a:lnTo>
                          <a:pt x="81" y="24"/>
                        </a:lnTo>
                        <a:lnTo>
                          <a:pt x="83" y="31"/>
                        </a:lnTo>
                        <a:lnTo>
                          <a:pt x="83" y="44"/>
                        </a:lnTo>
                        <a:lnTo>
                          <a:pt x="83" y="53"/>
                        </a:lnTo>
                        <a:lnTo>
                          <a:pt x="80" y="57"/>
                        </a:lnTo>
                        <a:lnTo>
                          <a:pt x="76" y="63"/>
                        </a:lnTo>
                        <a:lnTo>
                          <a:pt x="73" y="67"/>
                        </a:lnTo>
                        <a:lnTo>
                          <a:pt x="65" y="70"/>
                        </a:lnTo>
                        <a:lnTo>
                          <a:pt x="57" y="72"/>
                        </a:lnTo>
                        <a:lnTo>
                          <a:pt x="63" y="63"/>
                        </a:lnTo>
                        <a:lnTo>
                          <a:pt x="69" y="47"/>
                        </a:lnTo>
                        <a:lnTo>
                          <a:pt x="70" y="41"/>
                        </a:lnTo>
                        <a:lnTo>
                          <a:pt x="69" y="36"/>
                        </a:lnTo>
                        <a:lnTo>
                          <a:pt x="67" y="29"/>
                        </a:lnTo>
                        <a:lnTo>
                          <a:pt x="53" y="33"/>
                        </a:lnTo>
                        <a:lnTo>
                          <a:pt x="38" y="33"/>
                        </a:lnTo>
                        <a:lnTo>
                          <a:pt x="27" y="32"/>
                        </a:lnTo>
                        <a:lnTo>
                          <a:pt x="18" y="30"/>
                        </a:lnTo>
                        <a:lnTo>
                          <a:pt x="15" y="34"/>
                        </a:lnTo>
                        <a:lnTo>
                          <a:pt x="13" y="41"/>
                        </a:lnTo>
                        <a:lnTo>
                          <a:pt x="13" y="48"/>
                        </a:lnTo>
                        <a:lnTo>
                          <a:pt x="19" y="63"/>
                        </a:lnTo>
                        <a:lnTo>
                          <a:pt x="23" y="72"/>
                        </a:lnTo>
                        <a:lnTo>
                          <a:pt x="13" y="67"/>
                        </a:lnTo>
                        <a:lnTo>
                          <a:pt x="6" y="62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20711" name="Group 1143"/>
                  <p:cNvGrpSpPr>
                    <a:grpSpLocks/>
                  </p:cNvGrpSpPr>
                  <p:nvPr/>
                </p:nvGrpSpPr>
                <p:grpSpPr bwMode="auto">
                  <a:xfrm>
                    <a:off x="4022" y="2325"/>
                    <a:ext cx="67" cy="11"/>
                    <a:chOff x="4022" y="2325"/>
                    <a:chExt cx="67" cy="11"/>
                  </a:xfrm>
                </p:grpSpPr>
                <p:sp>
                  <p:nvSpPr>
                    <p:cNvPr id="20712" name="Oval 1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2325"/>
                      <a:ext cx="9" cy="10"/>
                    </a:xfrm>
                    <a:prstGeom prst="ellipse">
                      <a:avLst/>
                    </a:pr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713" name="Oval 1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326"/>
                      <a:ext cx="9" cy="10"/>
                    </a:xfrm>
                    <a:prstGeom prst="ellipse">
                      <a:avLst/>
                    </a:pr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0701" name="Freeform 1146"/>
                <p:cNvSpPr>
                  <a:spLocks/>
                </p:cNvSpPr>
                <p:nvPr/>
              </p:nvSpPr>
              <p:spPr bwMode="auto">
                <a:xfrm>
                  <a:off x="4009" y="2737"/>
                  <a:ext cx="81" cy="203"/>
                </a:xfrm>
                <a:custGeom>
                  <a:avLst/>
                  <a:gdLst>
                    <a:gd name="T0" fmla="*/ 18 w 81"/>
                    <a:gd name="T1" fmla="*/ 0 h 203"/>
                    <a:gd name="T2" fmla="*/ 16 w 81"/>
                    <a:gd name="T3" fmla="*/ 24 h 203"/>
                    <a:gd name="T4" fmla="*/ 14 w 81"/>
                    <a:gd name="T5" fmla="*/ 51 h 203"/>
                    <a:gd name="T6" fmla="*/ 14 w 81"/>
                    <a:gd name="T7" fmla="*/ 78 h 203"/>
                    <a:gd name="T8" fmla="*/ 16 w 81"/>
                    <a:gd name="T9" fmla="*/ 103 h 203"/>
                    <a:gd name="T10" fmla="*/ 16 w 81"/>
                    <a:gd name="T11" fmla="*/ 123 h 203"/>
                    <a:gd name="T12" fmla="*/ 16 w 81"/>
                    <a:gd name="T13" fmla="*/ 148 h 203"/>
                    <a:gd name="T14" fmla="*/ 15 w 81"/>
                    <a:gd name="T15" fmla="*/ 159 h 203"/>
                    <a:gd name="T16" fmla="*/ 4 w 81"/>
                    <a:gd name="T17" fmla="*/ 190 h 203"/>
                    <a:gd name="T18" fmla="*/ 0 w 81"/>
                    <a:gd name="T19" fmla="*/ 202 h 203"/>
                    <a:gd name="T20" fmla="*/ 17 w 81"/>
                    <a:gd name="T21" fmla="*/ 202 h 203"/>
                    <a:gd name="T22" fmla="*/ 25 w 81"/>
                    <a:gd name="T23" fmla="*/ 188 h 203"/>
                    <a:gd name="T24" fmla="*/ 30 w 81"/>
                    <a:gd name="T25" fmla="*/ 172 h 203"/>
                    <a:gd name="T26" fmla="*/ 33 w 81"/>
                    <a:gd name="T27" fmla="*/ 147 h 203"/>
                    <a:gd name="T28" fmla="*/ 43 w 81"/>
                    <a:gd name="T29" fmla="*/ 78 h 203"/>
                    <a:gd name="T30" fmla="*/ 46 w 81"/>
                    <a:gd name="T31" fmla="*/ 58 h 203"/>
                    <a:gd name="T32" fmla="*/ 44 w 81"/>
                    <a:gd name="T33" fmla="*/ 96 h 203"/>
                    <a:gd name="T34" fmla="*/ 47 w 81"/>
                    <a:gd name="T35" fmla="*/ 119 h 203"/>
                    <a:gd name="T36" fmla="*/ 48 w 81"/>
                    <a:gd name="T37" fmla="*/ 140 h 203"/>
                    <a:gd name="T38" fmla="*/ 46 w 81"/>
                    <a:gd name="T39" fmla="*/ 160 h 203"/>
                    <a:gd name="T40" fmla="*/ 47 w 81"/>
                    <a:gd name="T41" fmla="*/ 169 h 203"/>
                    <a:gd name="T42" fmla="*/ 58 w 81"/>
                    <a:gd name="T43" fmla="*/ 199 h 203"/>
                    <a:gd name="T44" fmla="*/ 69 w 81"/>
                    <a:gd name="T45" fmla="*/ 199 h 203"/>
                    <a:gd name="T46" fmla="*/ 74 w 81"/>
                    <a:gd name="T47" fmla="*/ 199 h 203"/>
                    <a:gd name="T48" fmla="*/ 80 w 81"/>
                    <a:gd name="T49" fmla="*/ 193 h 203"/>
                    <a:gd name="T50" fmla="*/ 64 w 81"/>
                    <a:gd name="T51" fmla="*/ 160 h 203"/>
                    <a:gd name="T52" fmla="*/ 72 w 81"/>
                    <a:gd name="T53" fmla="*/ 90 h 203"/>
                    <a:gd name="T54" fmla="*/ 75 w 81"/>
                    <a:gd name="T55" fmla="*/ 57 h 203"/>
                    <a:gd name="T56" fmla="*/ 75 w 81"/>
                    <a:gd name="T57" fmla="*/ 1 h 203"/>
                    <a:gd name="T58" fmla="*/ 18 w 81"/>
                    <a:gd name="T59" fmla="*/ 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1"/>
                    <a:gd name="T91" fmla="*/ 0 h 203"/>
                    <a:gd name="T92" fmla="*/ 81 w 81"/>
                    <a:gd name="T93" fmla="*/ 203 h 2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1" h="203">
                      <a:moveTo>
                        <a:pt x="18" y="0"/>
                      </a:moveTo>
                      <a:lnTo>
                        <a:pt x="16" y="24"/>
                      </a:lnTo>
                      <a:lnTo>
                        <a:pt x="14" y="51"/>
                      </a:lnTo>
                      <a:lnTo>
                        <a:pt x="14" y="78"/>
                      </a:lnTo>
                      <a:lnTo>
                        <a:pt x="16" y="103"/>
                      </a:lnTo>
                      <a:lnTo>
                        <a:pt x="16" y="123"/>
                      </a:lnTo>
                      <a:lnTo>
                        <a:pt x="16" y="148"/>
                      </a:lnTo>
                      <a:lnTo>
                        <a:pt x="15" y="159"/>
                      </a:lnTo>
                      <a:lnTo>
                        <a:pt x="4" y="190"/>
                      </a:lnTo>
                      <a:lnTo>
                        <a:pt x="0" y="202"/>
                      </a:lnTo>
                      <a:lnTo>
                        <a:pt x="17" y="202"/>
                      </a:lnTo>
                      <a:lnTo>
                        <a:pt x="25" y="188"/>
                      </a:lnTo>
                      <a:lnTo>
                        <a:pt x="30" y="172"/>
                      </a:lnTo>
                      <a:lnTo>
                        <a:pt x="33" y="147"/>
                      </a:lnTo>
                      <a:lnTo>
                        <a:pt x="43" y="78"/>
                      </a:lnTo>
                      <a:lnTo>
                        <a:pt x="46" y="58"/>
                      </a:lnTo>
                      <a:lnTo>
                        <a:pt x="44" y="96"/>
                      </a:lnTo>
                      <a:lnTo>
                        <a:pt x="47" y="119"/>
                      </a:lnTo>
                      <a:lnTo>
                        <a:pt x="48" y="140"/>
                      </a:lnTo>
                      <a:lnTo>
                        <a:pt x="46" y="160"/>
                      </a:lnTo>
                      <a:lnTo>
                        <a:pt x="47" y="169"/>
                      </a:lnTo>
                      <a:lnTo>
                        <a:pt x="58" y="199"/>
                      </a:lnTo>
                      <a:lnTo>
                        <a:pt x="69" y="199"/>
                      </a:lnTo>
                      <a:lnTo>
                        <a:pt x="74" y="199"/>
                      </a:lnTo>
                      <a:lnTo>
                        <a:pt x="80" y="193"/>
                      </a:lnTo>
                      <a:lnTo>
                        <a:pt x="64" y="160"/>
                      </a:lnTo>
                      <a:lnTo>
                        <a:pt x="72" y="90"/>
                      </a:lnTo>
                      <a:lnTo>
                        <a:pt x="75" y="57"/>
                      </a:lnTo>
                      <a:lnTo>
                        <a:pt x="75" y="1"/>
                      </a:lnTo>
                      <a:lnTo>
                        <a:pt x="18" y="0"/>
                      </a:lnTo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702" name="Group 1147"/>
                <p:cNvGrpSpPr>
                  <a:grpSpLocks/>
                </p:cNvGrpSpPr>
                <p:nvPr/>
              </p:nvGrpSpPr>
              <p:grpSpPr bwMode="auto">
                <a:xfrm>
                  <a:off x="3980" y="2485"/>
                  <a:ext cx="148" cy="203"/>
                  <a:chOff x="3980" y="2485"/>
                  <a:chExt cx="148" cy="203"/>
                </a:xfrm>
              </p:grpSpPr>
              <p:sp>
                <p:nvSpPr>
                  <p:cNvPr id="20707" name="Freeform 1148"/>
                  <p:cNvSpPr>
                    <a:spLocks/>
                  </p:cNvSpPr>
                  <p:nvPr/>
                </p:nvSpPr>
                <p:spPr bwMode="auto">
                  <a:xfrm>
                    <a:off x="3980" y="2491"/>
                    <a:ext cx="41" cy="197"/>
                  </a:xfrm>
                  <a:custGeom>
                    <a:avLst/>
                    <a:gdLst>
                      <a:gd name="T0" fmla="*/ 2 w 41"/>
                      <a:gd name="T1" fmla="*/ 0 h 197"/>
                      <a:gd name="T2" fmla="*/ 0 w 41"/>
                      <a:gd name="T3" fmla="*/ 44 h 197"/>
                      <a:gd name="T4" fmla="*/ 6 w 41"/>
                      <a:gd name="T5" fmla="*/ 105 h 197"/>
                      <a:gd name="T6" fmla="*/ 12 w 41"/>
                      <a:gd name="T7" fmla="*/ 158 h 197"/>
                      <a:gd name="T8" fmla="*/ 22 w 41"/>
                      <a:gd name="T9" fmla="*/ 190 h 197"/>
                      <a:gd name="T10" fmla="*/ 26 w 41"/>
                      <a:gd name="T11" fmla="*/ 196 h 197"/>
                      <a:gd name="T12" fmla="*/ 29 w 41"/>
                      <a:gd name="T13" fmla="*/ 187 h 197"/>
                      <a:gd name="T14" fmla="*/ 31 w 41"/>
                      <a:gd name="T15" fmla="*/ 164 h 197"/>
                      <a:gd name="T16" fmla="*/ 40 w 41"/>
                      <a:gd name="T17" fmla="*/ 158 h 197"/>
                      <a:gd name="T18" fmla="*/ 28 w 41"/>
                      <a:gd name="T19" fmla="*/ 140 h 197"/>
                      <a:gd name="T20" fmla="*/ 20 w 41"/>
                      <a:gd name="T21" fmla="*/ 130 h 197"/>
                      <a:gd name="T22" fmla="*/ 21 w 41"/>
                      <a:gd name="T23" fmla="*/ 40 h 197"/>
                      <a:gd name="T24" fmla="*/ 25 w 41"/>
                      <a:gd name="T25" fmla="*/ 3 h 197"/>
                      <a:gd name="T26" fmla="*/ 2 w 41"/>
                      <a:gd name="T27" fmla="*/ 0 h 1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"/>
                      <a:gd name="T43" fmla="*/ 0 h 197"/>
                      <a:gd name="T44" fmla="*/ 41 w 41"/>
                      <a:gd name="T45" fmla="*/ 197 h 1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" h="197">
                        <a:moveTo>
                          <a:pt x="2" y="0"/>
                        </a:moveTo>
                        <a:lnTo>
                          <a:pt x="0" y="44"/>
                        </a:lnTo>
                        <a:lnTo>
                          <a:pt x="6" y="105"/>
                        </a:lnTo>
                        <a:lnTo>
                          <a:pt x="12" y="158"/>
                        </a:lnTo>
                        <a:lnTo>
                          <a:pt x="22" y="190"/>
                        </a:lnTo>
                        <a:lnTo>
                          <a:pt x="26" y="196"/>
                        </a:lnTo>
                        <a:lnTo>
                          <a:pt x="29" y="187"/>
                        </a:lnTo>
                        <a:lnTo>
                          <a:pt x="31" y="164"/>
                        </a:lnTo>
                        <a:lnTo>
                          <a:pt x="40" y="158"/>
                        </a:lnTo>
                        <a:lnTo>
                          <a:pt x="28" y="140"/>
                        </a:lnTo>
                        <a:lnTo>
                          <a:pt x="20" y="130"/>
                        </a:lnTo>
                        <a:lnTo>
                          <a:pt x="21" y="40"/>
                        </a:lnTo>
                        <a:lnTo>
                          <a:pt x="25" y="3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08" name="Freeform 1149"/>
                  <p:cNvSpPr>
                    <a:spLocks/>
                  </p:cNvSpPr>
                  <p:nvPr/>
                </p:nvSpPr>
                <p:spPr bwMode="auto">
                  <a:xfrm>
                    <a:off x="4092" y="2485"/>
                    <a:ext cx="36" cy="185"/>
                  </a:xfrm>
                  <a:custGeom>
                    <a:avLst/>
                    <a:gdLst>
                      <a:gd name="T0" fmla="*/ 10 w 36"/>
                      <a:gd name="T1" fmla="*/ 5 h 185"/>
                      <a:gd name="T2" fmla="*/ 15 w 36"/>
                      <a:gd name="T3" fmla="*/ 38 h 185"/>
                      <a:gd name="T4" fmla="*/ 15 w 36"/>
                      <a:gd name="T5" fmla="*/ 117 h 185"/>
                      <a:gd name="T6" fmla="*/ 0 w 36"/>
                      <a:gd name="T7" fmla="*/ 150 h 185"/>
                      <a:gd name="T8" fmla="*/ 4 w 36"/>
                      <a:gd name="T9" fmla="*/ 153 h 185"/>
                      <a:gd name="T10" fmla="*/ 0 w 36"/>
                      <a:gd name="T11" fmla="*/ 170 h 185"/>
                      <a:gd name="T12" fmla="*/ 3 w 36"/>
                      <a:gd name="T13" fmla="*/ 184 h 185"/>
                      <a:gd name="T14" fmla="*/ 15 w 36"/>
                      <a:gd name="T15" fmla="*/ 161 h 185"/>
                      <a:gd name="T16" fmla="*/ 25 w 36"/>
                      <a:gd name="T17" fmla="*/ 121 h 185"/>
                      <a:gd name="T18" fmla="*/ 35 w 36"/>
                      <a:gd name="T19" fmla="*/ 31 h 185"/>
                      <a:gd name="T20" fmla="*/ 31 w 36"/>
                      <a:gd name="T21" fmla="*/ 0 h 185"/>
                      <a:gd name="T22" fmla="*/ 10 w 36"/>
                      <a:gd name="T23" fmla="*/ 5 h 1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185"/>
                      <a:gd name="T38" fmla="*/ 36 w 36"/>
                      <a:gd name="T39" fmla="*/ 185 h 1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185">
                        <a:moveTo>
                          <a:pt x="10" y="5"/>
                        </a:moveTo>
                        <a:lnTo>
                          <a:pt x="15" y="38"/>
                        </a:lnTo>
                        <a:lnTo>
                          <a:pt x="15" y="117"/>
                        </a:lnTo>
                        <a:lnTo>
                          <a:pt x="0" y="150"/>
                        </a:lnTo>
                        <a:lnTo>
                          <a:pt x="4" y="153"/>
                        </a:lnTo>
                        <a:lnTo>
                          <a:pt x="0" y="170"/>
                        </a:lnTo>
                        <a:lnTo>
                          <a:pt x="3" y="184"/>
                        </a:lnTo>
                        <a:lnTo>
                          <a:pt x="15" y="161"/>
                        </a:lnTo>
                        <a:lnTo>
                          <a:pt x="25" y="121"/>
                        </a:lnTo>
                        <a:lnTo>
                          <a:pt x="35" y="31"/>
                        </a:lnTo>
                        <a:lnTo>
                          <a:pt x="31" y="0"/>
                        </a:lnTo>
                        <a:lnTo>
                          <a:pt x="10" y="5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703" name="Group 1150"/>
                <p:cNvGrpSpPr>
                  <a:grpSpLocks/>
                </p:cNvGrpSpPr>
                <p:nvPr/>
              </p:nvGrpSpPr>
              <p:grpSpPr bwMode="auto">
                <a:xfrm>
                  <a:off x="4005" y="2899"/>
                  <a:ext cx="90" cy="62"/>
                  <a:chOff x="4005" y="2899"/>
                  <a:chExt cx="90" cy="62"/>
                </a:xfrm>
              </p:grpSpPr>
              <p:sp>
                <p:nvSpPr>
                  <p:cNvPr id="20705" name="Freeform 1151"/>
                  <p:cNvSpPr>
                    <a:spLocks/>
                  </p:cNvSpPr>
                  <p:nvPr/>
                </p:nvSpPr>
                <p:spPr bwMode="auto">
                  <a:xfrm>
                    <a:off x="4005" y="2904"/>
                    <a:ext cx="36" cy="57"/>
                  </a:xfrm>
                  <a:custGeom>
                    <a:avLst/>
                    <a:gdLst>
                      <a:gd name="T0" fmla="*/ 6 w 36"/>
                      <a:gd name="T1" fmla="*/ 28 h 57"/>
                      <a:gd name="T2" fmla="*/ 1 w 36"/>
                      <a:gd name="T3" fmla="*/ 36 h 57"/>
                      <a:gd name="T4" fmla="*/ 0 w 36"/>
                      <a:gd name="T5" fmla="*/ 43 h 57"/>
                      <a:gd name="T6" fmla="*/ 0 w 36"/>
                      <a:gd name="T7" fmla="*/ 48 h 57"/>
                      <a:gd name="T8" fmla="*/ 1 w 36"/>
                      <a:gd name="T9" fmla="*/ 51 h 57"/>
                      <a:gd name="T10" fmla="*/ 3 w 36"/>
                      <a:gd name="T11" fmla="*/ 54 h 57"/>
                      <a:gd name="T12" fmla="*/ 8 w 36"/>
                      <a:gd name="T13" fmla="*/ 56 h 57"/>
                      <a:gd name="T14" fmla="*/ 14 w 36"/>
                      <a:gd name="T15" fmla="*/ 55 h 57"/>
                      <a:gd name="T16" fmla="*/ 20 w 36"/>
                      <a:gd name="T17" fmla="*/ 53 h 57"/>
                      <a:gd name="T18" fmla="*/ 24 w 36"/>
                      <a:gd name="T19" fmla="*/ 47 h 57"/>
                      <a:gd name="T20" fmla="*/ 28 w 36"/>
                      <a:gd name="T21" fmla="*/ 40 h 57"/>
                      <a:gd name="T22" fmla="*/ 31 w 36"/>
                      <a:gd name="T23" fmla="*/ 25 h 57"/>
                      <a:gd name="T24" fmla="*/ 35 w 36"/>
                      <a:gd name="T25" fmla="*/ 10 h 57"/>
                      <a:gd name="T26" fmla="*/ 34 w 36"/>
                      <a:gd name="T27" fmla="*/ 0 h 57"/>
                      <a:gd name="T28" fmla="*/ 27 w 36"/>
                      <a:gd name="T29" fmla="*/ 22 h 57"/>
                      <a:gd name="T30" fmla="*/ 21 w 36"/>
                      <a:gd name="T31" fmla="*/ 35 h 57"/>
                      <a:gd name="T32" fmla="*/ 12 w 36"/>
                      <a:gd name="T33" fmla="*/ 35 h 57"/>
                      <a:gd name="T34" fmla="*/ 5 w 36"/>
                      <a:gd name="T35" fmla="*/ 34 h 57"/>
                      <a:gd name="T36" fmla="*/ 6 w 36"/>
                      <a:gd name="T37" fmla="*/ 28 h 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7"/>
                      <a:gd name="T59" fmla="*/ 36 w 36"/>
                      <a:gd name="T60" fmla="*/ 57 h 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7">
                        <a:moveTo>
                          <a:pt x="6" y="28"/>
                        </a:moveTo>
                        <a:lnTo>
                          <a:pt x="1" y="36"/>
                        </a:lnTo>
                        <a:lnTo>
                          <a:pt x="0" y="43"/>
                        </a:lnTo>
                        <a:lnTo>
                          <a:pt x="0" y="48"/>
                        </a:lnTo>
                        <a:lnTo>
                          <a:pt x="1" y="51"/>
                        </a:lnTo>
                        <a:lnTo>
                          <a:pt x="3" y="54"/>
                        </a:lnTo>
                        <a:lnTo>
                          <a:pt x="8" y="56"/>
                        </a:lnTo>
                        <a:lnTo>
                          <a:pt x="14" y="55"/>
                        </a:lnTo>
                        <a:lnTo>
                          <a:pt x="20" y="53"/>
                        </a:lnTo>
                        <a:lnTo>
                          <a:pt x="24" y="47"/>
                        </a:lnTo>
                        <a:lnTo>
                          <a:pt x="28" y="40"/>
                        </a:lnTo>
                        <a:lnTo>
                          <a:pt x="31" y="25"/>
                        </a:lnTo>
                        <a:lnTo>
                          <a:pt x="35" y="10"/>
                        </a:lnTo>
                        <a:lnTo>
                          <a:pt x="34" y="0"/>
                        </a:lnTo>
                        <a:lnTo>
                          <a:pt x="27" y="22"/>
                        </a:lnTo>
                        <a:lnTo>
                          <a:pt x="21" y="35"/>
                        </a:lnTo>
                        <a:lnTo>
                          <a:pt x="12" y="35"/>
                        </a:lnTo>
                        <a:lnTo>
                          <a:pt x="5" y="34"/>
                        </a:lnTo>
                        <a:lnTo>
                          <a:pt x="6" y="28"/>
                        </a:lnTo>
                      </a:path>
                    </a:pathLst>
                  </a:custGeom>
                  <a:blipFill dpi="0" rotWithShape="0">
                    <a:blip r:embed="rId10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706" name="Freeform 1152"/>
                  <p:cNvSpPr>
                    <a:spLocks/>
                  </p:cNvSpPr>
                  <p:nvPr/>
                </p:nvSpPr>
                <p:spPr bwMode="auto">
                  <a:xfrm>
                    <a:off x="4055" y="2899"/>
                    <a:ext cx="40" cy="61"/>
                  </a:xfrm>
                  <a:custGeom>
                    <a:avLst/>
                    <a:gdLst>
                      <a:gd name="T0" fmla="*/ 0 w 40"/>
                      <a:gd name="T1" fmla="*/ 0 h 61"/>
                      <a:gd name="T2" fmla="*/ 0 w 40"/>
                      <a:gd name="T3" fmla="*/ 6 h 61"/>
                      <a:gd name="T4" fmla="*/ 5 w 40"/>
                      <a:gd name="T5" fmla="*/ 21 h 61"/>
                      <a:gd name="T6" fmla="*/ 8 w 40"/>
                      <a:gd name="T7" fmla="*/ 34 h 61"/>
                      <a:gd name="T8" fmla="*/ 12 w 40"/>
                      <a:gd name="T9" fmla="*/ 46 h 61"/>
                      <a:gd name="T10" fmla="*/ 16 w 40"/>
                      <a:gd name="T11" fmla="*/ 52 h 61"/>
                      <a:gd name="T12" fmla="*/ 20 w 40"/>
                      <a:gd name="T13" fmla="*/ 57 h 61"/>
                      <a:gd name="T14" fmla="*/ 26 w 40"/>
                      <a:gd name="T15" fmla="*/ 59 h 61"/>
                      <a:gd name="T16" fmla="*/ 32 w 40"/>
                      <a:gd name="T17" fmla="*/ 60 h 61"/>
                      <a:gd name="T18" fmla="*/ 35 w 40"/>
                      <a:gd name="T19" fmla="*/ 58 h 61"/>
                      <a:gd name="T20" fmla="*/ 38 w 40"/>
                      <a:gd name="T21" fmla="*/ 57 h 61"/>
                      <a:gd name="T22" fmla="*/ 39 w 40"/>
                      <a:gd name="T23" fmla="*/ 51 h 61"/>
                      <a:gd name="T24" fmla="*/ 38 w 40"/>
                      <a:gd name="T25" fmla="*/ 43 h 61"/>
                      <a:gd name="T26" fmla="*/ 35 w 40"/>
                      <a:gd name="T27" fmla="*/ 33 h 61"/>
                      <a:gd name="T28" fmla="*/ 32 w 40"/>
                      <a:gd name="T29" fmla="*/ 28 h 61"/>
                      <a:gd name="T30" fmla="*/ 31 w 40"/>
                      <a:gd name="T31" fmla="*/ 33 h 61"/>
                      <a:gd name="T32" fmla="*/ 30 w 40"/>
                      <a:gd name="T33" fmla="*/ 35 h 61"/>
                      <a:gd name="T34" fmla="*/ 25 w 40"/>
                      <a:gd name="T35" fmla="*/ 36 h 61"/>
                      <a:gd name="T36" fmla="*/ 20 w 40"/>
                      <a:gd name="T37" fmla="*/ 37 h 61"/>
                      <a:gd name="T38" fmla="*/ 13 w 40"/>
                      <a:gd name="T39" fmla="*/ 35 h 61"/>
                      <a:gd name="T40" fmla="*/ 5 w 40"/>
                      <a:gd name="T41" fmla="*/ 12 h 61"/>
                      <a:gd name="T42" fmla="*/ 0 w 40"/>
                      <a:gd name="T43" fmla="*/ 0 h 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0"/>
                      <a:gd name="T67" fmla="*/ 0 h 61"/>
                      <a:gd name="T68" fmla="*/ 40 w 40"/>
                      <a:gd name="T69" fmla="*/ 61 h 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0" h="61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5" y="21"/>
                        </a:lnTo>
                        <a:lnTo>
                          <a:pt x="8" y="34"/>
                        </a:lnTo>
                        <a:lnTo>
                          <a:pt x="12" y="46"/>
                        </a:lnTo>
                        <a:lnTo>
                          <a:pt x="16" y="52"/>
                        </a:lnTo>
                        <a:lnTo>
                          <a:pt x="20" y="57"/>
                        </a:lnTo>
                        <a:lnTo>
                          <a:pt x="26" y="59"/>
                        </a:lnTo>
                        <a:lnTo>
                          <a:pt x="32" y="60"/>
                        </a:lnTo>
                        <a:lnTo>
                          <a:pt x="35" y="58"/>
                        </a:lnTo>
                        <a:lnTo>
                          <a:pt x="38" y="57"/>
                        </a:lnTo>
                        <a:lnTo>
                          <a:pt x="39" y="51"/>
                        </a:lnTo>
                        <a:lnTo>
                          <a:pt x="38" y="43"/>
                        </a:lnTo>
                        <a:lnTo>
                          <a:pt x="35" y="33"/>
                        </a:lnTo>
                        <a:lnTo>
                          <a:pt x="32" y="28"/>
                        </a:lnTo>
                        <a:lnTo>
                          <a:pt x="31" y="33"/>
                        </a:lnTo>
                        <a:lnTo>
                          <a:pt x="30" y="35"/>
                        </a:lnTo>
                        <a:lnTo>
                          <a:pt x="25" y="36"/>
                        </a:lnTo>
                        <a:lnTo>
                          <a:pt x="20" y="37"/>
                        </a:lnTo>
                        <a:lnTo>
                          <a:pt x="13" y="35"/>
                        </a:lnTo>
                        <a:lnTo>
                          <a:pt x="5" y="1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0">
                    <a:blip r:embed="rId10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704" name="Freeform 1153"/>
                <p:cNvSpPr>
                  <a:spLocks/>
                </p:cNvSpPr>
                <p:nvPr/>
              </p:nvSpPr>
              <p:spPr bwMode="auto">
                <a:xfrm>
                  <a:off x="3978" y="2370"/>
                  <a:ext cx="153" cy="387"/>
                </a:xfrm>
                <a:custGeom>
                  <a:avLst/>
                  <a:gdLst>
                    <a:gd name="T0" fmla="*/ 60 w 153"/>
                    <a:gd name="T1" fmla="*/ 0 h 387"/>
                    <a:gd name="T2" fmla="*/ 24 w 153"/>
                    <a:gd name="T3" fmla="*/ 20 h 387"/>
                    <a:gd name="T4" fmla="*/ 19 w 153"/>
                    <a:gd name="T5" fmla="*/ 26 h 387"/>
                    <a:gd name="T6" fmla="*/ 0 w 153"/>
                    <a:gd name="T7" fmla="*/ 122 h 387"/>
                    <a:gd name="T8" fmla="*/ 29 w 153"/>
                    <a:gd name="T9" fmla="*/ 126 h 387"/>
                    <a:gd name="T10" fmla="*/ 33 w 153"/>
                    <a:gd name="T11" fmla="*/ 102 h 387"/>
                    <a:gd name="T12" fmla="*/ 44 w 153"/>
                    <a:gd name="T13" fmla="*/ 152 h 387"/>
                    <a:gd name="T14" fmla="*/ 25 w 153"/>
                    <a:gd name="T15" fmla="*/ 217 h 387"/>
                    <a:gd name="T16" fmla="*/ 25 w 153"/>
                    <a:gd name="T17" fmla="*/ 264 h 387"/>
                    <a:gd name="T18" fmla="*/ 29 w 153"/>
                    <a:gd name="T19" fmla="*/ 297 h 387"/>
                    <a:gd name="T20" fmla="*/ 38 w 153"/>
                    <a:gd name="T21" fmla="*/ 344 h 387"/>
                    <a:gd name="T22" fmla="*/ 47 w 153"/>
                    <a:gd name="T23" fmla="*/ 380 h 387"/>
                    <a:gd name="T24" fmla="*/ 75 w 153"/>
                    <a:gd name="T25" fmla="*/ 386 h 387"/>
                    <a:gd name="T26" fmla="*/ 78 w 153"/>
                    <a:gd name="T27" fmla="*/ 380 h 387"/>
                    <a:gd name="T28" fmla="*/ 105 w 153"/>
                    <a:gd name="T29" fmla="*/ 379 h 387"/>
                    <a:gd name="T30" fmla="*/ 114 w 153"/>
                    <a:gd name="T31" fmla="*/ 334 h 387"/>
                    <a:gd name="T32" fmla="*/ 122 w 153"/>
                    <a:gd name="T33" fmla="*/ 275 h 387"/>
                    <a:gd name="T34" fmla="*/ 129 w 153"/>
                    <a:gd name="T35" fmla="*/ 215 h 387"/>
                    <a:gd name="T36" fmla="*/ 112 w 153"/>
                    <a:gd name="T37" fmla="*/ 147 h 387"/>
                    <a:gd name="T38" fmla="*/ 118 w 153"/>
                    <a:gd name="T39" fmla="*/ 109 h 387"/>
                    <a:gd name="T40" fmla="*/ 122 w 153"/>
                    <a:gd name="T41" fmla="*/ 123 h 387"/>
                    <a:gd name="T42" fmla="*/ 152 w 153"/>
                    <a:gd name="T43" fmla="*/ 115 h 387"/>
                    <a:gd name="T44" fmla="*/ 129 w 153"/>
                    <a:gd name="T45" fmla="*/ 25 h 387"/>
                    <a:gd name="T46" fmla="*/ 90 w 153"/>
                    <a:gd name="T47" fmla="*/ 0 h 387"/>
                    <a:gd name="T48" fmla="*/ 89 w 153"/>
                    <a:gd name="T49" fmla="*/ 3 h 387"/>
                    <a:gd name="T50" fmla="*/ 84 w 153"/>
                    <a:gd name="T51" fmla="*/ 6 h 387"/>
                    <a:gd name="T52" fmla="*/ 80 w 153"/>
                    <a:gd name="T53" fmla="*/ 7 h 387"/>
                    <a:gd name="T54" fmla="*/ 76 w 153"/>
                    <a:gd name="T55" fmla="*/ 7 h 387"/>
                    <a:gd name="T56" fmla="*/ 71 w 153"/>
                    <a:gd name="T57" fmla="*/ 7 h 387"/>
                    <a:gd name="T58" fmla="*/ 67 w 153"/>
                    <a:gd name="T59" fmla="*/ 6 h 387"/>
                    <a:gd name="T60" fmla="*/ 62 w 153"/>
                    <a:gd name="T61" fmla="*/ 3 h 387"/>
                    <a:gd name="T62" fmla="*/ 60 w 153"/>
                    <a:gd name="T63" fmla="*/ 0 h 3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87"/>
                    <a:gd name="T98" fmla="*/ 153 w 153"/>
                    <a:gd name="T99" fmla="*/ 387 h 38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87">
                      <a:moveTo>
                        <a:pt x="60" y="0"/>
                      </a:moveTo>
                      <a:lnTo>
                        <a:pt x="24" y="20"/>
                      </a:lnTo>
                      <a:lnTo>
                        <a:pt x="19" y="26"/>
                      </a:lnTo>
                      <a:lnTo>
                        <a:pt x="0" y="122"/>
                      </a:lnTo>
                      <a:lnTo>
                        <a:pt x="29" y="126"/>
                      </a:lnTo>
                      <a:lnTo>
                        <a:pt x="33" y="102"/>
                      </a:lnTo>
                      <a:lnTo>
                        <a:pt x="44" y="152"/>
                      </a:lnTo>
                      <a:lnTo>
                        <a:pt x="25" y="217"/>
                      </a:lnTo>
                      <a:lnTo>
                        <a:pt x="25" y="264"/>
                      </a:lnTo>
                      <a:lnTo>
                        <a:pt x="29" y="297"/>
                      </a:lnTo>
                      <a:lnTo>
                        <a:pt x="38" y="344"/>
                      </a:lnTo>
                      <a:lnTo>
                        <a:pt x="47" y="380"/>
                      </a:lnTo>
                      <a:lnTo>
                        <a:pt x="75" y="386"/>
                      </a:lnTo>
                      <a:lnTo>
                        <a:pt x="78" y="380"/>
                      </a:lnTo>
                      <a:lnTo>
                        <a:pt x="105" y="379"/>
                      </a:lnTo>
                      <a:lnTo>
                        <a:pt x="114" y="334"/>
                      </a:lnTo>
                      <a:lnTo>
                        <a:pt x="122" y="275"/>
                      </a:lnTo>
                      <a:lnTo>
                        <a:pt x="129" y="215"/>
                      </a:lnTo>
                      <a:lnTo>
                        <a:pt x="112" y="147"/>
                      </a:lnTo>
                      <a:lnTo>
                        <a:pt x="118" y="109"/>
                      </a:lnTo>
                      <a:lnTo>
                        <a:pt x="122" y="123"/>
                      </a:lnTo>
                      <a:lnTo>
                        <a:pt x="152" y="115"/>
                      </a:lnTo>
                      <a:lnTo>
                        <a:pt x="129" y="25"/>
                      </a:lnTo>
                      <a:lnTo>
                        <a:pt x="90" y="0"/>
                      </a:lnTo>
                      <a:lnTo>
                        <a:pt x="89" y="3"/>
                      </a:lnTo>
                      <a:lnTo>
                        <a:pt x="84" y="6"/>
                      </a:lnTo>
                      <a:lnTo>
                        <a:pt x="80" y="7"/>
                      </a:lnTo>
                      <a:lnTo>
                        <a:pt x="76" y="7"/>
                      </a:lnTo>
                      <a:lnTo>
                        <a:pt x="71" y="7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60" y="0"/>
                      </a:lnTo>
                    </a:path>
                  </a:pathLst>
                </a:custGeom>
                <a:blipFill dpi="0" rotWithShape="0">
                  <a:blip r:embed="rId10" cstate="print"/>
                  <a:srcRect/>
                  <a:tile tx="0" ty="0" sx="100000" sy="100000" flip="none" algn="tl"/>
                </a:blipFill>
                <a:ln w="12700" cap="rnd">
                  <a:solidFill>
                    <a:srgbClr val="FF1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491" name="Group 1154"/>
            <p:cNvGrpSpPr>
              <a:grpSpLocks/>
            </p:cNvGrpSpPr>
            <p:nvPr/>
          </p:nvGrpSpPr>
          <p:grpSpPr bwMode="auto">
            <a:xfrm>
              <a:off x="6400800" y="4191000"/>
              <a:ext cx="2362200" cy="950913"/>
              <a:chOff x="2640" y="816"/>
              <a:chExt cx="1272" cy="798"/>
            </a:xfrm>
          </p:grpSpPr>
          <p:grpSp>
            <p:nvGrpSpPr>
              <p:cNvPr id="20493" name="Group 1155"/>
              <p:cNvGrpSpPr>
                <a:grpSpLocks/>
              </p:cNvGrpSpPr>
              <p:nvPr/>
            </p:nvGrpSpPr>
            <p:grpSpPr bwMode="auto">
              <a:xfrm>
                <a:off x="3759" y="903"/>
                <a:ext cx="153" cy="695"/>
                <a:chOff x="3759" y="903"/>
                <a:chExt cx="153" cy="695"/>
              </a:xfrm>
            </p:grpSpPr>
            <p:sp>
              <p:nvSpPr>
                <p:cNvPr id="20683" name="Freeform 1156"/>
                <p:cNvSpPr>
                  <a:spLocks/>
                </p:cNvSpPr>
                <p:nvPr/>
              </p:nvSpPr>
              <p:spPr bwMode="auto">
                <a:xfrm>
                  <a:off x="3790" y="1375"/>
                  <a:ext cx="82" cy="203"/>
                </a:xfrm>
                <a:custGeom>
                  <a:avLst/>
                  <a:gdLst>
                    <a:gd name="T0" fmla="*/ 18 w 82"/>
                    <a:gd name="T1" fmla="*/ 0 h 203"/>
                    <a:gd name="T2" fmla="*/ 16 w 82"/>
                    <a:gd name="T3" fmla="*/ 24 h 203"/>
                    <a:gd name="T4" fmla="*/ 15 w 82"/>
                    <a:gd name="T5" fmla="*/ 51 h 203"/>
                    <a:gd name="T6" fmla="*/ 15 w 82"/>
                    <a:gd name="T7" fmla="*/ 78 h 203"/>
                    <a:gd name="T8" fmla="*/ 16 w 82"/>
                    <a:gd name="T9" fmla="*/ 103 h 203"/>
                    <a:gd name="T10" fmla="*/ 16 w 82"/>
                    <a:gd name="T11" fmla="*/ 123 h 203"/>
                    <a:gd name="T12" fmla="*/ 16 w 82"/>
                    <a:gd name="T13" fmla="*/ 149 h 203"/>
                    <a:gd name="T14" fmla="*/ 15 w 82"/>
                    <a:gd name="T15" fmla="*/ 159 h 203"/>
                    <a:gd name="T16" fmla="*/ 4 w 82"/>
                    <a:gd name="T17" fmla="*/ 190 h 203"/>
                    <a:gd name="T18" fmla="*/ 0 w 82"/>
                    <a:gd name="T19" fmla="*/ 202 h 203"/>
                    <a:gd name="T20" fmla="*/ 17 w 82"/>
                    <a:gd name="T21" fmla="*/ 202 h 203"/>
                    <a:gd name="T22" fmla="*/ 25 w 82"/>
                    <a:gd name="T23" fmla="*/ 188 h 203"/>
                    <a:gd name="T24" fmla="*/ 30 w 82"/>
                    <a:gd name="T25" fmla="*/ 172 h 203"/>
                    <a:gd name="T26" fmla="*/ 33 w 82"/>
                    <a:gd name="T27" fmla="*/ 147 h 203"/>
                    <a:gd name="T28" fmla="*/ 43 w 82"/>
                    <a:gd name="T29" fmla="*/ 78 h 203"/>
                    <a:gd name="T30" fmla="*/ 46 w 82"/>
                    <a:gd name="T31" fmla="*/ 59 h 203"/>
                    <a:gd name="T32" fmla="*/ 44 w 82"/>
                    <a:gd name="T33" fmla="*/ 96 h 203"/>
                    <a:gd name="T34" fmla="*/ 47 w 82"/>
                    <a:gd name="T35" fmla="*/ 119 h 203"/>
                    <a:gd name="T36" fmla="*/ 48 w 82"/>
                    <a:gd name="T37" fmla="*/ 141 h 203"/>
                    <a:gd name="T38" fmla="*/ 46 w 82"/>
                    <a:gd name="T39" fmla="*/ 160 h 203"/>
                    <a:gd name="T40" fmla="*/ 47 w 82"/>
                    <a:gd name="T41" fmla="*/ 170 h 203"/>
                    <a:gd name="T42" fmla="*/ 58 w 82"/>
                    <a:gd name="T43" fmla="*/ 199 h 203"/>
                    <a:gd name="T44" fmla="*/ 68 w 82"/>
                    <a:gd name="T45" fmla="*/ 199 h 203"/>
                    <a:gd name="T46" fmla="*/ 73 w 82"/>
                    <a:gd name="T47" fmla="*/ 199 h 203"/>
                    <a:gd name="T48" fmla="*/ 79 w 82"/>
                    <a:gd name="T49" fmla="*/ 193 h 203"/>
                    <a:gd name="T50" fmla="*/ 64 w 82"/>
                    <a:gd name="T51" fmla="*/ 160 h 203"/>
                    <a:gd name="T52" fmla="*/ 72 w 82"/>
                    <a:gd name="T53" fmla="*/ 90 h 203"/>
                    <a:gd name="T54" fmla="*/ 75 w 82"/>
                    <a:gd name="T55" fmla="*/ 57 h 203"/>
                    <a:gd name="T56" fmla="*/ 81 w 82"/>
                    <a:gd name="T57" fmla="*/ 1 h 203"/>
                    <a:gd name="T58" fmla="*/ 18 w 82"/>
                    <a:gd name="T59" fmla="*/ 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203"/>
                    <a:gd name="T92" fmla="*/ 82 w 82"/>
                    <a:gd name="T93" fmla="*/ 203 h 2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203">
                      <a:moveTo>
                        <a:pt x="18" y="0"/>
                      </a:moveTo>
                      <a:lnTo>
                        <a:pt x="16" y="24"/>
                      </a:lnTo>
                      <a:lnTo>
                        <a:pt x="15" y="51"/>
                      </a:lnTo>
                      <a:lnTo>
                        <a:pt x="15" y="78"/>
                      </a:lnTo>
                      <a:lnTo>
                        <a:pt x="16" y="103"/>
                      </a:lnTo>
                      <a:lnTo>
                        <a:pt x="16" y="123"/>
                      </a:lnTo>
                      <a:lnTo>
                        <a:pt x="16" y="149"/>
                      </a:lnTo>
                      <a:lnTo>
                        <a:pt x="15" y="159"/>
                      </a:lnTo>
                      <a:lnTo>
                        <a:pt x="4" y="190"/>
                      </a:lnTo>
                      <a:lnTo>
                        <a:pt x="0" y="202"/>
                      </a:lnTo>
                      <a:lnTo>
                        <a:pt x="17" y="202"/>
                      </a:lnTo>
                      <a:lnTo>
                        <a:pt x="25" y="188"/>
                      </a:lnTo>
                      <a:lnTo>
                        <a:pt x="30" y="172"/>
                      </a:lnTo>
                      <a:lnTo>
                        <a:pt x="33" y="147"/>
                      </a:lnTo>
                      <a:lnTo>
                        <a:pt x="43" y="78"/>
                      </a:lnTo>
                      <a:lnTo>
                        <a:pt x="46" y="59"/>
                      </a:lnTo>
                      <a:lnTo>
                        <a:pt x="44" y="96"/>
                      </a:lnTo>
                      <a:lnTo>
                        <a:pt x="47" y="119"/>
                      </a:lnTo>
                      <a:lnTo>
                        <a:pt x="48" y="141"/>
                      </a:lnTo>
                      <a:lnTo>
                        <a:pt x="46" y="160"/>
                      </a:lnTo>
                      <a:lnTo>
                        <a:pt x="47" y="170"/>
                      </a:lnTo>
                      <a:lnTo>
                        <a:pt x="58" y="199"/>
                      </a:lnTo>
                      <a:lnTo>
                        <a:pt x="68" y="199"/>
                      </a:lnTo>
                      <a:lnTo>
                        <a:pt x="73" y="199"/>
                      </a:lnTo>
                      <a:lnTo>
                        <a:pt x="79" y="193"/>
                      </a:lnTo>
                      <a:lnTo>
                        <a:pt x="64" y="160"/>
                      </a:lnTo>
                      <a:lnTo>
                        <a:pt x="72" y="90"/>
                      </a:lnTo>
                      <a:lnTo>
                        <a:pt x="75" y="57"/>
                      </a:lnTo>
                      <a:lnTo>
                        <a:pt x="81" y="1"/>
                      </a:lnTo>
                      <a:lnTo>
                        <a:pt x="18" y="0"/>
                      </a:lnTo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684" name="Group 1157"/>
                <p:cNvGrpSpPr>
                  <a:grpSpLocks/>
                </p:cNvGrpSpPr>
                <p:nvPr/>
              </p:nvGrpSpPr>
              <p:grpSpPr bwMode="auto">
                <a:xfrm>
                  <a:off x="3761" y="1123"/>
                  <a:ext cx="148" cy="203"/>
                  <a:chOff x="3761" y="1123"/>
                  <a:chExt cx="148" cy="203"/>
                </a:xfrm>
              </p:grpSpPr>
              <p:sp>
                <p:nvSpPr>
                  <p:cNvPr id="20695" name="Freeform 1158"/>
                  <p:cNvSpPr>
                    <a:spLocks/>
                  </p:cNvSpPr>
                  <p:nvPr/>
                </p:nvSpPr>
                <p:spPr bwMode="auto">
                  <a:xfrm>
                    <a:off x="3761" y="1129"/>
                    <a:ext cx="41" cy="197"/>
                  </a:xfrm>
                  <a:custGeom>
                    <a:avLst/>
                    <a:gdLst>
                      <a:gd name="T0" fmla="*/ 2 w 41"/>
                      <a:gd name="T1" fmla="*/ 0 h 197"/>
                      <a:gd name="T2" fmla="*/ 0 w 41"/>
                      <a:gd name="T3" fmla="*/ 44 h 197"/>
                      <a:gd name="T4" fmla="*/ 6 w 41"/>
                      <a:gd name="T5" fmla="*/ 105 h 197"/>
                      <a:gd name="T6" fmla="*/ 12 w 41"/>
                      <a:gd name="T7" fmla="*/ 158 h 197"/>
                      <a:gd name="T8" fmla="*/ 22 w 41"/>
                      <a:gd name="T9" fmla="*/ 190 h 197"/>
                      <a:gd name="T10" fmla="*/ 26 w 41"/>
                      <a:gd name="T11" fmla="*/ 196 h 197"/>
                      <a:gd name="T12" fmla="*/ 29 w 41"/>
                      <a:gd name="T13" fmla="*/ 187 h 197"/>
                      <a:gd name="T14" fmla="*/ 31 w 41"/>
                      <a:gd name="T15" fmla="*/ 164 h 197"/>
                      <a:gd name="T16" fmla="*/ 40 w 41"/>
                      <a:gd name="T17" fmla="*/ 158 h 197"/>
                      <a:gd name="T18" fmla="*/ 28 w 41"/>
                      <a:gd name="T19" fmla="*/ 141 h 197"/>
                      <a:gd name="T20" fmla="*/ 20 w 41"/>
                      <a:gd name="T21" fmla="*/ 130 h 197"/>
                      <a:gd name="T22" fmla="*/ 21 w 41"/>
                      <a:gd name="T23" fmla="*/ 40 h 197"/>
                      <a:gd name="T24" fmla="*/ 25 w 41"/>
                      <a:gd name="T25" fmla="*/ 4 h 197"/>
                      <a:gd name="T26" fmla="*/ 2 w 41"/>
                      <a:gd name="T27" fmla="*/ 0 h 1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"/>
                      <a:gd name="T43" fmla="*/ 0 h 197"/>
                      <a:gd name="T44" fmla="*/ 41 w 41"/>
                      <a:gd name="T45" fmla="*/ 197 h 1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" h="197">
                        <a:moveTo>
                          <a:pt x="2" y="0"/>
                        </a:moveTo>
                        <a:lnTo>
                          <a:pt x="0" y="44"/>
                        </a:lnTo>
                        <a:lnTo>
                          <a:pt x="6" y="105"/>
                        </a:lnTo>
                        <a:lnTo>
                          <a:pt x="12" y="158"/>
                        </a:lnTo>
                        <a:lnTo>
                          <a:pt x="22" y="190"/>
                        </a:lnTo>
                        <a:lnTo>
                          <a:pt x="26" y="196"/>
                        </a:lnTo>
                        <a:lnTo>
                          <a:pt x="29" y="187"/>
                        </a:lnTo>
                        <a:lnTo>
                          <a:pt x="31" y="164"/>
                        </a:lnTo>
                        <a:lnTo>
                          <a:pt x="40" y="158"/>
                        </a:lnTo>
                        <a:lnTo>
                          <a:pt x="28" y="141"/>
                        </a:lnTo>
                        <a:lnTo>
                          <a:pt x="20" y="130"/>
                        </a:lnTo>
                        <a:lnTo>
                          <a:pt x="21" y="40"/>
                        </a:lnTo>
                        <a:lnTo>
                          <a:pt x="25" y="4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7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96" name="Freeform 1159"/>
                  <p:cNvSpPr>
                    <a:spLocks/>
                  </p:cNvSpPr>
                  <p:nvPr/>
                </p:nvSpPr>
                <p:spPr bwMode="auto">
                  <a:xfrm>
                    <a:off x="3873" y="1123"/>
                    <a:ext cx="36" cy="184"/>
                  </a:xfrm>
                  <a:custGeom>
                    <a:avLst/>
                    <a:gdLst>
                      <a:gd name="T0" fmla="*/ 10 w 36"/>
                      <a:gd name="T1" fmla="*/ 5 h 184"/>
                      <a:gd name="T2" fmla="*/ 15 w 36"/>
                      <a:gd name="T3" fmla="*/ 38 h 184"/>
                      <a:gd name="T4" fmla="*/ 14 w 36"/>
                      <a:gd name="T5" fmla="*/ 116 h 184"/>
                      <a:gd name="T6" fmla="*/ 0 w 36"/>
                      <a:gd name="T7" fmla="*/ 149 h 184"/>
                      <a:gd name="T8" fmla="*/ 3 w 36"/>
                      <a:gd name="T9" fmla="*/ 152 h 184"/>
                      <a:gd name="T10" fmla="*/ 0 w 36"/>
                      <a:gd name="T11" fmla="*/ 169 h 184"/>
                      <a:gd name="T12" fmla="*/ 3 w 36"/>
                      <a:gd name="T13" fmla="*/ 183 h 184"/>
                      <a:gd name="T14" fmla="*/ 14 w 36"/>
                      <a:gd name="T15" fmla="*/ 160 h 184"/>
                      <a:gd name="T16" fmla="*/ 25 w 36"/>
                      <a:gd name="T17" fmla="*/ 120 h 184"/>
                      <a:gd name="T18" fmla="*/ 35 w 36"/>
                      <a:gd name="T19" fmla="*/ 30 h 184"/>
                      <a:gd name="T20" fmla="*/ 30 w 36"/>
                      <a:gd name="T21" fmla="*/ 0 h 184"/>
                      <a:gd name="T22" fmla="*/ 10 w 36"/>
                      <a:gd name="T23" fmla="*/ 5 h 1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184"/>
                      <a:gd name="T38" fmla="*/ 36 w 36"/>
                      <a:gd name="T39" fmla="*/ 184 h 18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184">
                        <a:moveTo>
                          <a:pt x="10" y="5"/>
                        </a:moveTo>
                        <a:lnTo>
                          <a:pt x="15" y="38"/>
                        </a:lnTo>
                        <a:lnTo>
                          <a:pt x="14" y="116"/>
                        </a:lnTo>
                        <a:lnTo>
                          <a:pt x="0" y="149"/>
                        </a:lnTo>
                        <a:lnTo>
                          <a:pt x="3" y="152"/>
                        </a:lnTo>
                        <a:lnTo>
                          <a:pt x="0" y="169"/>
                        </a:lnTo>
                        <a:lnTo>
                          <a:pt x="3" y="183"/>
                        </a:lnTo>
                        <a:lnTo>
                          <a:pt x="14" y="160"/>
                        </a:lnTo>
                        <a:lnTo>
                          <a:pt x="25" y="120"/>
                        </a:lnTo>
                        <a:lnTo>
                          <a:pt x="35" y="30"/>
                        </a:lnTo>
                        <a:lnTo>
                          <a:pt x="30" y="0"/>
                        </a:lnTo>
                        <a:lnTo>
                          <a:pt x="10" y="5"/>
                        </a:lnTo>
                      </a:path>
                    </a:pathLst>
                  </a:custGeom>
                  <a:blipFill dpi="0" rotWithShape="0">
                    <a:blip r:embed="rId7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685" name="Freeform 1160"/>
                <p:cNvSpPr>
                  <a:spLocks/>
                </p:cNvSpPr>
                <p:nvPr/>
              </p:nvSpPr>
              <p:spPr bwMode="auto">
                <a:xfrm>
                  <a:off x="3814" y="916"/>
                  <a:ext cx="52" cy="94"/>
                </a:xfrm>
                <a:custGeom>
                  <a:avLst/>
                  <a:gdLst>
                    <a:gd name="T0" fmla="*/ 8 w 52"/>
                    <a:gd name="T1" fmla="*/ 93 h 94"/>
                    <a:gd name="T2" fmla="*/ 8 w 52"/>
                    <a:gd name="T3" fmla="*/ 79 h 94"/>
                    <a:gd name="T4" fmla="*/ 2 w 52"/>
                    <a:gd name="T5" fmla="*/ 62 h 94"/>
                    <a:gd name="T6" fmla="*/ 0 w 52"/>
                    <a:gd name="T7" fmla="*/ 51 h 94"/>
                    <a:gd name="T8" fmla="*/ 0 w 52"/>
                    <a:gd name="T9" fmla="*/ 43 h 94"/>
                    <a:gd name="T10" fmla="*/ 0 w 52"/>
                    <a:gd name="T11" fmla="*/ 31 h 94"/>
                    <a:gd name="T12" fmla="*/ 2 w 52"/>
                    <a:gd name="T13" fmla="*/ 21 h 94"/>
                    <a:gd name="T14" fmla="*/ 4 w 52"/>
                    <a:gd name="T15" fmla="*/ 15 h 94"/>
                    <a:gd name="T16" fmla="*/ 8 w 52"/>
                    <a:gd name="T17" fmla="*/ 9 h 94"/>
                    <a:gd name="T18" fmla="*/ 12 w 52"/>
                    <a:gd name="T19" fmla="*/ 4 h 94"/>
                    <a:gd name="T20" fmla="*/ 19 w 52"/>
                    <a:gd name="T21" fmla="*/ 1 h 94"/>
                    <a:gd name="T22" fmla="*/ 27 w 52"/>
                    <a:gd name="T23" fmla="*/ 0 h 94"/>
                    <a:gd name="T24" fmla="*/ 34 w 52"/>
                    <a:gd name="T25" fmla="*/ 1 h 94"/>
                    <a:gd name="T26" fmla="*/ 40 w 52"/>
                    <a:gd name="T27" fmla="*/ 4 h 94"/>
                    <a:gd name="T28" fmla="*/ 45 w 52"/>
                    <a:gd name="T29" fmla="*/ 9 h 94"/>
                    <a:gd name="T30" fmla="*/ 48 w 52"/>
                    <a:gd name="T31" fmla="*/ 15 h 94"/>
                    <a:gd name="T32" fmla="*/ 51 w 52"/>
                    <a:gd name="T33" fmla="*/ 22 h 94"/>
                    <a:gd name="T34" fmla="*/ 50 w 52"/>
                    <a:gd name="T35" fmla="*/ 38 h 94"/>
                    <a:gd name="T36" fmla="*/ 48 w 52"/>
                    <a:gd name="T37" fmla="*/ 50 h 94"/>
                    <a:gd name="T38" fmla="*/ 46 w 52"/>
                    <a:gd name="T39" fmla="*/ 64 h 94"/>
                    <a:gd name="T40" fmla="*/ 42 w 52"/>
                    <a:gd name="T41" fmla="*/ 71 h 94"/>
                    <a:gd name="T42" fmla="*/ 39 w 52"/>
                    <a:gd name="T43" fmla="*/ 77 h 94"/>
                    <a:gd name="T44" fmla="*/ 37 w 52"/>
                    <a:gd name="T45" fmla="*/ 81 h 94"/>
                    <a:gd name="T46" fmla="*/ 35 w 52"/>
                    <a:gd name="T47" fmla="*/ 93 h 94"/>
                    <a:gd name="T48" fmla="*/ 8 w 52"/>
                    <a:gd name="T49" fmla="*/ 93 h 9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"/>
                    <a:gd name="T76" fmla="*/ 0 h 94"/>
                    <a:gd name="T77" fmla="*/ 52 w 52"/>
                    <a:gd name="T78" fmla="*/ 94 h 9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" h="94">
                      <a:moveTo>
                        <a:pt x="8" y="93"/>
                      </a:moveTo>
                      <a:lnTo>
                        <a:pt x="8" y="79"/>
                      </a:lnTo>
                      <a:lnTo>
                        <a:pt x="2" y="62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8" y="9"/>
                      </a:lnTo>
                      <a:lnTo>
                        <a:pt x="12" y="4"/>
                      </a:lnTo>
                      <a:lnTo>
                        <a:pt x="19" y="1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4"/>
                      </a:lnTo>
                      <a:lnTo>
                        <a:pt x="45" y="9"/>
                      </a:lnTo>
                      <a:lnTo>
                        <a:pt x="48" y="15"/>
                      </a:lnTo>
                      <a:lnTo>
                        <a:pt x="51" y="22"/>
                      </a:lnTo>
                      <a:lnTo>
                        <a:pt x="50" y="38"/>
                      </a:lnTo>
                      <a:lnTo>
                        <a:pt x="48" y="50"/>
                      </a:lnTo>
                      <a:lnTo>
                        <a:pt x="46" y="64"/>
                      </a:lnTo>
                      <a:lnTo>
                        <a:pt x="42" y="71"/>
                      </a:lnTo>
                      <a:lnTo>
                        <a:pt x="39" y="77"/>
                      </a:lnTo>
                      <a:lnTo>
                        <a:pt x="37" y="81"/>
                      </a:lnTo>
                      <a:lnTo>
                        <a:pt x="35" y="93"/>
                      </a:lnTo>
                      <a:lnTo>
                        <a:pt x="8" y="93"/>
                      </a:lnTo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86" name="Freeform 1161"/>
                <p:cNvSpPr>
                  <a:spLocks/>
                </p:cNvSpPr>
                <p:nvPr/>
              </p:nvSpPr>
              <p:spPr bwMode="auto">
                <a:xfrm>
                  <a:off x="3793" y="903"/>
                  <a:ext cx="93" cy="78"/>
                </a:xfrm>
                <a:custGeom>
                  <a:avLst/>
                  <a:gdLst>
                    <a:gd name="T0" fmla="*/ 9 w 93"/>
                    <a:gd name="T1" fmla="*/ 75 h 78"/>
                    <a:gd name="T2" fmla="*/ 5 w 93"/>
                    <a:gd name="T3" fmla="*/ 77 h 78"/>
                    <a:gd name="T4" fmla="*/ 0 w 93"/>
                    <a:gd name="T5" fmla="*/ 74 h 78"/>
                    <a:gd name="T6" fmla="*/ 2 w 93"/>
                    <a:gd name="T7" fmla="*/ 62 h 78"/>
                    <a:gd name="T8" fmla="*/ 5 w 93"/>
                    <a:gd name="T9" fmla="*/ 47 h 78"/>
                    <a:gd name="T10" fmla="*/ 11 w 93"/>
                    <a:gd name="T11" fmla="*/ 30 h 78"/>
                    <a:gd name="T12" fmla="*/ 14 w 93"/>
                    <a:gd name="T13" fmla="*/ 20 h 78"/>
                    <a:gd name="T14" fmla="*/ 18 w 93"/>
                    <a:gd name="T15" fmla="*/ 12 h 78"/>
                    <a:gd name="T16" fmla="*/ 26 w 93"/>
                    <a:gd name="T17" fmla="*/ 5 h 78"/>
                    <a:gd name="T18" fmla="*/ 40 w 93"/>
                    <a:gd name="T19" fmla="*/ 2 h 78"/>
                    <a:gd name="T20" fmla="*/ 52 w 93"/>
                    <a:gd name="T21" fmla="*/ 0 h 78"/>
                    <a:gd name="T22" fmla="*/ 70 w 93"/>
                    <a:gd name="T23" fmla="*/ 8 h 78"/>
                    <a:gd name="T24" fmla="*/ 77 w 93"/>
                    <a:gd name="T25" fmla="*/ 16 h 78"/>
                    <a:gd name="T26" fmla="*/ 83 w 93"/>
                    <a:gd name="T27" fmla="*/ 32 h 78"/>
                    <a:gd name="T28" fmla="*/ 89 w 93"/>
                    <a:gd name="T29" fmla="*/ 50 h 78"/>
                    <a:gd name="T30" fmla="*/ 92 w 93"/>
                    <a:gd name="T31" fmla="*/ 65 h 78"/>
                    <a:gd name="T32" fmla="*/ 91 w 93"/>
                    <a:gd name="T33" fmla="*/ 72 h 78"/>
                    <a:gd name="T34" fmla="*/ 82 w 93"/>
                    <a:gd name="T35" fmla="*/ 73 h 78"/>
                    <a:gd name="T36" fmla="*/ 76 w 93"/>
                    <a:gd name="T37" fmla="*/ 74 h 78"/>
                    <a:gd name="T38" fmla="*/ 67 w 93"/>
                    <a:gd name="T39" fmla="*/ 76 h 78"/>
                    <a:gd name="T40" fmla="*/ 69 w 93"/>
                    <a:gd name="T41" fmla="*/ 60 h 78"/>
                    <a:gd name="T42" fmla="*/ 69 w 93"/>
                    <a:gd name="T43" fmla="*/ 51 h 78"/>
                    <a:gd name="T44" fmla="*/ 69 w 93"/>
                    <a:gd name="T45" fmla="*/ 43 h 78"/>
                    <a:gd name="T46" fmla="*/ 69 w 93"/>
                    <a:gd name="T47" fmla="*/ 32 h 78"/>
                    <a:gd name="T48" fmla="*/ 59 w 93"/>
                    <a:gd name="T49" fmla="*/ 28 h 78"/>
                    <a:gd name="T50" fmla="*/ 56 w 93"/>
                    <a:gd name="T51" fmla="*/ 18 h 78"/>
                    <a:gd name="T52" fmla="*/ 47 w 93"/>
                    <a:gd name="T53" fmla="*/ 25 h 78"/>
                    <a:gd name="T54" fmla="*/ 34 w 93"/>
                    <a:gd name="T55" fmla="*/ 37 h 78"/>
                    <a:gd name="T56" fmla="*/ 39 w 93"/>
                    <a:gd name="T57" fmla="*/ 31 h 78"/>
                    <a:gd name="T58" fmla="*/ 29 w 93"/>
                    <a:gd name="T59" fmla="*/ 40 h 78"/>
                    <a:gd name="T60" fmla="*/ 29 w 93"/>
                    <a:gd name="T61" fmla="*/ 54 h 78"/>
                    <a:gd name="T62" fmla="*/ 31 w 93"/>
                    <a:gd name="T63" fmla="*/ 61 h 78"/>
                    <a:gd name="T64" fmla="*/ 34 w 93"/>
                    <a:gd name="T65" fmla="*/ 67 h 78"/>
                    <a:gd name="T66" fmla="*/ 37 w 93"/>
                    <a:gd name="T67" fmla="*/ 76 h 78"/>
                    <a:gd name="T68" fmla="*/ 26 w 93"/>
                    <a:gd name="T69" fmla="*/ 76 h 78"/>
                    <a:gd name="T70" fmla="*/ 31 w 93"/>
                    <a:gd name="T71" fmla="*/ 76 h 78"/>
                    <a:gd name="T72" fmla="*/ 15 w 93"/>
                    <a:gd name="T73" fmla="*/ 74 h 78"/>
                    <a:gd name="T74" fmla="*/ 14 w 93"/>
                    <a:gd name="T75" fmla="*/ 74 h 78"/>
                    <a:gd name="T76" fmla="*/ 9 w 93"/>
                    <a:gd name="T77" fmla="*/ 75 h 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3"/>
                    <a:gd name="T118" fmla="*/ 0 h 78"/>
                    <a:gd name="T119" fmla="*/ 93 w 93"/>
                    <a:gd name="T120" fmla="*/ 78 h 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3" h="78">
                      <a:moveTo>
                        <a:pt x="9" y="75"/>
                      </a:moveTo>
                      <a:lnTo>
                        <a:pt x="5" y="77"/>
                      </a:lnTo>
                      <a:lnTo>
                        <a:pt x="0" y="74"/>
                      </a:lnTo>
                      <a:lnTo>
                        <a:pt x="2" y="62"/>
                      </a:lnTo>
                      <a:lnTo>
                        <a:pt x="5" y="47"/>
                      </a:lnTo>
                      <a:lnTo>
                        <a:pt x="11" y="30"/>
                      </a:lnTo>
                      <a:lnTo>
                        <a:pt x="14" y="20"/>
                      </a:lnTo>
                      <a:lnTo>
                        <a:pt x="18" y="12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2" y="0"/>
                      </a:lnTo>
                      <a:lnTo>
                        <a:pt x="70" y="8"/>
                      </a:lnTo>
                      <a:lnTo>
                        <a:pt x="77" y="16"/>
                      </a:lnTo>
                      <a:lnTo>
                        <a:pt x="83" y="32"/>
                      </a:lnTo>
                      <a:lnTo>
                        <a:pt x="89" y="50"/>
                      </a:lnTo>
                      <a:lnTo>
                        <a:pt x="92" y="65"/>
                      </a:lnTo>
                      <a:lnTo>
                        <a:pt x="91" y="72"/>
                      </a:lnTo>
                      <a:lnTo>
                        <a:pt x="82" y="73"/>
                      </a:lnTo>
                      <a:lnTo>
                        <a:pt x="76" y="74"/>
                      </a:lnTo>
                      <a:lnTo>
                        <a:pt x="67" y="76"/>
                      </a:lnTo>
                      <a:lnTo>
                        <a:pt x="69" y="60"/>
                      </a:lnTo>
                      <a:lnTo>
                        <a:pt x="69" y="51"/>
                      </a:lnTo>
                      <a:lnTo>
                        <a:pt x="69" y="43"/>
                      </a:lnTo>
                      <a:lnTo>
                        <a:pt x="69" y="32"/>
                      </a:lnTo>
                      <a:lnTo>
                        <a:pt x="59" y="28"/>
                      </a:lnTo>
                      <a:lnTo>
                        <a:pt x="56" y="18"/>
                      </a:lnTo>
                      <a:lnTo>
                        <a:pt x="47" y="25"/>
                      </a:lnTo>
                      <a:lnTo>
                        <a:pt x="34" y="37"/>
                      </a:lnTo>
                      <a:lnTo>
                        <a:pt x="39" y="31"/>
                      </a:lnTo>
                      <a:lnTo>
                        <a:pt x="29" y="40"/>
                      </a:lnTo>
                      <a:lnTo>
                        <a:pt x="29" y="54"/>
                      </a:lnTo>
                      <a:lnTo>
                        <a:pt x="31" y="61"/>
                      </a:lnTo>
                      <a:lnTo>
                        <a:pt x="34" y="67"/>
                      </a:lnTo>
                      <a:lnTo>
                        <a:pt x="37" y="76"/>
                      </a:lnTo>
                      <a:lnTo>
                        <a:pt x="26" y="76"/>
                      </a:lnTo>
                      <a:lnTo>
                        <a:pt x="31" y="76"/>
                      </a:lnTo>
                      <a:lnTo>
                        <a:pt x="15" y="74"/>
                      </a:lnTo>
                      <a:lnTo>
                        <a:pt x="14" y="74"/>
                      </a:lnTo>
                      <a:lnTo>
                        <a:pt x="9" y="7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87" name="Freeform 1162"/>
                <p:cNvSpPr>
                  <a:spLocks/>
                </p:cNvSpPr>
                <p:nvPr/>
              </p:nvSpPr>
              <p:spPr bwMode="auto">
                <a:xfrm>
                  <a:off x="3759" y="1008"/>
                  <a:ext cx="153" cy="374"/>
                </a:xfrm>
                <a:custGeom>
                  <a:avLst/>
                  <a:gdLst>
                    <a:gd name="T0" fmla="*/ 61 w 153"/>
                    <a:gd name="T1" fmla="*/ 0 h 374"/>
                    <a:gd name="T2" fmla="*/ 24 w 153"/>
                    <a:gd name="T3" fmla="*/ 20 h 374"/>
                    <a:gd name="T4" fmla="*/ 19 w 153"/>
                    <a:gd name="T5" fmla="*/ 27 h 374"/>
                    <a:gd name="T6" fmla="*/ 0 w 153"/>
                    <a:gd name="T7" fmla="*/ 122 h 374"/>
                    <a:gd name="T8" fmla="*/ 29 w 153"/>
                    <a:gd name="T9" fmla="*/ 126 h 374"/>
                    <a:gd name="T10" fmla="*/ 33 w 153"/>
                    <a:gd name="T11" fmla="*/ 102 h 374"/>
                    <a:gd name="T12" fmla="*/ 44 w 153"/>
                    <a:gd name="T13" fmla="*/ 152 h 374"/>
                    <a:gd name="T14" fmla="*/ 25 w 153"/>
                    <a:gd name="T15" fmla="*/ 264 h 374"/>
                    <a:gd name="T16" fmla="*/ 35 w 153"/>
                    <a:gd name="T17" fmla="*/ 372 h 374"/>
                    <a:gd name="T18" fmla="*/ 45 w 153"/>
                    <a:gd name="T19" fmla="*/ 373 h 374"/>
                    <a:gd name="T20" fmla="*/ 61 w 153"/>
                    <a:gd name="T21" fmla="*/ 371 h 374"/>
                    <a:gd name="T22" fmla="*/ 84 w 153"/>
                    <a:gd name="T23" fmla="*/ 370 h 374"/>
                    <a:gd name="T24" fmla="*/ 104 w 153"/>
                    <a:gd name="T25" fmla="*/ 370 h 374"/>
                    <a:gd name="T26" fmla="*/ 121 w 153"/>
                    <a:gd name="T27" fmla="*/ 370 h 374"/>
                    <a:gd name="T28" fmla="*/ 128 w 153"/>
                    <a:gd name="T29" fmla="*/ 215 h 374"/>
                    <a:gd name="T30" fmla="*/ 111 w 153"/>
                    <a:gd name="T31" fmla="*/ 146 h 374"/>
                    <a:gd name="T32" fmla="*/ 117 w 153"/>
                    <a:gd name="T33" fmla="*/ 109 h 374"/>
                    <a:gd name="T34" fmla="*/ 121 w 153"/>
                    <a:gd name="T35" fmla="*/ 123 h 374"/>
                    <a:gd name="T36" fmla="*/ 152 w 153"/>
                    <a:gd name="T37" fmla="*/ 115 h 374"/>
                    <a:gd name="T38" fmla="*/ 128 w 153"/>
                    <a:gd name="T39" fmla="*/ 26 h 374"/>
                    <a:gd name="T40" fmla="*/ 90 w 153"/>
                    <a:gd name="T41" fmla="*/ 0 h 374"/>
                    <a:gd name="T42" fmla="*/ 61 w 153"/>
                    <a:gd name="T43" fmla="*/ 0 h 3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3"/>
                    <a:gd name="T67" fmla="*/ 0 h 374"/>
                    <a:gd name="T68" fmla="*/ 153 w 153"/>
                    <a:gd name="T69" fmla="*/ 374 h 3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3" h="374">
                      <a:moveTo>
                        <a:pt x="61" y="0"/>
                      </a:moveTo>
                      <a:lnTo>
                        <a:pt x="24" y="20"/>
                      </a:lnTo>
                      <a:lnTo>
                        <a:pt x="19" y="27"/>
                      </a:lnTo>
                      <a:lnTo>
                        <a:pt x="0" y="122"/>
                      </a:lnTo>
                      <a:lnTo>
                        <a:pt x="29" y="126"/>
                      </a:lnTo>
                      <a:lnTo>
                        <a:pt x="33" y="102"/>
                      </a:lnTo>
                      <a:lnTo>
                        <a:pt x="44" y="152"/>
                      </a:lnTo>
                      <a:lnTo>
                        <a:pt x="25" y="264"/>
                      </a:lnTo>
                      <a:lnTo>
                        <a:pt x="35" y="372"/>
                      </a:lnTo>
                      <a:lnTo>
                        <a:pt x="45" y="373"/>
                      </a:lnTo>
                      <a:lnTo>
                        <a:pt x="61" y="371"/>
                      </a:lnTo>
                      <a:lnTo>
                        <a:pt x="84" y="370"/>
                      </a:lnTo>
                      <a:lnTo>
                        <a:pt x="104" y="370"/>
                      </a:lnTo>
                      <a:lnTo>
                        <a:pt x="121" y="370"/>
                      </a:lnTo>
                      <a:lnTo>
                        <a:pt x="128" y="215"/>
                      </a:lnTo>
                      <a:lnTo>
                        <a:pt x="111" y="146"/>
                      </a:lnTo>
                      <a:lnTo>
                        <a:pt x="117" y="109"/>
                      </a:lnTo>
                      <a:lnTo>
                        <a:pt x="121" y="123"/>
                      </a:lnTo>
                      <a:lnTo>
                        <a:pt x="152" y="115"/>
                      </a:lnTo>
                      <a:lnTo>
                        <a:pt x="128" y="26"/>
                      </a:lnTo>
                      <a:lnTo>
                        <a:pt x="90" y="0"/>
                      </a:lnTo>
                      <a:lnTo>
                        <a:pt x="61" y="0"/>
                      </a:lnTo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688" name="Group 1163"/>
                <p:cNvGrpSpPr>
                  <a:grpSpLocks/>
                </p:cNvGrpSpPr>
                <p:nvPr/>
              </p:nvGrpSpPr>
              <p:grpSpPr bwMode="auto">
                <a:xfrm>
                  <a:off x="3804" y="1009"/>
                  <a:ext cx="66" cy="158"/>
                  <a:chOff x="3804" y="1009"/>
                  <a:chExt cx="66" cy="158"/>
                </a:xfrm>
              </p:grpSpPr>
              <p:sp>
                <p:nvSpPr>
                  <p:cNvPr id="20692" name="Freeform 1164"/>
                  <p:cNvSpPr>
                    <a:spLocks/>
                  </p:cNvSpPr>
                  <p:nvPr/>
                </p:nvSpPr>
                <p:spPr bwMode="auto">
                  <a:xfrm>
                    <a:off x="3818" y="1009"/>
                    <a:ext cx="35" cy="19"/>
                  </a:xfrm>
                  <a:custGeom>
                    <a:avLst/>
                    <a:gdLst>
                      <a:gd name="T0" fmla="*/ 0 w 35"/>
                      <a:gd name="T1" fmla="*/ 1 h 19"/>
                      <a:gd name="T2" fmla="*/ 7 w 35"/>
                      <a:gd name="T3" fmla="*/ 18 h 19"/>
                      <a:gd name="T4" fmla="*/ 17 w 35"/>
                      <a:gd name="T5" fmla="*/ 0 h 19"/>
                      <a:gd name="T6" fmla="*/ 27 w 35"/>
                      <a:gd name="T7" fmla="*/ 18 h 19"/>
                      <a:gd name="T8" fmla="*/ 34 w 35"/>
                      <a:gd name="T9" fmla="*/ 2 h 19"/>
                      <a:gd name="T10" fmla="*/ 0 w 35"/>
                      <a:gd name="T11" fmla="*/ 1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9"/>
                      <a:gd name="T20" fmla="*/ 35 w 35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9">
                        <a:moveTo>
                          <a:pt x="0" y="1"/>
                        </a:moveTo>
                        <a:lnTo>
                          <a:pt x="7" y="18"/>
                        </a:lnTo>
                        <a:lnTo>
                          <a:pt x="17" y="0"/>
                        </a:lnTo>
                        <a:lnTo>
                          <a:pt x="27" y="18"/>
                        </a:lnTo>
                        <a:lnTo>
                          <a:pt x="34" y="2"/>
                        </a:lnTo>
                        <a:lnTo>
                          <a:pt x="0" y="1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93" name="Freeform 1165"/>
                  <p:cNvSpPr>
                    <a:spLocks/>
                  </p:cNvSpPr>
                  <p:nvPr/>
                </p:nvSpPr>
                <p:spPr bwMode="auto">
                  <a:xfrm>
                    <a:off x="3837" y="1013"/>
                    <a:ext cx="9" cy="146"/>
                  </a:xfrm>
                  <a:custGeom>
                    <a:avLst/>
                    <a:gdLst>
                      <a:gd name="T0" fmla="*/ 0 w 9"/>
                      <a:gd name="T1" fmla="*/ 0 h 146"/>
                      <a:gd name="T2" fmla="*/ 8 w 9"/>
                      <a:gd name="T3" fmla="*/ 60 h 146"/>
                      <a:gd name="T4" fmla="*/ 8 w 9"/>
                      <a:gd name="T5" fmla="*/ 145 h 146"/>
                      <a:gd name="T6" fmla="*/ 0 w 9"/>
                      <a:gd name="T7" fmla="*/ 0 h 14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"/>
                      <a:gd name="T13" fmla="*/ 0 h 146"/>
                      <a:gd name="T14" fmla="*/ 9 w 9"/>
                      <a:gd name="T15" fmla="*/ 146 h 14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" h="146">
                        <a:moveTo>
                          <a:pt x="0" y="0"/>
                        </a:moveTo>
                        <a:lnTo>
                          <a:pt x="8" y="60"/>
                        </a:lnTo>
                        <a:lnTo>
                          <a:pt x="8" y="145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94" name="Freeform 1166"/>
                  <p:cNvSpPr>
                    <a:spLocks/>
                  </p:cNvSpPr>
                  <p:nvPr/>
                </p:nvSpPr>
                <p:spPr bwMode="auto">
                  <a:xfrm>
                    <a:off x="3804" y="1158"/>
                    <a:ext cx="66" cy="9"/>
                  </a:xfrm>
                  <a:custGeom>
                    <a:avLst/>
                    <a:gdLst>
                      <a:gd name="T0" fmla="*/ 0 w 66"/>
                      <a:gd name="T1" fmla="*/ 8 h 9"/>
                      <a:gd name="T2" fmla="*/ 35 w 66"/>
                      <a:gd name="T3" fmla="*/ 0 h 9"/>
                      <a:gd name="T4" fmla="*/ 65 w 66"/>
                      <a:gd name="T5" fmla="*/ 3 h 9"/>
                      <a:gd name="T6" fmla="*/ 0 w 66"/>
                      <a:gd name="T7" fmla="*/ 8 h 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9"/>
                      <a:gd name="T14" fmla="*/ 66 w 66"/>
                      <a:gd name="T15" fmla="*/ 9 h 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9">
                        <a:moveTo>
                          <a:pt x="0" y="8"/>
                        </a:moveTo>
                        <a:lnTo>
                          <a:pt x="35" y="0"/>
                        </a:lnTo>
                        <a:lnTo>
                          <a:pt x="65" y="3"/>
                        </a:lnTo>
                        <a:lnTo>
                          <a:pt x="0" y="8"/>
                        </a:lnTo>
                      </a:path>
                    </a:pathLst>
                  </a:custGeom>
                  <a:blipFill dpi="0" rotWithShape="0">
                    <a:blip r:embed="rId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689" name="Group 1167"/>
                <p:cNvGrpSpPr>
                  <a:grpSpLocks/>
                </p:cNvGrpSpPr>
                <p:nvPr/>
              </p:nvGrpSpPr>
              <p:grpSpPr bwMode="auto">
                <a:xfrm>
                  <a:off x="3786" y="1537"/>
                  <a:ext cx="90" cy="61"/>
                  <a:chOff x="3786" y="1537"/>
                  <a:chExt cx="90" cy="61"/>
                </a:xfrm>
              </p:grpSpPr>
              <p:sp>
                <p:nvSpPr>
                  <p:cNvPr id="20690" name="Freeform 1168"/>
                  <p:cNvSpPr>
                    <a:spLocks/>
                  </p:cNvSpPr>
                  <p:nvPr/>
                </p:nvSpPr>
                <p:spPr bwMode="auto">
                  <a:xfrm>
                    <a:off x="3786" y="1542"/>
                    <a:ext cx="36" cy="56"/>
                  </a:xfrm>
                  <a:custGeom>
                    <a:avLst/>
                    <a:gdLst>
                      <a:gd name="T0" fmla="*/ 7 w 36"/>
                      <a:gd name="T1" fmla="*/ 27 h 56"/>
                      <a:gd name="T2" fmla="*/ 2 w 36"/>
                      <a:gd name="T3" fmla="*/ 35 h 56"/>
                      <a:gd name="T4" fmla="*/ 0 w 36"/>
                      <a:gd name="T5" fmla="*/ 42 h 56"/>
                      <a:gd name="T6" fmla="*/ 0 w 36"/>
                      <a:gd name="T7" fmla="*/ 47 h 56"/>
                      <a:gd name="T8" fmla="*/ 1 w 36"/>
                      <a:gd name="T9" fmla="*/ 50 h 56"/>
                      <a:gd name="T10" fmla="*/ 4 w 36"/>
                      <a:gd name="T11" fmla="*/ 53 h 56"/>
                      <a:gd name="T12" fmla="*/ 8 w 36"/>
                      <a:gd name="T13" fmla="*/ 55 h 56"/>
                      <a:gd name="T14" fmla="*/ 14 w 36"/>
                      <a:gd name="T15" fmla="*/ 54 h 56"/>
                      <a:gd name="T16" fmla="*/ 20 w 36"/>
                      <a:gd name="T17" fmla="*/ 52 h 56"/>
                      <a:gd name="T18" fmla="*/ 24 w 36"/>
                      <a:gd name="T19" fmla="*/ 46 h 56"/>
                      <a:gd name="T20" fmla="*/ 28 w 36"/>
                      <a:gd name="T21" fmla="*/ 39 h 56"/>
                      <a:gd name="T22" fmla="*/ 31 w 36"/>
                      <a:gd name="T23" fmla="*/ 24 h 56"/>
                      <a:gd name="T24" fmla="*/ 35 w 36"/>
                      <a:gd name="T25" fmla="*/ 9 h 56"/>
                      <a:gd name="T26" fmla="*/ 34 w 36"/>
                      <a:gd name="T27" fmla="*/ 0 h 56"/>
                      <a:gd name="T28" fmla="*/ 27 w 36"/>
                      <a:gd name="T29" fmla="*/ 21 h 56"/>
                      <a:gd name="T30" fmla="*/ 21 w 36"/>
                      <a:gd name="T31" fmla="*/ 34 h 56"/>
                      <a:gd name="T32" fmla="*/ 13 w 36"/>
                      <a:gd name="T33" fmla="*/ 34 h 56"/>
                      <a:gd name="T34" fmla="*/ 5 w 36"/>
                      <a:gd name="T35" fmla="*/ 33 h 56"/>
                      <a:gd name="T36" fmla="*/ 7 w 36"/>
                      <a:gd name="T37" fmla="*/ 27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6"/>
                      <a:gd name="T59" fmla="*/ 36 w 36"/>
                      <a:gd name="T60" fmla="*/ 56 h 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6">
                        <a:moveTo>
                          <a:pt x="7" y="27"/>
                        </a:moveTo>
                        <a:lnTo>
                          <a:pt x="2" y="35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1" y="50"/>
                        </a:lnTo>
                        <a:lnTo>
                          <a:pt x="4" y="53"/>
                        </a:lnTo>
                        <a:lnTo>
                          <a:pt x="8" y="55"/>
                        </a:lnTo>
                        <a:lnTo>
                          <a:pt x="14" y="54"/>
                        </a:lnTo>
                        <a:lnTo>
                          <a:pt x="20" y="52"/>
                        </a:lnTo>
                        <a:lnTo>
                          <a:pt x="24" y="46"/>
                        </a:lnTo>
                        <a:lnTo>
                          <a:pt x="28" y="39"/>
                        </a:lnTo>
                        <a:lnTo>
                          <a:pt x="31" y="24"/>
                        </a:lnTo>
                        <a:lnTo>
                          <a:pt x="35" y="9"/>
                        </a:lnTo>
                        <a:lnTo>
                          <a:pt x="34" y="0"/>
                        </a:lnTo>
                        <a:lnTo>
                          <a:pt x="27" y="21"/>
                        </a:lnTo>
                        <a:lnTo>
                          <a:pt x="21" y="34"/>
                        </a:lnTo>
                        <a:lnTo>
                          <a:pt x="13" y="34"/>
                        </a:lnTo>
                        <a:lnTo>
                          <a:pt x="5" y="33"/>
                        </a:lnTo>
                        <a:lnTo>
                          <a:pt x="7" y="2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91" name="Freeform 1169"/>
                  <p:cNvSpPr>
                    <a:spLocks/>
                  </p:cNvSpPr>
                  <p:nvPr/>
                </p:nvSpPr>
                <p:spPr bwMode="auto">
                  <a:xfrm>
                    <a:off x="3835" y="1537"/>
                    <a:ext cx="41" cy="61"/>
                  </a:xfrm>
                  <a:custGeom>
                    <a:avLst/>
                    <a:gdLst>
                      <a:gd name="T0" fmla="*/ 1 w 41"/>
                      <a:gd name="T1" fmla="*/ 0 h 61"/>
                      <a:gd name="T2" fmla="*/ 0 w 41"/>
                      <a:gd name="T3" fmla="*/ 6 h 61"/>
                      <a:gd name="T4" fmla="*/ 5 w 41"/>
                      <a:gd name="T5" fmla="*/ 21 h 61"/>
                      <a:gd name="T6" fmla="*/ 9 w 41"/>
                      <a:gd name="T7" fmla="*/ 33 h 61"/>
                      <a:gd name="T8" fmla="*/ 13 w 41"/>
                      <a:gd name="T9" fmla="*/ 45 h 61"/>
                      <a:gd name="T10" fmla="*/ 17 w 41"/>
                      <a:gd name="T11" fmla="*/ 52 h 61"/>
                      <a:gd name="T12" fmla="*/ 21 w 41"/>
                      <a:gd name="T13" fmla="*/ 57 h 61"/>
                      <a:gd name="T14" fmla="*/ 26 w 41"/>
                      <a:gd name="T15" fmla="*/ 59 h 61"/>
                      <a:gd name="T16" fmla="*/ 32 w 41"/>
                      <a:gd name="T17" fmla="*/ 60 h 61"/>
                      <a:gd name="T18" fmla="*/ 35 w 41"/>
                      <a:gd name="T19" fmla="*/ 58 h 61"/>
                      <a:gd name="T20" fmla="*/ 38 w 41"/>
                      <a:gd name="T21" fmla="*/ 56 h 61"/>
                      <a:gd name="T22" fmla="*/ 40 w 41"/>
                      <a:gd name="T23" fmla="*/ 50 h 61"/>
                      <a:gd name="T24" fmla="*/ 39 w 41"/>
                      <a:gd name="T25" fmla="*/ 42 h 61"/>
                      <a:gd name="T26" fmla="*/ 35 w 41"/>
                      <a:gd name="T27" fmla="*/ 33 h 61"/>
                      <a:gd name="T28" fmla="*/ 33 w 41"/>
                      <a:gd name="T29" fmla="*/ 28 h 61"/>
                      <a:gd name="T30" fmla="*/ 32 w 41"/>
                      <a:gd name="T31" fmla="*/ 32 h 61"/>
                      <a:gd name="T32" fmla="*/ 30 w 41"/>
                      <a:gd name="T33" fmla="*/ 34 h 61"/>
                      <a:gd name="T34" fmla="*/ 25 w 41"/>
                      <a:gd name="T35" fmla="*/ 36 h 61"/>
                      <a:gd name="T36" fmla="*/ 21 w 41"/>
                      <a:gd name="T37" fmla="*/ 36 h 61"/>
                      <a:gd name="T38" fmla="*/ 13 w 41"/>
                      <a:gd name="T39" fmla="*/ 35 h 61"/>
                      <a:gd name="T40" fmla="*/ 5 w 41"/>
                      <a:gd name="T41" fmla="*/ 11 h 61"/>
                      <a:gd name="T42" fmla="*/ 1 w 41"/>
                      <a:gd name="T43" fmla="*/ 0 h 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1"/>
                      <a:gd name="T67" fmla="*/ 0 h 61"/>
                      <a:gd name="T68" fmla="*/ 41 w 41"/>
                      <a:gd name="T69" fmla="*/ 61 h 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1" h="61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5" y="21"/>
                        </a:lnTo>
                        <a:lnTo>
                          <a:pt x="9" y="33"/>
                        </a:lnTo>
                        <a:lnTo>
                          <a:pt x="13" y="45"/>
                        </a:lnTo>
                        <a:lnTo>
                          <a:pt x="17" y="52"/>
                        </a:lnTo>
                        <a:lnTo>
                          <a:pt x="21" y="57"/>
                        </a:lnTo>
                        <a:lnTo>
                          <a:pt x="26" y="59"/>
                        </a:lnTo>
                        <a:lnTo>
                          <a:pt x="32" y="60"/>
                        </a:lnTo>
                        <a:lnTo>
                          <a:pt x="35" y="58"/>
                        </a:lnTo>
                        <a:lnTo>
                          <a:pt x="38" y="56"/>
                        </a:lnTo>
                        <a:lnTo>
                          <a:pt x="40" y="50"/>
                        </a:lnTo>
                        <a:lnTo>
                          <a:pt x="39" y="42"/>
                        </a:lnTo>
                        <a:lnTo>
                          <a:pt x="35" y="33"/>
                        </a:lnTo>
                        <a:lnTo>
                          <a:pt x="33" y="28"/>
                        </a:lnTo>
                        <a:lnTo>
                          <a:pt x="32" y="32"/>
                        </a:lnTo>
                        <a:lnTo>
                          <a:pt x="30" y="34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3" y="35"/>
                        </a:lnTo>
                        <a:lnTo>
                          <a:pt x="5" y="1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494" name="Group 1170"/>
              <p:cNvGrpSpPr>
                <a:grpSpLocks/>
              </p:cNvGrpSpPr>
              <p:nvPr/>
            </p:nvGrpSpPr>
            <p:grpSpPr bwMode="auto">
              <a:xfrm>
                <a:off x="3529" y="833"/>
                <a:ext cx="186" cy="767"/>
                <a:chOff x="3529" y="833"/>
                <a:chExt cx="186" cy="767"/>
              </a:xfrm>
            </p:grpSpPr>
            <p:sp>
              <p:nvSpPr>
                <p:cNvPr id="20663" name="Freeform 1171"/>
                <p:cNvSpPr>
                  <a:spLocks/>
                </p:cNvSpPr>
                <p:nvPr/>
              </p:nvSpPr>
              <p:spPr bwMode="auto">
                <a:xfrm>
                  <a:off x="3665" y="1259"/>
                  <a:ext cx="24" cy="58"/>
                </a:xfrm>
                <a:custGeom>
                  <a:avLst/>
                  <a:gdLst>
                    <a:gd name="T0" fmla="*/ 22 w 24"/>
                    <a:gd name="T1" fmla="*/ 0 h 58"/>
                    <a:gd name="T2" fmla="*/ 23 w 24"/>
                    <a:gd name="T3" fmla="*/ 31 h 58"/>
                    <a:gd name="T4" fmla="*/ 11 w 24"/>
                    <a:gd name="T5" fmla="*/ 51 h 58"/>
                    <a:gd name="T6" fmla="*/ 5 w 24"/>
                    <a:gd name="T7" fmla="*/ 57 h 58"/>
                    <a:gd name="T8" fmla="*/ 6 w 24"/>
                    <a:gd name="T9" fmla="*/ 29 h 58"/>
                    <a:gd name="T10" fmla="*/ 4 w 24"/>
                    <a:gd name="T11" fmla="*/ 32 h 58"/>
                    <a:gd name="T12" fmla="*/ 1 w 24"/>
                    <a:gd name="T13" fmla="*/ 41 h 58"/>
                    <a:gd name="T14" fmla="*/ 0 w 24"/>
                    <a:gd name="T15" fmla="*/ 31 h 58"/>
                    <a:gd name="T16" fmla="*/ 3 w 24"/>
                    <a:gd name="T17" fmla="*/ 15 h 58"/>
                    <a:gd name="T18" fmla="*/ 11 w 24"/>
                    <a:gd name="T19" fmla="*/ 0 h 58"/>
                    <a:gd name="T20" fmla="*/ 22 w 24"/>
                    <a:gd name="T21" fmla="*/ 0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58"/>
                    <a:gd name="T35" fmla="*/ 24 w 24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58">
                      <a:moveTo>
                        <a:pt x="22" y="0"/>
                      </a:moveTo>
                      <a:lnTo>
                        <a:pt x="23" y="31"/>
                      </a:lnTo>
                      <a:lnTo>
                        <a:pt x="11" y="51"/>
                      </a:lnTo>
                      <a:lnTo>
                        <a:pt x="5" y="57"/>
                      </a:lnTo>
                      <a:lnTo>
                        <a:pt x="6" y="29"/>
                      </a:lnTo>
                      <a:lnTo>
                        <a:pt x="4" y="32"/>
                      </a:lnTo>
                      <a:lnTo>
                        <a:pt x="1" y="41"/>
                      </a:lnTo>
                      <a:lnTo>
                        <a:pt x="0" y="31"/>
                      </a:lnTo>
                      <a:lnTo>
                        <a:pt x="3" y="15"/>
                      </a:lnTo>
                      <a:lnTo>
                        <a:pt x="11" y="0"/>
                      </a:lnTo>
                      <a:lnTo>
                        <a:pt x="22" y="0"/>
                      </a:lnTo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64" name="Freeform 1172"/>
                <p:cNvSpPr>
                  <a:spLocks/>
                </p:cNvSpPr>
                <p:nvPr/>
              </p:nvSpPr>
              <p:spPr bwMode="auto">
                <a:xfrm>
                  <a:off x="3553" y="1244"/>
                  <a:ext cx="26" cy="55"/>
                </a:xfrm>
                <a:custGeom>
                  <a:avLst/>
                  <a:gdLst>
                    <a:gd name="T0" fmla="*/ 17 w 26"/>
                    <a:gd name="T1" fmla="*/ 0 h 55"/>
                    <a:gd name="T2" fmla="*/ 25 w 26"/>
                    <a:gd name="T3" fmla="*/ 28 h 55"/>
                    <a:gd name="T4" fmla="*/ 12 w 26"/>
                    <a:gd name="T5" fmla="*/ 54 h 55"/>
                    <a:gd name="T6" fmla="*/ 7 w 26"/>
                    <a:gd name="T7" fmla="*/ 51 h 55"/>
                    <a:gd name="T8" fmla="*/ 0 w 26"/>
                    <a:gd name="T9" fmla="*/ 48 h 55"/>
                    <a:gd name="T10" fmla="*/ 3 w 26"/>
                    <a:gd name="T11" fmla="*/ 40 h 55"/>
                    <a:gd name="T12" fmla="*/ 4 w 26"/>
                    <a:gd name="T13" fmla="*/ 30 h 55"/>
                    <a:gd name="T14" fmla="*/ 0 w 26"/>
                    <a:gd name="T15" fmla="*/ 20 h 55"/>
                    <a:gd name="T16" fmla="*/ 3 w 26"/>
                    <a:gd name="T17" fmla="*/ 2 h 55"/>
                    <a:gd name="T18" fmla="*/ 17 w 26"/>
                    <a:gd name="T19" fmla="*/ 0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55"/>
                    <a:gd name="T32" fmla="*/ 26 w 26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55">
                      <a:moveTo>
                        <a:pt x="17" y="0"/>
                      </a:moveTo>
                      <a:lnTo>
                        <a:pt x="25" y="28"/>
                      </a:lnTo>
                      <a:lnTo>
                        <a:pt x="12" y="54"/>
                      </a:lnTo>
                      <a:lnTo>
                        <a:pt x="7" y="51"/>
                      </a:lnTo>
                      <a:lnTo>
                        <a:pt x="0" y="48"/>
                      </a:lnTo>
                      <a:lnTo>
                        <a:pt x="3" y="40"/>
                      </a:lnTo>
                      <a:lnTo>
                        <a:pt x="4" y="30"/>
                      </a:lnTo>
                      <a:lnTo>
                        <a:pt x="0" y="20"/>
                      </a:lnTo>
                      <a:lnTo>
                        <a:pt x="3" y="2"/>
                      </a:lnTo>
                      <a:lnTo>
                        <a:pt x="17" y="0"/>
                      </a:lnTo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665" name="Group 1173"/>
                <p:cNvGrpSpPr>
                  <a:grpSpLocks/>
                </p:cNvGrpSpPr>
                <p:nvPr/>
              </p:nvGrpSpPr>
              <p:grpSpPr bwMode="auto">
                <a:xfrm>
                  <a:off x="3532" y="1524"/>
                  <a:ext cx="183" cy="76"/>
                  <a:chOff x="3532" y="1524"/>
                  <a:chExt cx="183" cy="76"/>
                </a:xfrm>
              </p:grpSpPr>
              <p:sp>
                <p:nvSpPr>
                  <p:cNvPr id="20681" name="Freeform 1174"/>
                  <p:cNvSpPr>
                    <a:spLocks/>
                  </p:cNvSpPr>
                  <p:nvPr/>
                </p:nvSpPr>
                <p:spPr bwMode="auto">
                  <a:xfrm>
                    <a:off x="3639" y="1524"/>
                    <a:ext cx="76" cy="47"/>
                  </a:xfrm>
                  <a:custGeom>
                    <a:avLst/>
                    <a:gdLst>
                      <a:gd name="T0" fmla="*/ 37 w 76"/>
                      <a:gd name="T1" fmla="*/ 0 h 47"/>
                      <a:gd name="T2" fmla="*/ 49 w 76"/>
                      <a:gd name="T3" fmla="*/ 12 h 47"/>
                      <a:gd name="T4" fmla="*/ 60 w 76"/>
                      <a:gd name="T5" fmla="*/ 25 h 47"/>
                      <a:gd name="T6" fmla="*/ 74 w 76"/>
                      <a:gd name="T7" fmla="*/ 36 h 47"/>
                      <a:gd name="T8" fmla="*/ 75 w 76"/>
                      <a:gd name="T9" fmla="*/ 42 h 47"/>
                      <a:gd name="T10" fmla="*/ 62 w 76"/>
                      <a:gd name="T11" fmla="*/ 46 h 47"/>
                      <a:gd name="T12" fmla="*/ 48 w 76"/>
                      <a:gd name="T13" fmla="*/ 44 h 47"/>
                      <a:gd name="T14" fmla="*/ 30 w 76"/>
                      <a:gd name="T15" fmla="*/ 36 h 47"/>
                      <a:gd name="T16" fmla="*/ 18 w 76"/>
                      <a:gd name="T17" fmla="*/ 29 h 47"/>
                      <a:gd name="T18" fmla="*/ 4 w 76"/>
                      <a:gd name="T19" fmla="*/ 27 h 47"/>
                      <a:gd name="T20" fmla="*/ 0 w 76"/>
                      <a:gd name="T21" fmla="*/ 23 h 47"/>
                      <a:gd name="T22" fmla="*/ 1 w 76"/>
                      <a:gd name="T23" fmla="*/ 2 h 47"/>
                      <a:gd name="T24" fmla="*/ 37 w 76"/>
                      <a:gd name="T25" fmla="*/ 0 h 4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6"/>
                      <a:gd name="T40" fmla="*/ 0 h 47"/>
                      <a:gd name="T41" fmla="*/ 76 w 76"/>
                      <a:gd name="T42" fmla="*/ 47 h 4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6" h="47">
                        <a:moveTo>
                          <a:pt x="37" y="0"/>
                        </a:moveTo>
                        <a:lnTo>
                          <a:pt x="49" y="12"/>
                        </a:lnTo>
                        <a:lnTo>
                          <a:pt x="60" y="25"/>
                        </a:lnTo>
                        <a:lnTo>
                          <a:pt x="74" y="36"/>
                        </a:lnTo>
                        <a:lnTo>
                          <a:pt x="75" y="42"/>
                        </a:lnTo>
                        <a:lnTo>
                          <a:pt x="62" y="46"/>
                        </a:lnTo>
                        <a:lnTo>
                          <a:pt x="48" y="44"/>
                        </a:lnTo>
                        <a:lnTo>
                          <a:pt x="30" y="36"/>
                        </a:lnTo>
                        <a:lnTo>
                          <a:pt x="18" y="29"/>
                        </a:lnTo>
                        <a:lnTo>
                          <a:pt x="4" y="27"/>
                        </a:lnTo>
                        <a:lnTo>
                          <a:pt x="0" y="23"/>
                        </a:lnTo>
                        <a:lnTo>
                          <a:pt x="1" y="2"/>
                        </a:lnTo>
                        <a:lnTo>
                          <a:pt x="37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82" name="Freeform 1175"/>
                  <p:cNvSpPr>
                    <a:spLocks/>
                  </p:cNvSpPr>
                  <p:nvPr/>
                </p:nvSpPr>
                <p:spPr bwMode="auto">
                  <a:xfrm>
                    <a:off x="3532" y="1547"/>
                    <a:ext cx="48" cy="53"/>
                  </a:xfrm>
                  <a:custGeom>
                    <a:avLst/>
                    <a:gdLst>
                      <a:gd name="T0" fmla="*/ 46 w 48"/>
                      <a:gd name="T1" fmla="*/ 1 h 53"/>
                      <a:gd name="T2" fmla="*/ 47 w 48"/>
                      <a:gd name="T3" fmla="*/ 15 h 53"/>
                      <a:gd name="T4" fmla="*/ 40 w 48"/>
                      <a:gd name="T5" fmla="*/ 22 h 53"/>
                      <a:gd name="T6" fmla="*/ 39 w 48"/>
                      <a:gd name="T7" fmla="*/ 33 h 53"/>
                      <a:gd name="T8" fmla="*/ 28 w 48"/>
                      <a:gd name="T9" fmla="*/ 44 h 53"/>
                      <a:gd name="T10" fmla="*/ 19 w 48"/>
                      <a:gd name="T11" fmla="*/ 50 h 53"/>
                      <a:gd name="T12" fmla="*/ 11 w 48"/>
                      <a:gd name="T13" fmla="*/ 52 h 53"/>
                      <a:gd name="T14" fmla="*/ 4 w 48"/>
                      <a:gd name="T15" fmla="*/ 51 h 53"/>
                      <a:gd name="T16" fmla="*/ 0 w 48"/>
                      <a:gd name="T17" fmla="*/ 43 h 53"/>
                      <a:gd name="T18" fmla="*/ 1 w 48"/>
                      <a:gd name="T19" fmla="*/ 32 h 53"/>
                      <a:gd name="T20" fmla="*/ 9 w 48"/>
                      <a:gd name="T21" fmla="*/ 19 h 53"/>
                      <a:gd name="T22" fmla="*/ 20 w 48"/>
                      <a:gd name="T23" fmla="*/ 5 h 53"/>
                      <a:gd name="T24" fmla="*/ 21 w 48"/>
                      <a:gd name="T25" fmla="*/ 0 h 53"/>
                      <a:gd name="T26" fmla="*/ 46 w 48"/>
                      <a:gd name="T27" fmla="*/ 1 h 5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8"/>
                      <a:gd name="T43" fmla="*/ 0 h 53"/>
                      <a:gd name="T44" fmla="*/ 48 w 48"/>
                      <a:gd name="T45" fmla="*/ 53 h 5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8" h="53">
                        <a:moveTo>
                          <a:pt x="46" y="1"/>
                        </a:moveTo>
                        <a:lnTo>
                          <a:pt x="47" y="15"/>
                        </a:lnTo>
                        <a:lnTo>
                          <a:pt x="40" y="22"/>
                        </a:lnTo>
                        <a:lnTo>
                          <a:pt x="39" y="33"/>
                        </a:lnTo>
                        <a:lnTo>
                          <a:pt x="28" y="44"/>
                        </a:lnTo>
                        <a:lnTo>
                          <a:pt x="19" y="50"/>
                        </a:lnTo>
                        <a:lnTo>
                          <a:pt x="11" y="52"/>
                        </a:lnTo>
                        <a:lnTo>
                          <a:pt x="4" y="51"/>
                        </a:lnTo>
                        <a:lnTo>
                          <a:pt x="0" y="43"/>
                        </a:lnTo>
                        <a:lnTo>
                          <a:pt x="1" y="32"/>
                        </a:lnTo>
                        <a:lnTo>
                          <a:pt x="9" y="19"/>
                        </a:lnTo>
                        <a:lnTo>
                          <a:pt x="20" y="5"/>
                        </a:lnTo>
                        <a:lnTo>
                          <a:pt x="21" y="0"/>
                        </a:lnTo>
                        <a:lnTo>
                          <a:pt x="46" y="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666" name="Freeform 1176"/>
                <p:cNvSpPr>
                  <a:spLocks/>
                </p:cNvSpPr>
                <p:nvPr/>
              </p:nvSpPr>
              <p:spPr bwMode="auto">
                <a:xfrm>
                  <a:off x="3669" y="1250"/>
                  <a:ext cx="24" cy="58"/>
                </a:xfrm>
                <a:custGeom>
                  <a:avLst/>
                  <a:gdLst>
                    <a:gd name="T0" fmla="*/ 22 w 24"/>
                    <a:gd name="T1" fmla="*/ 0 h 58"/>
                    <a:gd name="T2" fmla="*/ 23 w 24"/>
                    <a:gd name="T3" fmla="*/ 31 h 58"/>
                    <a:gd name="T4" fmla="*/ 11 w 24"/>
                    <a:gd name="T5" fmla="*/ 51 h 58"/>
                    <a:gd name="T6" fmla="*/ 5 w 24"/>
                    <a:gd name="T7" fmla="*/ 57 h 58"/>
                    <a:gd name="T8" fmla="*/ 6 w 24"/>
                    <a:gd name="T9" fmla="*/ 30 h 58"/>
                    <a:gd name="T10" fmla="*/ 4 w 24"/>
                    <a:gd name="T11" fmla="*/ 32 h 58"/>
                    <a:gd name="T12" fmla="*/ 1 w 24"/>
                    <a:gd name="T13" fmla="*/ 41 h 58"/>
                    <a:gd name="T14" fmla="*/ 0 w 24"/>
                    <a:gd name="T15" fmla="*/ 31 h 58"/>
                    <a:gd name="T16" fmla="*/ 3 w 24"/>
                    <a:gd name="T17" fmla="*/ 15 h 58"/>
                    <a:gd name="T18" fmla="*/ 11 w 24"/>
                    <a:gd name="T19" fmla="*/ 0 h 58"/>
                    <a:gd name="T20" fmla="*/ 22 w 24"/>
                    <a:gd name="T21" fmla="*/ 0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58"/>
                    <a:gd name="T35" fmla="*/ 24 w 24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58">
                      <a:moveTo>
                        <a:pt x="22" y="0"/>
                      </a:moveTo>
                      <a:lnTo>
                        <a:pt x="23" y="31"/>
                      </a:lnTo>
                      <a:lnTo>
                        <a:pt x="11" y="51"/>
                      </a:lnTo>
                      <a:lnTo>
                        <a:pt x="5" y="57"/>
                      </a:lnTo>
                      <a:lnTo>
                        <a:pt x="6" y="30"/>
                      </a:lnTo>
                      <a:lnTo>
                        <a:pt x="4" y="32"/>
                      </a:lnTo>
                      <a:lnTo>
                        <a:pt x="1" y="41"/>
                      </a:lnTo>
                      <a:lnTo>
                        <a:pt x="0" y="31"/>
                      </a:lnTo>
                      <a:lnTo>
                        <a:pt x="3" y="15"/>
                      </a:lnTo>
                      <a:lnTo>
                        <a:pt x="11" y="0"/>
                      </a:lnTo>
                      <a:lnTo>
                        <a:pt x="22" y="0"/>
                      </a:lnTo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67" name="Freeform 1177"/>
                <p:cNvSpPr>
                  <a:spLocks/>
                </p:cNvSpPr>
                <p:nvPr/>
              </p:nvSpPr>
              <p:spPr bwMode="auto">
                <a:xfrm>
                  <a:off x="3550" y="1125"/>
                  <a:ext cx="132" cy="424"/>
                </a:xfrm>
                <a:custGeom>
                  <a:avLst/>
                  <a:gdLst>
                    <a:gd name="T0" fmla="*/ 129 w 132"/>
                    <a:gd name="T1" fmla="*/ 0 h 424"/>
                    <a:gd name="T2" fmla="*/ 131 w 132"/>
                    <a:gd name="T3" fmla="*/ 230 h 424"/>
                    <a:gd name="T4" fmla="*/ 129 w 132"/>
                    <a:gd name="T5" fmla="*/ 401 h 424"/>
                    <a:gd name="T6" fmla="*/ 90 w 132"/>
                    <a:gd name="T7" fmla="*/ 409 h 424"/>
                    <a:gd name="T8" fmla="*/ 84 w 132"/>
                    <a:gd name="T9" fmla="*/ 269 h 424"/>
                    <a:gd name="T10" fmla="*/ 89 w 132"/>
                    <a:gd name="T11" fmla="*/ 255 h 424"/>
                    <a:gd name="T12" fmla="*/ 84 w 132"/>
                    <a:gd name="T13" fmla="*/ 248 h 424"/>
                    <a:gd name="T14" fmla="*/ 84 w 132"/>
                    <a:gd name="T15" fmla="*/ 162 h 424"/>
                    <a:gd name="T16" fmla="*/ 75 w 132"/>
                    <a:gd name="T17" fmla="*/ 189 h 424"/>
                    <a:gd name="T18" fmla="*/ 53 w 132"/>
                    <a:gd name="T19" fmla="*/ 305 h 424"/>
                    <a:gd name="T20" fmla="*/ 33 w 132"/>
                    <a:gd name="T21" fmla="*/ 423 h 424"/>
                    <a:gd name="T22" fmla="*/ 0 w 132"/>
                    <a:gd name="T23" fmla="*/ 423 h 424"/>
                    <a:gd name="T24" fmla="*/ 15 w 132"/>
                    <a:gd name="T25" fmla="*/ 264 h 424"/>
                    <a:gd name="T26" fmla="*/ 21 w 132"/>
                    <a:gd name="T27" fmla="*/ 130 h 424"/>
                    <a:gd name="T28" fmla="*/ 18 w 132"/>
                    <a:gd name="T29" fmla="*/ 3 h 424"/>
                    <a:gd name="T30" fmla="*/ 129 w 132"/>
                    <a:gd name="T31" fmla="*/ 0 h 4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2"/>
                    <a:gd name="T49" fmla="*/ 0 h 424"/>
                    <a:gd name="T50" fmla="*/ 132 w 132"/>
                    <a:gd name="T51" fmla="*/ 424 h 4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2" h="424">
                      <a:moveTo>
                        <a:pt x="129" y="0"/>
                      </a:moveTo>
                      <a:lnTo>
                        <a:pt x="131" y="230"/>
                      </a:lnTo>
                      <a:lnTo>
                        <a:pt x="129" y="401"/>
                      </a:lnTo>
                      <a:lnTo>
                        <a:pt x="90" y="409"/>
                      </a:lnTo>
                      <a:lnTo>
                        <a:pt x="84" y="269"/>
                      </a:lnTo>
                      <a:lnTo>
                        <a:pt x="89" y="255"/>
                      </a:lnTo>
                      <a:lnTo>
                        <a:pt x="84" y="248"/>
                      </a:lnTo>
                      <a:lnTo>
                        <a:pt x="84" y="162"/>
                      </a:lnTo>
                      <a:lnTo>
                        <a:pt x="75" y="189"/>
                      </a:lnTo>
                      <a:lnTo>
                        <a:pt x="53" y="305"/>
                      </a:lnTo>
                      <a:lnTo>
                        <a:pt x="33" y="423"/>
                      </a:lnTo>
                      <a:lnTo>
                        <a:pt x="0" y="423"/>
                      </a:lnTo>
                      <a:lnTo>
                        <a:pt x="15" y="264"/>
                      </a:lnTo>
                      <a:lnTo>
                        <a:pt x="21" y="130"/>
                      </a:lnTo>
                      <a:lnTo>
                        <a:pt x="18" y="3"/>
                      </a:lnTo>
                      <a:lnTo>
                        <a:pt x="129" y="0"/>
                      </a:lnTo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68" name="Freeform 1178"/>
                <p:cNvSpPr>
                  <a:spLocks/>
                </p:cNvSpPr>
                <p:nvPr/>
              </p:nvSpPr>
              <p:spPr bwMode="auto">
                <a:xfrm>
                  <a:off x="3529" y="930"/>
                  <a:ext cx="168" cy="325"/>
                </a:xfrm>
                <a:custGeom>
                  <a:avLst/>
                  <a:gdLst>
                    <a:gd name="T0" fmla="*/ 112 w 168"/>
                    <a:gd name="T1" fmla="*/ 4 h 325"/>
                    <a:gd name="T2" fmla="*/ 162 w 168"/>
                    <a:gd name="T3" fmla="*/ 43 h 325"/>
                    <a:gd name="T4" fmla="*/ 166 w 168"/>
                    <a:gd name="T5" fmla="*/ 147 h 325"/>
                    <a:gd name="T6" fmla="*/ 167 w 168"/>
                    <a:gd name="T7" fmla="*/ 200 h 325"/>
                    <a:gd name="T8" fmla="*/ 164 w 168"/>
                    <a:gd name="T9" fmla="*/ 324 h 325"/>
                    <a:gd name="T10" fmla="*/ 152 w 168"/>
                    <a:gd name="T11" fmla="*/ 324 h 325"/>
                    <a:gd name="T12" fmla="*/ 147 w 168"/>
                    <a:gd name="T13" fmla="*/ 197 h 325"/>
                    <a:gd name="T14" fmla="*/ 40 w 168"/>
                    <a:gd name="T15" fmla="*/ 197 h 325"/>
                    <a:gd name="T16" fmla="*/ 37 w 168"/>
                    <a:gd name="T17" fmla="*/ 165 h 325"/>
                    <a:gd name="T18" fmla="*/ 34 w 168"/>
                    <a:gd name="T19" fmla="*/ 187 h 325"/>
                    <a:gd name="T20" fmla="*/ 41 w 168"/>
                    <a:gd name="T21" fmla="*/ 235 h 325"/>
                    <a:gd name="T22" fmla="*/ 48 w 168"/>
                    <a:gd name="T23" fmla="*/ 307 h 325"/>
                    <a:gd name="T24" fmla="*/ 30 w 168"/>
                    <a:gd name="T25" fmla="*/ 312 h 325"/>
                    <a:gd name="T26" fmla="*/ 0 w 168"/>
                    <a:gd name="T27" fmla="*/ 185 h 325"/>
                    <a:gd name="T28" fmla="*/ 19 w 168"/>
                    <a:gd name="T29" fmla="*/ 36 h 325"/>
                    <a:gd name="T30" fmla="*/ 76 w 168"/>
                    <a:gd name="T31" fmla="*/ 0 h 325"/>
                    <a:gd name="T32" fmla="*/ 101 w 168"/>
                    <a:gd name="T33" fmla="*/ 16 h 325"/>
                    <a:gd name="T34" fmla="*/ 112 w 168"/>
                    <a:gd name="T35" fmla="*/ 4 h 3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8"/>
                    <a:gd name="T55" fmla="*/ 0 h 325"/>
                    <a:gd name="T56" fmla="*/ 168 w 168"/>
                    <a:gd name="T57" fmla="*/ 325 h 3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8" h="325">
                      <a:moveTo>
                        <a:pt x="112" y="4"/>
                      </a:moveTo>
                      <a:lnTo>
                        <a:pt x="162" y="43"/>
                      </a:lnTo>
                      <a:lnTo>
                        <a:pt x="166" y="147"/>
                      </a:lnTo>
                      <a:lnTo>
                        <a:pt x="167" y="200"/>
                      </a:lnTo>
                      <a:lnTo>
                        <a:pt x="164" y="324"/>
                      </a:lnTo>
                      <a:lnTo>
                        <a:pt x="152" y="324"/>
                      </a:lnTo>
                      <a:lnTo>
                        <a:pt x="147" y="197"/>
                      </a:lnTo>
                      <a:lnTo>
                        <a:pt x="40" y="197"/>
                      </a:lnTo>
                      <a:lnTo>
                        <a:pt x="37" y="165"/>
                      </a:lnTo>
                      <a:lnTo>
                        <a:pt x="34" y="187"/>
                      </a:lnTo>
                      <a:lnTo>
                        <a:pt x="41" y="235"/>
                      </a:lnTo>
                      <a:lnTo>
                        <a:pt x="48" y="307"/>
                      </a:lnTo>
                      <a:lnTo>
                        <a:pt x="30" y="312"/>
                      </a:lnTo>
                      <a:lnTo>
                        <a:pt x="0" y="185"/>
                      </a:lnTo>
                      <a:lnTo>
                        <a:pt x="19" y="36"/>
                      </a:lnTo>
                      <a:lnTo>
                        <a:pt x="76" y="0"/>
                      </a:lnTo>
                      <a:lnTo>
                        <a:pt x="101" y="16"/>
                      </a:lnTo>
                      <a:lnTo>
                        <a:pt x="112" y="4"/>
                      </a:lnTo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0669" name="Freeform 1179"/>
                <p:cNvSpPr>
                  <a:spLocks/>
                </p:cNvSpPr>
                <p:nvPr/>
              </p:nvSpPr>
              <p:spPr bwMode="auto">
                <a:xfrm>
                  <a:off x="3557" y="1235"/>
                  <a:ext cx="26" cy="55"/>
                </a:xfrm>
                <a:custGeom>
                  <a:avLst/>
                  <a:gdLst>
                    <a:gd name="T0" fmla="*/ 17 w 26"/>
                    <a:gd name="T1" fmla="*/ 0 h 55"/>
                    <a:gd name="T2" fmla="*/ 25 w 26"/>
                    <a:gd name="T3" fmla="*/ 28 h 55"/>
                    <a:gd name="T4" fmla="*/ 12 w 26"/>
                    <a:gd name="T5" fmla="*/ 54 h 55"/>
                    <a:gd name="T6" fmla="*/ 7 w 26"/>
                    <a:gd name="T7" fmla="*/ 51 h 55"/>
                    <a:gd name="T8" fmla="*/ 0 w 26"/>
                    <a:gd name="T9" fmla="*/ 48 h 55"/>
                    <a:gd name="T10" fmla="*/ 3 w 26"/>
                    <a:gd name="T11" fmla="*/ 40 h 55"/>
                    <a:gd name="T12" fmla="*/ 4 w 26"/>
                    <a:gd name="T13" fmla="*/ 30 h 55"/>
                    <a:gd name="T14" fmla="*/ 0 w 26"/>
                    <a:gd name="T15" fmla="*/ 20 h 55"/>
                    <a:gd name="T16" fmla="*/ 3 w 26"/>
                    <a:gd name="T17" fmla="*/ 2 h 55"/>
                    <a:gd name="T18" fmla="*/ 17 w 26"/>
                    <a:gd name="T19" fmla="*/ 0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55"/>
                    <a:gd name="T32" fmla="*/ 26 w 26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55">
                      <a:moveTo>
                        <a:pt x="17" y="0"/>
                      </a:moveTo>
                      <a:lnTo>
                        <a:pt x="25" y="28"/>
                      </a:lnTo>
                      <a:lnTo>
                        <a:pt x="12" y="54"/>
                      </a:lnTo>
                      <a:lnTo>
                        <a:pt x="7" y="51"/>
                      </a:lnTo>
                      <a:lnTo>
                        <a:pt x="0" y="48"/>
                      </a:lnTo>
                      <a:lnTo>
                        <a:pt x="3" y="40"/>
                      </a:lnTo>
                      <a:lnTo>
                        <a:pt x="4" y="30"/>
                      </a:lnTo>
                      <a:lnTo>
                        <a:pt x="0" y="20"/>
                      </a:lnTo>
                      <a:lnTo>
                        <a:pt x="3" y="2"/>
                      </a:lnTo>
                      <a:lnTo>
                        <a:pt x="17" y="0"/>
                      </a:lnTo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20670" name="Group 1180"/>
                <p:cNvGrpSpPr>
                  <a:grpSpLocks/>
                </p:cNvGrpSpPr>
                <p:nvPr/>
              </p:nvGrpSpPr>
              <p:grpSpPr bwMode="auto">
                <a:xfrm>
                  <a:off x="3570" y="936"/>
                  <a:ext cx="107" cy="202"/>
                  <a:chOff x="3570" y="936"/>
                  <a:chExt cx="107" cy="202"/>
                </a:xfrm>
              </p:grpSpPr>
              <p:grpSp>
                <p:nvGrpSpPr>
                  <p:cNvPr id="20675" name="Group 1181"/>
                  <p:cNvGrpSpPr>
                    <a:grpSpLocks/>
                  </p:cNvGrpSpPr>
                  <p:nvPr/>
                </p:nvGrpSpPr>
                <p:grpSpPr bwMode="auto">
                  <a:xfrm>
                    <a:off x="3570" y="936"/>
                    <a:ext cx="107" cy="202"/>
                    <a:chOff x="3570" y="936"/>
                    <a:chExt cx="107" cy="202"/>
                  </a:xfrm>
                </p:grpSpPr>
                <p:grpSp>
                  <p:nvGrpSpPr>
                    <p:cNvPr id="20677" name="Group 1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0" y="1127"/>
                      <a:ext cx="107" cy="11"/>
                      <a:chOff x="3570" y="1127"/>
                      <a:chExt cx="107" cy="11"/>
                    </a:xfrm>
                  </p:grpSpPr>
                  <p:sp>
                    <p:nvSpPr>
                      <p:cNvPr id="20679" name="Line 11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70" y="1137"/>
                        <a:ext cx="107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680" name="Line 11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70" y="1127"/>
                        <a:ext cx="107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678" name="Freeform 1185"/>
                    <p:cNvSpPr>
                      <a:spLocks/>
                    </p:cNvSpPr>
                    <p:nvPr/>
                  </p:nvSpPr>
                  <p:spPr bwMode="auto">
                    <a:xfrm>
                      <a:off x="3597" y="936"/>
                      <a:ext cx="50" cy="30"/>
                    </a:xfrm>
                    <a:custGeom>
                      <a:avLst/>
                      <a:gdLst>
                        <a:gd name="T0" fmla="*/ 49 w 50"/>
                        <a:gd name="T1" fmla="*/ 3 h 30"/>
                        <a:gd name="T2" fmla="*/ 47 w 50"/>
                        <a:gd name="T3" fmla="*/ 29 h 30"/>
                        <a:gd name="T4" fmla="*/ 33 w 50"/>
                        <a:gd name="T5" fmla="*/ 10 h 30"/>
                        <a:gd name="T6" fmla="*/ 24 w 50"/>
                        <a:gd name="T7" fmla="*/ 28 h 30"/>
                        <a:gd name="T8" fmla="*/ 0 w 50"/>
                        <a:gd name="T9" fmla="*/ 0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30"/>
                        <a:gd name="T17" fmla="*/ 50 w 50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30">
                          <a:moveTo>
                            <a:pt x="49" y="3"/>
                          </a:moveTo>
                          <a:lnTo>
                            <a:pt x="47" y="29"/>
                          </a:lnTo>
                          <a:lnTo>
                            <a:pt x="33" y="10"/>
                          </a:lnTo>
                          <a:lnTo>
                            <a:pt x="24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676" name="Line 1186"/>
                  <p:cNvSpPr>
                    <a:spLocks noChangeShapeType="1"/>
                  </p:cNvSpPr>
                  <p:nvPr/>
                </p:nvSpPr>
                <p:spPr bwMode="auto">
                  <a:xfrm>
                    <a:off x="3631" y="951"/>
                    <a:ext cx="1" cy="18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1" name="Group 1187"/>
                <p:cNvGrpSpPr>
                  <a:grpSpLocks/>
                </p:cNvGrpSpPr>
                <p:nvPr/>
              </p:nvGrpSpPr>
              <p:grpSpPr bwMode="auto">
                <a:xfrm>
                  <a:off x="3592" y="833"/>
                  <a:ext cx="71" cy="115"/>
                  <a:chOff x="3592" y="833"/>
                  <a:chExt cx="71" cy="115"/>
                </a:xfrm>
              </p:grpSpPr>
              <p:sp>
                <p:nvSpPr>
                  <p:cNvPr id="20672" name="Freeform 1188"/>
                  <p:cNvSpPr>
                    <a:spLocks/>
                  </p:cNvSpPr>
                  <p:nvPr/>
                </p:nvSpPr>
                <p:spPr bwMode="auto">
                  <a:xfrm>
                    <a:off x="3595" y="839"/>
                    <a:ext cx="66" cy="109"/>
                  </a:xfrm>
                  <a:custGeom>
                    <a:avLst/>
                    <a:gdLst>
                      <a:gd name="T0" fmla="*/ 62 w 66"/>
                      <a:gd name="T1" fmla="*/ 19 h 109"/>
                      <a:gd name="T2" fmla="*/ 64 w 66"/>
                      <a:gd name="T3" fmla="*/ 30 h 109"/>
                      <a:gd name="T4" fmla="*/ 64 w 66"/>
                      <a:gd name="T5" fmla="*/ 34 h 109"/>
                      <a:gd name="T6" fmla="*/ 62 w 66"/>
                      <a:gd name="T7" fmla="*/ 38 h 109"/>
                      <a:gd name="T8" fmla="*/ 65 w 66"/>
                      <a:gd name="T9" fmla="*/ 46 h 109"/>
                      <a:gd name="T10" fmla="*/ 63 w 66"/>
                      <a:gd name="T11" fmla="*/ 59 h 109"/>
                      <a:gd name="T12" fmla="*/ 62 w 66"/>
                      <a:gd name="T13" fmla="*/ 65 h 109"/>
                      <a:gd name="T14" fmla="*/ 60 w 66"/>
                      <a:gd name="T15" fmla="*/ 71 h 109"/>
                      <a:gd name="T16" fmla="*/ 58 w 66"/>
                      <a:gd name="T17" fmla="*/ 77 h 109"/>
                      <a:gd name="T18" fmla="*/ 56 w 66"/>
                      <a:gd name="T19" fmla="*/ 84 h 109"/>
                      <a:gd name="T20" fmla="*/ 51 w 66"/>
                      <a:gd name="T21" fmla="*/ 85 h 109"/>
                      <a:gd name="T22" fmla="*/ 46 w 66"/>
                      <a:gd name="T23" fmla="*/ 87 h 109"/>
                      <a:gd name="T24" fmla="*/ 46 w 66"/>
                      <a:gd name="T25" fmla="*/ 92 h 109"/>
                      <a:gd name="T26" fmla="*/ 46 w 66"/>
                      <a:gd name="T27" fmla="*/ 95 h 109"/>
                      <a:gd name="T28" fmla="*/ 36 w 66"/>
                      <a:gd name="T29" fmla="*/ 108 h 109"/>
                      <a:gd name="T30" fmla="*/ 10 w 66"/>
                      <a:gd name="T31" fmla="*/ 92 h 109"/>
                      <a:gd name="T32" fmla="*/ 9 w 66"/>
                      <a:gd name="T33" fmla="*/ 62 h 109"/>
                      <a:gd name="T34" fmla="*/ 5 w 66"/>
                      <a:gd name="T35" fmla="*/ 53 h 109"/>
                      <a:gd name="T36" fmla="*/ 3 w 66"/>
                      <a:gd name="T37" fmla="*/ 47 h 109"/>
                      <a:gd name="T38" fmla="*/ 1 w 66"/>
                      <a:gd name="T39" fmla="*/ 39 h 109"/>
                      <a:gd name="T40" fmla="*/ 0 w 66"/>
                      <a:gd name="T41" fmla="*/ 32 h 109"/>
                      <a:gd name="T42" fmla="*/ 1 w 66"/>
                      <a:gd name="T43" fmla="*/ 25 h 109"/>
                      <a:gd name="T44" fmla="*/ 2 w 66"/>
                      <a:gd name="T45" fmla="*/ 18 h 109"/>
                      <a:gd name="T46" fmla="*/ 3 w 66"/>
                      <a:gd name="T47" fmla="*/ 13 h 109"/>
                      <a:gd name="T48" fmla="*/ 6 w 66"/>
                      <a:gd name="T49" fmla="*/ 8 h 109"/>
                      <a:gd name="T50" fmla="*/ 10 w 66"/>
                      <a:gd name="T51" fmla="*/ 5 h 109"/>
                      <a:gd name="T52" fmla="*/ 14 w 66"/>
                      <a:gd name="T53" fmla="*/ 3 h 109"/>
                      <a:gd name="T54" fmla="*/ 20 w 66"/>
                      <a:gd name="T55" fmla="*/ 1 h 109"/>
                      <a:gd name="T56" fmla="*/ 26 w 66"/>
                      <a:gd name="T57" fmla="*/ 0 h 109"/>
                      <a:gd name="T58" fmla="*/ 33 w 66"/>
                      <a:gd name="T59" fmla="*/ 0 h 109"/>
                      <a:gd name="T60" fmla="*/ 40 w 66"/>
                      <a:gd name="T61" fmla="*/ 0 h 109"/>
                      <a:gd name="T62" fmla="*/ 48 w 66"/>
                      <a:gd name="T63" fmla="*/ 2 h 109"/>
                      <a:gd name="T64" fmla="*/ 53 w 66"/>
                      <a:gd name="T65" fmla="*/ 5 h 109"/>
                      <a:gd name="T66" fmla="*/ 57 w 66"/>
                      <a:gd name="T67" fmla="*/ 8 h 109"/>
                      <a:gd name="T68" fmla="*/ 60 w 66"/>
                      <a:gd name="T69" fmla="*/ 13 h 109"/>
                      <a:gd name="T70" fmla="*/ 62 w 66"/>
                      <a:gd name="T71" fmla="*/ 19 h 1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66"/>
                      <a:gd name="T109" fmla="*/ 0 h 109"/>
                      <a:gd name="T110" fmla="*/ 66 w 66"/>
                      <a:gd name="T111" fmla="*/ 109 h 1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66" h="109">
                        <a:moveTo>
                          <a:pt x="62" y="19"/>
                        </a:moveTo>
                        <a:lnTo>
                          <a:pt x="64" y="30"/>
                        </a:lnTo>
                        <a:lnTo>
                          <a:pt x="64" y="34"/>
                        </a:lnTo>
                        <a:lnTo>
                          <a:pt x="62" y="38"/>
                        </a:lnTo>
                        <a:lnTo>
                          <a:pt x="65" y="46"/>
                        </a:lnTo>
                        <a:lnTo>
                          <a:pt x="63" y="59"/>
                        </a:lnTo>
                        <a:lnTo>
                          <a:pt x="62" y="65"/>
                        </a:lnTo>
                        <a:lnTo>
                          <a:pt x="60" y="71"/>
                        </a:lnTo>
                        <a:lnTo>
                          <a:pt x="58" y="77"/>
                        </a:lnTo>
                        <a:lnTo>
                          <a:pt x="56" y="84"/>
                        </a:lnTo>
                        <a:lnTo>
                          <a:pt x="51" y="85"/>
                        </a:lnTo>
                        <a:lnTo>
                          <a:pt x="46" y="87"/>
                        </a:lnTo>
                        <a:lnTo>
                          <a:pt x="46" y="92"/>
                        </a:lnTo>
                        <a:lnTo>
                          <a:pt x="46" y="95"/>
                        </a:lnTo>
                        <a:lnTo>
                          <a:pt x="36" y="108"/>
                        </a:lnTo>
                        <a:lnTo>
                          <a:pt x="10" y="92"/>
                        </a:lnTo>
                        <a:lnTo>
                          <a:pt x="9" y="62"/>
                        </a:lnTo>
                        <a:lnTo>
                          <a:pt x="5" y="53"/>
                        </a:lnTo>
                        <a:lnTo>
                          <a:pt x="3" y="47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1" y="25"/>
                        </a:lnTo>
                        <a:lnTo>
                          <a:pt x="2" y="18"/>
                        </a:lnTo>
                        <a:lnTo>
                          <a:pt x="3" y="13"/>
                        </a:lnTo>
                        <a:lnTo>
                          <a:pt x="6" y="8"/>
                        </a:lnTo>
                        <a:lnTo>
                          <a:pt x="10" y="5"/>
                        </a:lnTo>
                        <a:lnTo>
                          <a:pt x="14" y="3"/>
                        </a:lnTo>
                        <a:lnTo>
                          <a:pt x="20" y="1"/>
                        </a:lnTo>
                        <a:lnTo>
                          <a:pt x="26" y="0"/>
                        </a:lnTo>
                        <a:lnTo>
                          <a:pt x="33" y="0"/>
                        </a:lnTo>
                        <a:lnTo>
                          <a:pt x="40" y="0"/>
                        </a:lnTo>
                        <a:lnTo>
                          <a:pt x="48" y="2"/>
                        </a:lnTo>
                        <a:lnTo>
                          <a:pt x="53" y="5"/>
                        </a:lnTo>
                        <a:lnTo>
                          <a:pt x="57" y="8"/>
                        </a:lnTo>
                        <a:lnTo>
                          <a:pt x="60" y="13"/>
                        </a:lnTo>
                        <a:lnTo>
                          <a:pt x="62" y="19"/>
                        </a:lnTo>
                      </a:path>
                    </a:pathLst>
                  </a:custGeom>
                  <a:blipFill dpi="0" rotWithShape="0">
                    <a:blip r:embed="rId1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73" name="Freeform 1189"/>
                  <p:cNvSpPr>
                    <a:spLocks/>
                  </p:cNvSpPr>
                  <p:nvPr/>
                </p:nvSpPr>
                <p:spPr bwMode="auto">
                  <a:xfrm>
                    <a:off x="3604" y="897"/>
                    <a:ext cx="34" cy="35"/>
                  </a:xfrm>
                  <a:custGeom>
                    <a:avLst/>
                    <a:gdLst>
                      <a:gd name="T0" fmla="*/ 6 w 34"/>
                      <a:gd name="T1" fmla="*/ 9 h 35"/>
                      <a:gd name="T2" fmla="*/ 9 w 34"/>
                      <a:gd name="T3" fmla="*/ 17 h 35"/>
                      <a:gd name="T4" fmla="*/ 33 w 34"/>
                      <a:gd name="T5" fmla="*/ 29 h 35"/>
                      <a:gd name="T6" fmla="*/ 20 w 34"/>
                      <a:gd name="T7" fmla="*/ 26 h 35"/>
                      <a:gd name="T8" fmla="*/ 15 w 34"/>
                      <a:gd name="T9" fmla="*/ 25 h 35"/>
                      <a:gd name="T10" fmla="*/ 8 w 34"/>
                      <a:gd name="T11" fmla="*/ 26 h 35"/>
                      <a:gd name="T12" fmla="*/ 3 w 34"/>
                      <a:gd name="T13" fmla="*/ 28 h 35"/>
                      <a:gd name="T14" fmla="*/ 1 w 34"/>
                      <a:gd name="T15" fmla="*/ 34 h 35"/>
                      <a:gd name="T16" fmla="*/ 0 w 34"/>
                      <a:gd name="T17" fmla="*/ 10 h 35"/>
                      <a:gd name="T18" fmla="*/ 1 w 34"/>
                      <a:gd name="T19" fmla="*/ 5 h 35"/>
                      <a:gd name="T20" fmla="*/ 5 w 34"/>
                      <a:gd name="T21" fmla="*/ 0 h 35"/>
                      <a:gd name="T22" fmla="*/ 6 w 34"/>
                      <a:gd name="T23" fmla="*/ 9 h 3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4"/>
                      <a:gd name="T37" fmla="*/ 0 h 35"/>
                      <a:gd name="T38" fmla="*/ 34 w 34"/>
                      <a:gd name="T39" fmla="*/ 35 h 3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4" h="35">
                        <a:moveTo>
                          <a:pt x="6" y="9"/>
                        </a:moveTo>
                        <a:lnTo>
                          <a:pt x="9" y="17"/>
                        </a:lnTo>
                        <a:lnTo>
                          <a:pt x="33" y="29"/>
                        </a:lnTo>
                        <a:lnTo>
                          <a:pt x="20" y="26"/>
                        </a:lnTo>
                        <a:lnTo>
                          <a:pt x="15" y="25"/>
                        </a:lnTo>
                        <a:lnTo>
                          <a:pt x="8" y="26"/>
                        </a:lnTo>
                        <a:lnTo>
                          <a:pt x="3" y="28"/>
                        </a:lnTo>
                        <a:lnTo>
                          <a:pt x="1" y="34"/>
                        </a:lnTo>
                        <a:lnTo>
                          <a:pt x="0" y="10"/>
                        </a:lnTo>
                        <a:lnTo>
                          <a:pt x="1" y="5"/>
                        </a:lnTo>
                        <a:lnTo>
                          <a:pt x="5" y="0"/>
                        </a:lnTo>
                        <a:lnTo>
                          <a:pt x="6" y="9"/>
                        </a:lnTo>
                      </a:path>
                    </a:pathLst>
                  </a:custGeom>
                  <a:blipFill dpi="0" rotWithShape="0">
                    <a:blip r:embed="rId7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674" name="Freeform 1190"/>
                  <p:cNvSpPr>
                    <a:spLocks/>
                  </p:cNvSpPr>
                  <p:nvPr/>
                </p:nvSpPr>
                <p:spPr bwMode="auto">
                  <a:xfrm>
                    <a:off x="3592" y="833"/>
                    <a:ext cx="71" cy="79"/>
                  </a:xfrm>
                  <a:custGeom>
                    <a:avLst/>
                    <a:gdLst>
                      <a:gd name="T0" fmla="*/ 57 w 71"/>
                      <a:gd name="T1" fmla="*/ 6 h 79"/>
                      <a:gd name="T2" fmla="*/ 51 w 71"/>
                      <a:gd name="T3" fmla="*/ 3 h 79"/>
                      <a:gd name="T4" fmla="*/ 46 w 71"/>
                      <a:gd name="T5" fmla="*/ 2 h 79"/>
                      <a:gd name="T6" fmla="*/ 38 w 71"/>
                      <a:gd name="T7" fmla="*/ 0 h 79"/>
                      <a:gd name="T8" fmla="*/ 32 w 71"/>
                      <a:gd name="T9" fmla="*/ 0 h 79"/>
                      <a:gd name="T10" fmla="*/ 25 w 71"/>
                      <a:gd name="T11" fmla="*/ 0 h 79"/>
                      <a:gd name="T12" fmla="*/ 19 w 71"/>
                      <a:gd name="T13" fmla="*/ 1 h 79"/>
                      <a:gd name="T14" fmla="*/ 14 w 71"/>
                      <a:gd name="T15" fmla="*/ 1 h 79"/>
                      <a:gd name="T16" fmla="*/ 10 w 71"/>
                      <a:gd name="T17" fmla="*/ 3 h 79"/>
                      <a:gd name="T18" fmla="*/ 6 w 71"/>
                      <a:gd name="T19" fmla="*/ 6 h 79"/>
                      <a:gd name="T20" fmla="*/ 3 w 71"/>
                      <a:gd name="T21" fmla="*/ 10 h 79"/>
                      <a:gd name="T22" fmla="*/ 2 w 71"/>
                      <a:gd name="T23" fmla="*/ 16 h 79"/>
                      <a:gd name="T24" fmla="*/ 1 w 71"/>
                      <a:gd name="T25" fmla="*/ 24 h 79"/>
                      <a:gd name="T26" fmla="*/ 0 w 71"/>
                      <a:gd name="T27" fmla="*/ 34 h 79"/>
                      <a:gd name="T28" fmla="*/ 1 w 71"/>
                      <a:gd name="T29" fmla="*/ 43 h 79"/>
                      <a:gd name="T30" fmla="*/ 3 w 71"/>
                      <a:gd name="T31" fmla="*/ 51 h 79"/>
                      <a:gd name="T32" fmla="*/ 4 w 71"/>
                      <a:gd name="T33" fmla="*/ 58 h 79"/>
                      <a:gd name="T34" fmla="*/ 6 w 71"/>
                      <a:gd name="T35" fmla="*/ 63 h 79"/>
                      <a:gd name="T36" fmla="*/ 8 w 71"/>
                      <a:gd name="T37" fmla="*/ 68 h 79"/>
                      <a:gd name="T38" fmla="*/ 10 w 71"/>
                      <a:gd name="T39" fmla="*/ 73 h 79"/>
                      <a:gd name="T40" fmla="*/ 13 w 71"/>
                      <a:gd name="T41" fmla="*/ 78 h 79"/>
                      <a:gd name="T42" fmla="*/ 15 w 71"/>
                      <a:gd name="T43" fmla="*/ 78 h 79"/>
                      <a:gd name="T44" fmla="*/ 14 w 71"/>
                      <a:gd name="T45" fmla="*/ 71 h 79"/>
                      <a:gd name="T46" fmla="*/ 16 w 71"/>
                      <a:gd name="T47" fmla="*/ 66 h 79"/>
                      <a:gd name="T48" fmla="*/ 17 w 71"/>
                      <a:gd name="T49" fmla="*/ 63 h 79"/>
                      <a:gd name="T50" fmla="*/ 15 w 71"/>
                      <a:gd name="T51" fmla="*/ 59 h 79"/>
                      <a:gd name="T52" fmla="*/ 14 w 71"/>
                      <a:gd name="T53" fmla="*/ 51 h 79"/>
                      <a:gd name="T54" fmla="*/ 16 w 71"/>
                      <a:gd name="T55" fmla="*/ 49 h 79"/>
                      <a:gd name="T56" fmla="*/ 19 w 71"/>
                      <a:gd name="T57" fmla="*/ 53 h 79"/>
                      <a:gd name="T58" fmla="*/ 22 w 71"/>
                      <a:gd name="T59" fmla="*/ 57 h 79"/>
                      <a:gd name="T60" fmla="*/ 21 w 71"/>
                      <a:gd name="T61" fmla="*/ 49 h 79"/>
                      <a:gd name="T62" fmla="*/ 23 w 71"/>
                      <a:gd name="T63" fmla="*/ 40 h 79"/>
                      <a:gd name="T64" fmla="*/ 23 w 71"/>
                      <a:gd name="T65" fmla="*/ 30 h 79"/>
                      <a:gd name="T66" fmla="*/ 23 w 71"/>
                      <a:gd name="T67" fmla="*/ 24 h 79"/>
                      <a:gd name="T68" fmla="*/ 21 w 71"/>
                      <a:gd name="T69" fmla="*/ 22 h 79"/>
                      <a:gd name="T70" fmla="*/ 26 w 71"/>
                      <a:gd name="T71" fmla="*/ 23 h 79"/>
                      <a:gd name="T72" fmla="*/ 30 w 71"/>
                      <a:gd name="T73" fmla="*/ 25 h 79"/>
                      <a:gd name="T74" fmla="*/ 33 w 71"/>
                      <a:gd name="T75" fmla="*/ 25 h 79"/>
                      <a:gd name="T76" fmla="*/ 40 w 71"/>
                      <a:gd name="T77" fmla="*/ 26 h 79"/>
                      <a:gd name="T78" fmla="*/ 44 w 71"/>
                      <a:gd name="T79" fmla="*/ 28 h 79"/>
                      <a:gd name="T80" fmla="*/ 38 w 71"/>
                      <a:gd name="T81" fmla="*/ 25 h 79"/>
                      <a:gd name="T82" fmla="*/ 42 w 71"/>
                      <a:gd name="T83" fmla="*/ 25 h 79"/>
                      <a:gd name="T84" fmla="*/ 50 w 71"/>
                      <a:gd name="T85" fmla="*/ 25 h 79"/>
                      <a:gd name="T86" fmla="*/ 56 w 71"/>
                      <a:gd name="T87" fmla="*/ 24 h 79"/>
                      <a:gd name="T88" fmla="*/ 63 w 71"/>
                      <a:gd name="T89" fmla="*/ 24 h 79"/>
                      <a:gd name="T90" fmla="*/ 65 w 71"/>
                      <a:gd name="T91" fmla="*/ 29 h 79"/>
                      <a:gd name="T92" fmla="*/ 66 w 71"/>
                      <a:gd name="T93" fmla="*/ 35 h 79"/>
                      <a:gd name="T94" fmla="*/ 68 w 71"/>
                      <a:gd name="T95" fmla="*/ 28 h 79"/>
                      <a:gd name="T96" fmla="*/ 70 w 71"/>
                      <a:gd name="T97" fmla="*/ 19 h 79"/>
                      <a:gd name="T98" fmla="*/ 66 w 71"/>
                      <a:gd name="T99" fmla="*/ 13 h 79"/>
                      <a:gd name="T100" fmla="*/ 62 w 71"/>
                      <a:gd name="T101" fmla="*/ 9 h 79"/>
                      <a:gd name="T102" fmla="*/ 57 w 71"/>
                      <a:gd name="T103" fmla="*/ 6 h 79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1"/>
                      <a:gd name="T157" fmla="*/ 0 h 79"/>
                      <a:gd name="T158" fmla="*/ 71 w 71"/>
                      <a:gd name="T159" fmla="*/ 79 h 79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1" h="79">
                        <a:moveTo>
                          <a:pt x="57" y="6"/>
                        </a:moveTo>
                        <a:lnTo>
                          <a:pt x="51" y="3"/>
                        </a:lnTo>
                        <a:lnTo>
                          <a:pt x="46" y="2"/>
                        </a:lnTo>
                        <a:lnTo>
                          <a:pt x="38" y="0"/>
                        </a:lnTo>
                        <a:lnTo>
                          <a:pt x="32" y="0"/>
                        </a:lnTo>
                        <a:lnTo>
                          <a:pt x="25" y="0"/>
                        </a:lnTo>
                        <a:lnTo>
                          <a:pt x="19" y="1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0"/>
                        </a:lnTo>
                        <a:lnTo>
                          <a:pt x="2" y="16"/>
                        </a:lnTo>
                        <a:lnTo>
                          <a:pt x="1" y="24"/>
                        </a:lnTo>
                        <a:lnTo>
                          <a:pt x="0" y="34"/>
                        </a:lnTo>
                        <a:lnTo>
                          <a:pt x="1" y="43"/>
                        </a:lnTo>
                        <a:lnTo>
                          <a:pt x="3" y="51"/>
                        </a:lnTo>
                        <a:lnTo>
                          <a:pt x="4" y="58"/>
                        </a:lnTo>
                        <a:lnTo>
                          <a:pt x="6" y="63"/>
                        </a:lnTo>
                        <a:lnTo>
                          <a:pt x="8" y="68"/>
                        </a:lnTo>
                        <a:lnTo>
                          <a:pt x="10" y="73"/>
                        </a:lnTo>
                        <a:lnTo>
                          <a:pt x="13" y="78"/>
                        </a:lnTo>
                        <a:lnTo>
                          <a:pt x="15" y="78"/>
                        </a:lnTo>
                        <a:lnTo>
                          <a:pt x="14" y="71"/>
                        </a:lnTo>
                        <a:lnTo>
                          <a:pt x="16" y="66"/>
                        </a:lnTo>
                        <a:lnTo>
                          <a:pt x="17" y="63"/>
                        </a:lnTo>
                        <a:lnTo>
                          <a:pt x="15" y="59"/>
                        </a:lnTo>
                        <a:lnTo>
                          <a:pt x="14" y="51"/>
                        </a:lnTo>
                        <a:lnTo>
                          <a:pt x="16" y="49"/>
                        </a:lnTo>
                        <a:lnTo>
                          <a:pt x="19" y="53"/>
                        </a:lnTo>
                        <a:lnTo>
                          <a:pt x="22" y="57"/>
                        </a:lnTo>
                        <a:lnTo>
                          <a:pt x="21" y="49"/>
                        </a:lnTo>
                        <a:lnTo>
                          <a:pt x="23" y="40"/>
                        </a:lnTo>
                        <a:lnTo>
                          <a:pt x="23" y="30"/>
                        </a:lnTo>
                        <a:lnTo>
                          <a:pt x="23" y="24"/>
                        </a:lnTo>
                        <a:lnTo>
                          <a:pt x="21" y="22"/>
                        </a:lnTo>
                        <a:lnTo>
                          <a:pt x="26" y="23"/>
                        </a:lnTo>
                        <a:lnTo>
                          <a:pt x="30" y="25"/>
                        </a:lnTo>
                        <a:lnTo>
                          <a:pt x="33" y="25"/>
                        </a:lnTo>
                        <a:lnTo>
                          <a:pt x="40" y="26"/>
                        </a:lnTo>
                        <a:lnTo>
                          <a:pt x="44" y="28"/>
                        </a:lnTo>
                        <a:lnTo>
                          <a:pt x="38" y="25"/>
                        </a:lnTo>
                        <a:lnTo>
                          <a:pt x="42" y="25"/>
                        </a:lnTo>
                        <a:lnTo>
                          <a:pt x="50" y="25"/>
                        </a:lnTo>
                        <a:lnTo>
                          <a:pt x="56" y="24"/>
                        </a:lnTo>
                        <a:lnTo>
                          <a:pt x="63" y="24"/>
                        </a:lnTo>
                        <a:lnTo>
                          <a:pt x="65" y="29"/>
                        </a:lnTo>
                        <a:lnTo>
                          <a:pt x="66" y="35"/>
                        </a:lnTo>
                        <a:lnTo>
                          <a:pt x="68" y="28"/>
                        </a:lnTo>
                        <a:lnTo>
                          <a:pt x="70" y="19"/>
                        </a:lnTo>
                        <a:lnTo>
                          <a:pt x="66" y="13"/>
                        </a:lnTo>
                        <a:lnTo>
                          <a:pt x="62" y="9"/>
                        </a:lnTo>
                        <a:lnTo>
                          <a:pt x="57" y="6"/>
                        </a:lnTo>
                      </a:path>
                    </a:pathLst>
                  </a:custGeom>
                  <a:blipFill dpi="0" rotWithShape="0">
                    <a:blip r:embed="rId15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495" name="Group 1191"/>
              <p:cNvGrpSpPr>
                <a:grpSpLocks/>
              </p:cNvGrpSpPr>
              <p:nvPr/>
            </p:nvGrpSpPr>
            <p:grpSpPr bwMode="auto">
              <a:xfrm>
                <a:off x="2640" y="816"/>
                <a:ext cx="1170" cy="798"/>
                <a:chOff x="2640" y="816"/>
                <a:chExt cx="1170" cy="798"/>
              </a:xfrm>
            </p:grpSpPr>
            <p:grpSp>
              <p:nvGrpSpPr>
                <p:cNvPr id="20496" name="Group 1192"/>
                <p:cNvGrpSpPr>
                  <a:grpSpLocks/>
                </p:cNvGrpSpPr>
                <p:nvPr/>
              </p:nvGrpSpPr>
              <p:grpSpPr bwMode="auto">
                <a:xfrm>
                  <a:off x="2765" y="848"/>
                  <a:ext cx="160" cy="739"/>
                  <a:chOff x="2765" y="848"/>
                  <a:chExt cx="160" cy="739"/>
                </a:xfrm>
              </p:grpSpPr>
              <p:grpSp>
                <p:nvGrpSpPr>
                  <p:cNvPr id="20634" name="Group 1193"/>
                  <p:cNvGrpSpPr>
                    <a:grpSpLocks/>
                  </p:cNvGrpSpPr>
                  <p:nvPr/>
                </p:nvGrpSpPr>
                <p:grpSpPr bwMode="auto">
                  <a:xfrm>
                    <a:off x="2799" y="848"/>
                    <a:ext cx="85" cy="129"/>
                    <a:chOff x="2799" y="848"/>
                    <a:chExt cx="85" cy="129"/>
                  </a:xfrm>
                </p:grpSpPr>
                <p:sp>
                  <p:nvSpPr>
                    <p:cNvPr id="20654" name="Freeform 1194"/>
                    <p:cNvSpPr>
                      <a:spLocks/>
                    </p:cNvSpPr>
                    <p:nvPr/>
                  </p:nvSpPr>
                  <p:spPr bwMode="auto">
                    <a:xfrm>
                      <a:off x="2799" y="848"/>
                      <a:ext cx="85" cy="101"/>
                    </a:xfrm>
                    <a:custGeom>
                      <a:avLst/>
                      <a:gdLst>
                        <a:gd name="T0" fmla="*/ 32 w 85"/>
                        <a:gd name="T1" fmla="*/ 1 h 101"/>
                        <a:gd name="T2" fmla="*/ 23 w 85"/>
                        <a:gd name="T3" fmla="*/ 6 h 101"/>
                        <a:gd name="T4" fmla="*/ 17 w 85"/>
                        <a:gd name="T5" fmla="*/ 12 h 101"/>
                        <a:gd name="T6" fmla="*/ 13 w 85"/>
                        <a:gd name="T7" fmla="*/ 19 h 101"/>
                        <a:gd name="T8" fmla="*/ 8 w 85"/>
                        <a:gd name="T9" fmla="*/ 33 h 101"/>
                        <a:gd name="T10" fmla="*/ 3 w 85"/>
                        <a:gd name="T11" fmla="*/ 53 h 101"/>
                        <a:gd name="T12" fmla="*/ 0 w 85"/>
                        <a:gd name="T13" fmla="*/ 71 h 101"/>
                        <a:gd name="T14" fmla="*/ 1 w 85"/>
                        <a:gd name="T15" fmla="*/ 79 h 101"/>
                        <a:gd name="T16" fmla="*/ 2 w 85"/>
                        <a:gd name="T17" fmla="*/ 86 h 101"/>
                        <a:gd name="T18" fmla="*/ 4 w 85"/>
                        <a:gd name="T19" fmla="*/ 95 h 101"/>
                        <a:gd name="T20" fmla="*/ 4 w 85"/>
                        <a:gd name="T21" fmla="*/ 98 h 101"/>
                        <a:gd name="T22" fmla="*/ 7 w 85"/>
                        <a:gd name="T23" fmla="*/ 98 h 101"/>
                        <a:gd name="T24" fmla="*/ 12 w 85"/>
                        <a:gd name="T25" fmla="*/ 97 h 101"/>
                        <a:gd name="T26" fmla="*/ 17 w 85"/>
                        <a:gd name="T27" fmla="*/ 97 h 101"/>
                        <a:gd name="T28" fmla="*/ 25 w 85"/>
                        <a:gd name="T29" fmla="*/ 99 h 101"/>
                        <a:gd name="T30" fmla="*/ 29 w 85"/>
                        <a:gd name="T31" fmla="*/ 100 h 101"/>
                        <a:gd name="T32" fmla="*/ 29 w 85"/>
                        <a:gd name="T33" fmla="*/ 93 h 101"/>
                        <a:gd name="T34" fmla="*/ 23 w 85"/>
                        <a:gd name="T35" fmla="*/ 79 h 101"/>
                        <a:gd name="T36" fmla="*/ 22 w 85"/>
                        <a:gd name="T37" fmla="*/ 57 h 101"/>
                        <a:gd name="T38" fmla="*/ 23 w 85"/>
                        <a:gd name="T39" fmla="*/ 37 h 101"/>
                        <a:gd name="T40" fmla="*/ 35 w 85"/>
                        <a:gd name="T41" fmla="*/ 25 h 101"/>
                        <a:gd name="T42" fmla="*/ 55 w 85"/>
                        <a:gd name="T43" fmla="*/ 23 h 101"/>
                        <a:gd name="T44" fmla="*/ 64 w 85"/>
                        <a:gd name="T45" fmla="*/ 35 h 101"/>
                        <a:gd name="T46" fmla="*/ 63 w 85"/>
                        <a:gd name="T47" fmla="*/ 77 h 101"/>
                        <a:gd name="T48" fmla="*/ 55 w 85"/>
                        <a:gd name="T49" fmla="*/ 94 h 101"/>
                        <a:gd name="T50" fmla="*/ 55 w 85"/>
                        <a:gd name="T51" fmla="*/ 99 h 101"/>
                        <a:gd name="T52" fmla="*/ 60 w 85"/>
                        <a:gd name="T53" fmla="*/ 99 h 101"/>
                        <a:gd name="T54" fmla="*/ 66 w 85"/>
                        <a:gd name="T55" fmla="*/ 98 h 101"/>
                        <a:gd name="T56" fmla="*/ 71 w 85"/>
                        <a:gd name="T57" fmla="*/ 98 h 101"/>
                        <a:gd name="T58" fmla="*/ 76 w 85"/>
                        <a:gd name="T59" fmla="*/ 99 h 101"/>
                        <a:gd name="T60" fmla="*/ 78 w 85"/>
                        <a:gd name="T61" fmla="*/ 99 h 101"/>
                        <a:gd name="T62" fmla="*/ 79 w 85"/>
                        <a:gd name="T63" fmla="*/ 93 h 101"/>
                        <a:gd name="T64" fmla="*/ 82 w 85"/>
                        <a:gd name="T65" fmla="*/ 83 h 101"/>
                        <a:gd name="T66" fmla="*/ 84 w 85"/>
                        <a:gd name="T67" fmla="*/ 74 h 101"/>
                        <a:gd name="T68" fmla="*/ 84 w 85"/>
                        <a:gd name="T69" fmla="*/ 66 h 101"/>
                        <a:gd name="T70" fmla="*/ 84 w 85"/>
                        <a:gd name="T71" fmla="*/ 57 h 101"/>
                        <a:gd name="T72" fmla="*/ 82 w 85"/>
                        <a:gd name="T73" fmla="*/ 51 h 101"/>
                        <a:gd name="T74" fmla="*/ 80 w 85"/>
                        <a:gd name="T75" fmla="*/ 44 h 101"/>
                        <a:gd name="T76" fmla="*/ 79 w 85"/>
                        <a:gd name="T77" fmla="*/ 37 h 101"/>
                        <a:gd name="T78" fmla="*/ 79 w 85"/>
                        <a:gd name="T79" fmla="*/ 32 h 101"/>
                        <a:gd name="T80" fmla="*/ 77 w 85"/>
                        <a:gd name="T81" fmla="*/ 25 h 101"/>
                        <a:gd name="T82" fmla="*/ 75 w 85"/>
                        <a:gd name="T83" fmla="*/ 16 h 101"/>
                        <a:gd name="T84" fmla="*/ 69 w 85"/>
                        <a:gd name="T85" fmla="*/ 8 h 101"/>
                        <a:gd name="T86" fmla="*/ 61 w 85"/>
                        <a:gd name="T87" fmla="*/ 2 h 101"/>
                        <a:gd name="T88" fmla="*/ 52 w 85"/>
                        <a:gd name="T89" fmla="*/ 0 h 101"/>
                        <a:gd name="T90" fmla="*/ 44 w 85"/>
                        <a:gd name="T91" fmla="*/ 0 h 101"/>
                        <a:gd name="T92" fmla="*/ 32 w 85"/>
                        <a:gd name="T93" fmla="*/ 1 h 101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85"/>
                        <a:gd name="T142" fmla="*/ 0 h 101"/>
                        <a:gd name="T143" fmla="*/ 85 w 85"/>
                        <a:gd name="T144" fmla="*/ 101 h 101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85" h="101">
                          <a:moveTo>
                            <a:pt x="32" y="1"/>
                          </a:moveTo>
                          <a:lnTo>
                            <a:pt x="23" y="6"/>
                          </a:lnTo>
                          <a:lnTo>
                            <a:pt x="17" y="12"/>
                          </a:lnTo>
                          <a:lnTo>
                            <a:pt x="13" y="19"/>
                          </a:lnTo>
                          <a:lnTo>
                            <a:pt x="8" y="33"/>
                          </a:lnTo>
                          <a:lnTo>
                            <a:pt x="3" y="53"/>
                          </a:lnTo>
                          <a:lnTo>
                            <a:pt x="0" y="71"/>
                          </a:ln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5"/>
                          </a:lnTo>
                          <a:lnTo>
                            <a:pt x="4" y="98"/>
                          </a:lnTo>
                          <a:lnTo>
                            <a:pt x="7" y="98"/>
                          </a:lnTo>
                          <a:lnTo>
                            <a:pt x="12" y="97"/>
                          </a:lnTo>
                          <a:lnTo>
                            <a:pt x="17" y="97"/>
                          </a:lnTo>
                          <a:lnTo>
                            <a:pt x="25" y="99"/>
                          </a:lnTo>
                          <a:lnTo>
                            <a:pt x="29" y="100"/>
                          </a:lnTo>
                          <a:lnTo>
                            <a:pt x="29" y="93"/>
                          </a:lnTo>
                          <a:lnTo>
                            <a:pt x="23" y="79"/>
                          </a:lnTo>
                          <a:lnTo>
                            <a:pt x="22" y="57"/>
                          </a:lnTo>
                          <a:lnTo>
                            <a:pt x="23" y="37"/>
                          </a:lnTo>
                          <a:lnTo>
                            <a:pt x="35" y="25"/>
                          </a:lnTo>
                          <a:lnTo>
                            <a:pt x="55" y="23"/>
                          </a:lnTo>
                          <a:lnTo>
                            <a:pt x="64" y="35"/>
                          </a:lnTo>
                          <a:lnTo>
                            <a:pt x="63" y="77"/>
                          </a:lnTo>
                          <a:lnTo>
                            <a:pt x="55" y="94"/>
                          </a:lnTo>
                          <a:lnTo>
                            <a:pt x="55" y="99"/>
                          </a:lnTo>
                          <a:lnTo>
                            <a:pt x="60" y="99"/>
                          </a:lnTo>
                          <a:lnTo>
                            <a:pt x="66" y="98"/>
                          </a:lnTo>
                          <a:lnTo>
                            <a:pt x="71" y="98"/>
                          </a:lnTo>
                          <a:lnTo>
                            <a:pt x="76" y="99"/>
                          </a:lnTo>
                          <a:lnTo>
                            <a:pt x="78" y="99"/>
                          </a:lnTo>
                          <a:lnTo>
                            <a:pt x="79" y="93"/>
                          </a:lnTo>
                          <a:lnTo>
                            <a:pt x="82" y="83"/>
                          </a:lnTo>
                          <a:lnTo>
                            <a:pt x="84" y="74"/>
                          </a:lnTo>
                          <a:lnTo>
                            <a:pt x="84" y="66"/>
                          </a:lnTo>
                          <a:lnTo>
                            <a:pt x="84" y="57"/>
                          </a:lnTo>
                          <a:lnTo>
                            <a:pt x="82" y="51"/>
                          </a:lnTo>
                          <a:lnTo>
                            <a:pt x="80" y="44"/>
                          </a:lnTo>
                          <a:lnTo>
                            <a:pt x="79" y="37"/>
                          </a:lnTo>
                          <a:lnTo>
                            <a:pt x="79" y="32"/>
                          </a:lnTo>
                          <a:lnTo>
                            <a:pt x="77" y="25"/>
                          </a:lnTo>
                          <a:lnTo>
                            <a:pt x="75" y="16"/>
                          </a:lnTo>
                          <a:lnTo>
                            <a:pt x="69" y="8"/>
                          </a:lnTo>
                          <a:lnTo>
                            <a:pt x="61" y="2"/>
                          </a:lnTo>
                          <a:lnTo>
                            <a:pt x="52" y="0"/>
                          </a:lnTo>
                          <a:lnTo>
                            <a:pt x="44" y="0"/>
                          </a:lnTo>
                          <a:lnTo>
                            <a:pt x="32" y="1"/>
                          </a:lnTo>
                        </a:path>
                      </a:pathLst>
                    </a:custGeom>
                    <a:blipFill dpi="0" rotWithShape="0">
                      <a:blip r:embed="rId16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55" name="Freeform 1195"/>
                    <p:cNvSpPr>
                      <a:spLocks/>
                    </p:cNvSpPr>
                    <p:nvPr/>
                  </p:nvSpPr>
                  <p:spPr bwMode="auto">
                    <a:xfrm>
                      <a:off x="2817" y="867"/>
                      <a:ext cx="50" cy="110"/>
                    </a:xfrm>
                    <a:custGeom>
                      <a:avLst/>
                      <a:gdLst>
                        <a:gd name="T0" fmla="*/ 5 w 50"/>
                        <a:gd name="T1" fmla="*/ 11 h 110"/>
                        <a:gd name="T2" fmla="*/ 2 w 50"/>
                        <a:gd name="T3" fmla="*/ 18 h 110"/>
                        <a:gd name="T4" fmla="*/ 1 w 50"/>
                        <a:gd name="T5" fmla="*/ 27 h 110"/>
                        <a:gd name="T6" fmla="*/ 0 w 50"/>
                        <a:gd name="T7" fmla="*/ 37 h 110"/>
                        <a:gd name="T8" fmla="*/ 1 w 50"/>
                        <a:gd name="T9" fmla="*/ 44 h 110"/>
                        <a:gd name="T10" fmla="*/ 2 w 50"/>
                        <a:gd name="T11" fmla="*/ 52 h 110"/>
                        <a:gd name="T12" fmla="*/ 11 w 50"/>
                        <a:gd name="T13" fmla="*/ 74 h 110"/>
                        <a:gd name="T14" fmla="*/ 11 w 50"/>
                        <a:gd name="T15" fmla="*/ 95 h 110"/>
                        <a:gd name="T16" fmla="*/ 25 w 50"/>
                        <a:gd name="T17" fmla="*/ 109 h 110"/>
                        <a:gd name="T18" fmla="*/ 36 w 50"/>
                        <a:gd name="T19" fmla="*/ 93 h 110"/>
                        <a:gd name="T20" fmla="*/ 36 w 50"/>
                        <a:gd name="T21" fmla="*/ 75 h 110"/>
                        <a:gd name="T22" fmla="*/ 46 w 50"/>
                        <a:gd name="T23" fmla="*/ 56 h 110"/>
                        <a:gd name="T24" fmla="*/ 48 w 50"/>
                        <a:gd name="T25" fmla="*/ 45 h 110"/>
                        <a:gd name="T26" fmla="*/ 49 w 50"/>
                        <a:gd name="T27" fmla="*/ 37 h 110"/>
                        <a:gd name="T28" fmla="*/ 48 w 50"/>
                        <a:gd name="T29" fmla="*/ 29 h 110"/>
                        <a:gd name="T30" fmla="*/ 48 w 50"/>
                        <a:gd name="T31" fmla="*/ 22 h 110"/>
                        <a:gd name="T32" fmla="*/ 46 w 50"/>
                        <a:gd name="T33" fmla="*/ 14 h 110"/>
                        <a:gd name="T34" fmla="*/ 43 w 50"/>
                        <a:gd name="T35" fmla="*/ 7 h 110"/>
                        <a:gd name="T36" fmla="*/ 38 w 50"/>
                        <a:gd name="T37" fmla="*/ 3 h 110"/>
                        <a:gd name="T38" fmla="*/ 30 w 50"/>
                        <a:gd name="T39" fmla="*/ 1 h 110"/>
                        <a:gd name="T40" fmla="*/ 22 w 50"/>
                        <a:gd name="T41" fmla="*/ 0 h 110"/>
                        <a:gd name="T42" fmla="*/ 15 w 50"/>
                        <a:gd name="T43" fmla="*/ 1 h 110"/>
                        <a:gd name="T44" fmla="*/ 9 w 50"/>
                        <a:gd name="T45" fmla="*/ 5 h 110"/>
                        <a:gd name="T46" fmla="*/ 5 w 50"/>
                        <a:gd name="T47" fmla="*/ 11 h 11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50"/>
                        <a:gd name="T73" fmla="*/ 0 h 110"/>
                        <a:gd name="T74" fmla="*/ 50 w 50"/>
                        <a:gd name="T75" fmla="*/ 110 h 11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50" h="110">
                          <a:moveTo>
                            <a:pt x="5" y="11"/>
                          </a:moveTo>
                          <a:lnTo>
                            <a:pt x="2" y="18"/>
                          </a:lnTo>
                          <a:lnTo>
                            <a:pt x="1" y="27"/>
                          </a:lnTo>
                          <a:lnTo>
                            <a:pt x="0" y="37"/>
                          </a:lnTo>
                          <a:lnTo>
                            <a:pt x="1" y="44"/>
                          </a:lnTo>
                          <a:lnTo>
                            <a:pt x="2" y="52"/>
                          </a:lnTo>
                          <a:lnTo>
                            <a:pt x="11" y="74"/>
                          </a:lnTo>
                          <a:lnTo>
                            <a:pt x="11" y="95"/>
                          </a:lnTo>
                          <a:lnTo>
                            <a:pt x="25" y="109"/>
                          </a:lnTo>
                          <a:lnTo>
                            <a:pt x="36" y="93"/>
                          </a:lnTo>
                          <a:lnTo>
                            <a:pt x="36" y="75"/>
                          </a:lnTo>
                          <a:lnTo>
                            <a:pt x="46" y="56"/>
                          </a:lnTo>
                          <a:lnTo>
                            <a:pt x="48" y="45"/>
                          </a:lnTo>
                          <a:lnTo>
                            <a:pt x="49" y="37"/>
                          </a:lnTo>
                          <a:lnTo>
                            <a:pt x="48" y="29"/>
                          </a:lnTo>
                          <a:lnTo>
                            <a:pt x="48" y="22"/>
                          </a:lnTo>
                          <a:lnTo>
                            <a:pt x="46" y="14"/>
                          </a:lnTo>
                          <a:lnTo>
                            <a:pt x="43" y="7"/>
                          </a:lnTo>
                          <a:lnTo>
                            <a:pt x="38" y="3"/>
                          </a:lnTo>
                          <a:lnTo>
                            <a:pt x="30" y="1"/>
                          </a:lnTo>
                          <a:lnTo>
                            <a:pt x="22" y="0"/>
                          </a:lnTo>
                          <a:lnTo>
                            <a:pt x="15" y="1"/>
                          </a:lnTo>
                          <a:lnTo>
                            <a:pt x="9" y="5"/>
                          </a:lnTo>
                          <a:lnTo>
                            <a:pt x="5" y="11"/>
                          </a:lnTo>
                        </a:path>
                      </a:pathLst>
                    </a:custGeom>
                    <a:blipFill dpi="0" rotWithShape="0">
                      <a:blip r:embed="rId4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20656" name="Group 11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13" y="914"/>
                      <a:ext cx="57" cy="16"/>
                      <a:chOff x="2813" y="914"/>
                      <a:chExt cx="57" cy="16"/>
                    </a:xfrm>
                  </p:grpSpPr>
                  <p:grpSp>
                    <p:nvGrpSpPr>
                      <p:cNvPr id="20657" name="Group 1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13" y="914"/>
                        <a:ext cx="10" cy="16"/>
                        <a:chOff x="2813" y="914"/>
                        <a:chExt cx="10" cy="16"/>
                      </a:xfrm>
                    </p:grpSpPr>
                    <p:sp>
                      <p:nvSpPr>
                        <p:cNvPr id="20661" name="Oval 1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3" y="914"/>
                          <a:ext cx="10" cy="16"/>
                        </a:xfrm>
                        <a:prstGeom prst="ellipse">
                          <a:avLst/>
                        </a:prstGeom>
                        <a:blipFill dpi="0" rotWithShape="0">
                          <a:blip r:embed="rId17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62" name="Oval 1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14" y="915"/>
                          <a:ext cx="7" cy="13"/>
                        </a:xfrm>
                        <a:prstGeom prst="ellipse">
                          <a:avLst/>
                        </a:prstGeom>
                        <a:blipFill dpi="0" rotWithShape="0">
                          <a:blip r:embed="rId18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658" name="Group 1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0" y="914"/>
                        <a:ext cx="10" cy="16"/>
                        <a:chOff x="2860" y="914"/>
                        <a:chExt cx="10" cy="16"/>
                      </a:xfrm>
                    </p:grpSpPr>
                    <p:sp>
                      <p:nvSpPr>
                        <p:cNvPr id="20659" name="Oval 1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0" y="914"/>
                          <a:ext cx="10" cy="16"/>
                        </a:xfrm>
                        <a:prstGeom prst="ellipse">
                          <a:avLst/>
                        </a:prstGeom>
                        <a:blipFill dpi="0" rotWithShape="0">
                          <a:blip r:embed="rId17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60" name="Oval 1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2" y="915"/>
                          <a:ext cx="7" cy="13"/>
                        </a:xfrm>
                        <a:prstGeom prst="ellipse">
                          <a:avLst/>
                        </a:prstGeom>
                        <a:blipFill dpi="0" rotWithShape="0">
                          <a:blip r:embed="rId18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0635" name="Group 1203"/>
                  <p:cNvGrpSpPr>
                    <a:grpSpLocks/>
                  </p:cNvGrpSpPr>
                  <p:nvPr/>
                </p:nvGrpSpPr>
                <p:grpSpPr bwMode="auto">
                  <a:xfrm>
                    <a:off x="2790" y="1204"/>
                    <a:ext cx="132" cy="351"/>
                    <a:chOff x="2790" y="1204"/>
                    <a:chExt cx="132" cy="351"/>
                  </a:xfrm>
                </p:grpSpPr>
                <p:grpSp>
                  <p:nvGrpSpPr>
                    <p:cNvPr id="20650" name="Group 1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0" y="1204"/>
                      <a:ext cx="132" cy="351"/>
                      <a:chOff x="2790" y="1204"/>
                      <a:chExt cx="132" cy="351"/>
                    </a:xfrm>
                  </p:grpSpPr>
                  <p:sp>
                    <p:nvSpPr>
                      <p:cNvPr id="20652" name="Freeform 1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0" y="1280"/>
                        <a:ext cx="95" cy="275"/>
                      </a:xfrm>
                      <a:custGeom>
                        <a:avLst/>
                        <a:gdLst>
                          <a:gd name="T0" fmla="*/ 17 w 95"/>
                          <a:gd name="T1" fmla="*/ 5 h 275"/>
                          <a:gd name="T2" fmla="*/ 18 w 95"/>
                          <a:gd name="T3" fmla="*/ 84 h 275"/>
                          <a:gd name="T4" fmla="*/ 18 w 95"/>
                          <a:gd name="T5" fmla="*/ 151 h 275"/>
                          <a:gd name="T6" fmla="*/ 22 w 95"/>
                          <a:gd name="T7" fmla="*/ 216 h 275"/>
                          <a:gd name="T8" fmla="*/ 11 w 95"/>
                          <a:gd name="T9" fmla="*/ 244 h 275"/>
                          <a:gd name="T10" fmla="*/ 2 w 95"/>
                          <a:gd name="T11" fmla="*/ 262 h 275"/>
                          <a:gd name="T12" fmla="*/ 0 w 95"/>
                          <a:gd name="T13" fmla="*/ 267 h 275"/>
                          <a:gd name="T14" fmla="*/ 4 w 95"/>
                          <a:gd name="T15" fmla="*/ 274 h 275"/>
                          <a:gd name="T16" fmla="*/ 21 w 95"/>
                          <a:gd name="T17" fmla="*/ 273 h 275"/>
                          <a:gd name="T18" fmla="*/ 36 w 95"/>
                          <a:gd name="T19" fmla="*/ 237 h 275"/>
                          <a:gd name="T20" fmla="*/ 37 w 95"/>
                          <a:gd name="T21" fmla="*/ 214 h 275"/>
                          <a:gd name="T22" fmla="*/ 48 w 95"/>
                          <a:gd name="T23" fmla="*/ 138 h 275"/>
                          <a:gd name="T24" fmla="*/ 49 w 95"/>
                          <a:gd name="T25" fmla="*/ 120 h 275"/>
                          <a:gd name="T26" fmla="*/ 49 w 95"/>
                          <a:gd name="T27" fmla="*/ 156 h 275"/>
                          <a:gd name="T28" fmla="*/ 54 w 95"/>
                          <a:gd name="T29" fmla="*/ 206 h 275"/>
                          <a:gd name="T30" fmla="*/ 52 w 95"/>
                          <a:gd name="T31" fmla="*/ 230 h 275"/>
                          <a:gd name="T32" fmla="*/ 60 w 95"/>
                          <a:gd name="T33" fmla="*/ 253 h 275"/>
                          <a:gd name="T34" fmla="*/ 70 w 95"/>
                          <a:gd name="T35" fmla="*/ 270 h 275"/>
                          <a:gd name="T36" fmla="*/ 85 w 95"/>
                          <a:gd name="T37" fmla="*/ 271 h 275"/>
                          <a:gd name="T38" fmla="*/ 89 w 95"/>
                          <a:gd name="T39" fmla="*/ 265 h 275"/>
                          <a:gd name="T40" fmla="*/ 73 w 95"/>
                          <a:gd name="T41" fmla="*/ 229 h 275"/>
                          <a:gd name="T42" fmla="*/ 72 w 95"/>
                          <a:gd name="T43" fmla="*/ 212 h 275"/>
                          <a:gd name="T44" fmla="*/ 75 w 95"/>
                          <a:gd name="T45" fmla="*/ 175 h 275"/>
                          <a:gd name="T46" fmla="*/ 81 w 95"/>
                          <a:gd name="T47" fmla="*/ 115 h 275"/>
                          <a:gd name="T48" fmla="*/ 94 w 95"/>
                          <a:gd name="T49" fmla="*/ 0 h 275"/>
                          <a:gd name="T50" fmla="*/ 17 w 95"/>
                          <a:gd name="T51" fmla="*/ 5 h 275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95"/>
                          <a:gd name="T79" fmla="*/ 0 h 275"/>
                          <a:gd name="T80" fmla="*/ 95 w 95"/>
                          <a:gd name="T81" fmla="*/ 275 h 275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95" h="275">
                            <a:moveTo>
                              <a:pt x="17" y="5"/>
                            </a:moveTo>
                            <a:lnTo>
                              <a:pt x="18" y="84"/>
                            </a:lnTo>
                            <a:lnTo>
                              <a:pt x="18" y="151"/>
                            </a:lnTo>
                            <a:lnTo>
                              <a:pt x="22" y="216"/>
                            </a:lnTo>
                            <a:lnTo>
                              <a:pt x="11" y="244"/>
                            </a:lnTo>
                            <a:lnTo>
                              <a:pt x="2" y="262"/>
                            </a:lnTo>
                            <a:lnTo>
                              <a:pt x="0" y="267"/>
                            </a:lnTo>
                            <a:lnTo>
                              <a:pt x="4" y="274"/>
                            </a:lnTo>
                            <a:lnTo>
                              <a:pt x="21" y="273"/>
                            </a:lnTo>
                            <a:lnTo>
                              <a:pt x="36" y="237"/>
                            </a:lnTo>
                            <a:lnTo>
                              <a:pt x="37" y="214"/>
                            </a:lnTo>
                            <a:lnTo>
                              <a:pt x="48" y="138"/>
                            </a:lnTo>
                            <a:lnTo>
                              <a:pt x="49" y="120"/>
                            </a:lnTo>
                            <a:lnTo>
                              <a:pt x="49" y="156"/>
                            </a:lnTo>
                            <a:lnTo>
                              <a:pt x="54" y="206"/>
                            </a:lnTo>
                            <a:lnTo>
                              <a:pt x="52" y="230"/>
                            </a:lnTo>
                            <a:lnTo>
                              <a:pt x="60" y="253"/>
                            </a:lnTo>
                            <a:lnTo>
                              <a:pt x="70" y="270"/>
                            </a:lnTo>
                            <a:lnTo>
                              <a:pt x="85" y="271"/>
                            </a:lnTo>
                            <a:lnTo>
                              <a:pt x="89" y="265"/>
                            </a:lnTo>
                            <a:lnTo>
                              <a:pt x="73" y="229"/>
                            </a:lnTo>
                            <a:lnTo>
                              <a:pt x="72" y="212"/>
                            </a:lnTo>
                            <a:lnTo>
                              <a:pt x="75" y="175"/>
                            </a:lnTo>
                            <a:lnTo>
                              <a:pt x="81" y="115"/>
                            </a:lnTo>
                            <a:lnTo>
                              <a:pt x="94" y="0"/>
                            </a:lnTo>
                            <a:lnTo>
                              <a:pt x="17" y="5"/>
                            </a:lnTo>
                          </a:path>
                        </a:pathLst>
                      </a:custGeom>
                      <a:blipFill dpi="0" rotWithShape="0">
                        <a:blip r:embed="rId1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53" name="Freeform 1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9" y="1204"/>
                        <a:ext cx="23" cy="36"/>
                      </a:xfrm>
                      <a:custGeom>
                        <a:avLst/>
                        <a:gdLst>
                          <a:gd name="T0" fmla="*/ 22 w 23"/>
                          <a:gd name="T1" fmla="*/ 0 h 36"/>
                          <a:gd name="T2" fmla="*/ 22 w 23"/>
                          <a:gd name="T3" fmla="*/ 18 h 36"/>
                          <a:gd name="T4" fmla="*/ 0 w 23"/>
                          <a:gd name="T5" fmla="*/ 35 h 36"/>
                          <a:gd name="T6" fmla="*/ 10 w 23"/>
                          <a:gd name="T7" fmla="*/ 3 h 36"/>
                          <a:gd name="T8" fmla="*/ 22 w 23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"/>
                          <a:gd name="T16" fmla="*/ 0 h 36"/>
                          <a:gd name="T17" fmla="*/ 23 w 23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" h="36">
                            <a:moveTo>
                              <a:pt x="22" y="0"/>
                            </a:moveTo>
                            <a:lnTo>
                              <a:pt x="22" y="18"/>
                            </a:lnTo>
                            <a:lnTo>
                              <a:pt x="0" y="35"/>
                            </a:lnTo>
                            <a:lnTo>
                              <a:pt x="10" y="3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blipFill dpi="0" rotWithShape="0">
                        <a:blip r:embed="rId1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0651" name="Freeform 1207"/>
                    <p:cNvSpPr>
                      <a:spLocks/>
                    </p:cNvSpPr>
                    <p:nvPr/>
                  </p:nvSpPr>
                  <p:spPr bwMode="auto">
                    <a:xfrm>
                      <a:off x="2839" y="1282"/>
                      <a:ext cx="9" cy="123"/>
                    </a:xfrm>
                    <a:custGeom>
                      <a:avLst/>
                      <a:gdLst>
                        <a:gd name="T0" fmla="*/ 8 w 9"/>
                        <a:gd name="T1" fmla="*/ 0 h 123"/>
                        <a:gd name="T2" fmla="*/ 8 w 9"/>
                        <a:gd name="T3" fmla="*/ 41 h 123"/>
                        <a:gd name="T4" fmla="*/ 6 w 9"/>
                        <a:gd name="T5" fmla="*/ 65 h 123"/>
                        <a:gd name="T6" fmla="*/ 4 w 9"/>
                        <a:gd name="T7" fmla="*/ 91 h 123"/>
                        <a:gd name="T8" fmla="*/ 0 w 9"/>
                        <a:gd name="T9" fmla="*/ 116 h 123"/>
                        <a:gd name="T10" fmla="*/ 1 w 9"/>
                        <a:gd name="T11" fmla="*/ 122 h 123"/>
                        <a:gd name="T12" fmla="*/ 8 w 9"/>
                        <a:gd name="T13" fmla="*/ 0 h 12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"/>
                        <a:gd name="T22" fmla="*/ 0 h 123"/>
                        <a:gd name="T23" fmla="*/ 9 w 9"/>
                        <a:gd name="T24" fmla="*/ 123 h 12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" h="123">
                          <a:moveTo>
                            <a:pt x="8" y="0"/>
                          </a:moveTo>
                          <a:lnTo>
                            <a:pt x="8" y="41"/>
                          </a:lnTo>
                          <a:lnTo>
                            <a:pt x="6" y="65"/>
                          </a:lnTo>
                          <a:lnTo>
                            <a:pt x="4" y="91"/>
                          </a:lnTo>
                          <a:lnTo>
                            <a:pt x="0" y="116"/>
                          </a:lnTo>
                          <a:lnTo>
                            <a:pt x="1" y="122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blipFill dpi="0" rotWithShape="0">
                      <a:blip r:embed="rId19" cstate="print"/>
                      <a:srcRect/>
                      <a:tile tx="0" ty="0" sx="100000" sy="100000" flip="none" algn="tl"/>
                    </a:blipFill>
                    <a:ln w="12700" cap="rnd">
                      <a:solidFill>
                        <a:srgbClr val="FF5F1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636" name="Group 1208"/>
                  <p:cNvGrpSpPr>
                    <a:grpSpLocks/>
                  </p:cNvGrpSpPr>
                  <p:nvPr/>
                </p:nvGrpSpPr>
                <p:grpSpPr bwMode="auto">
                  <a:xfrm>
                    <a:off x="2765" y="960"/>
                    <a:ext cx="160" cy="331"/>
                    <a:chOff x="2765" y="960"/>
                    <a:chExt cx="160" cy="331"/>
                  </a:xfrm>
                </p:grpSpPr>
                <p:sp>
                  <p:nvSpPr>
                    <p:cNvPr id="20640" name="Freeform 1209"/>
                    <p:cNvSpPr>
                      <a:spLocks/>
                    </p:cNvSpPr>
                    <p:nvPr/>
                  </p:nvSpPr>
                  <p:spPr bwMode="auto">
                    <a:xfrm>
                      <a:off x="2765" y="960"/>
                      <a:ext cx="160" cy="331"/>
                    </a:xfrm>
                    <a:custGeom>
                      <a:avLst/>
                      <a:gdLst>
                        <a:gd name="T0" fmla="*/ 63 w 160"/>
                        <a:gd name="T1" fmla="*/ 2 h 331"/>
                        <a:gd name="T2" fmla="*/ 14 w 160"/>
                        <a:gd name="T3" fmla="*/ 33 h 331"/>
                        <a:gd name="T4" fmla="*/ 6 w 160"/>
                        <a:gd name="T5" fmla="*/ 48 h 331"/>
                        <a:gd name="T6" fmla="*/ 0 w 160"/>
                        <a:gd name="T7" fmla="*/ 172 h 331"/>
                        <a:gd name="T8" fmla="*/ 2 w 160"/>
                        <a:gd name="T9" fmla="*/ 201 h 331"/>
                        <a:gd name="T10" fmla="*/ 21 w 160"/>
                        <a:gd name="T11" fmla="*/ 198 h 331"/>
                        <a:gd name="T12" fmla="*/ 20 w 160"/>
                        <a:gd name="T13" fmla="*/ 271 h 331"/>
                        <a:gd name="T14" fmla="*/ 29 w 160"/>
                        <a:gd name="T15" fmla="*/ 271 h 331"/>
                        <a:gd name="T16" fmla="*/ 38 w 160"/>
                        <a:gd name="T17" fmla="*/ 328 h 331"/>
                        <a:gd name="T18" fmla="*/ 72 w 160"/>
                        <a:gd name="T19" fmla="*/ 328 h 331"/>
                        <a:gd name="T20" fmla="*/ 100 w 160"/>
                        <a:gd name="T21" fmla="*/ 325 h 331"/>
                        <a:gd name="T22" fmla="*/ 119 w 160"/>
                        <a:gd name="T23" fmla="*/ 330 h 331"/>
                        <a:gd name="T24" fmla="*/ 147 w 160"/>
                        <a:gd name="T25" fmla="*/ 248 h 331"/>
                        <a:gd name="T26" fmla="*/ 159 w 160"/>
                        <a:gd name="T27" fmla="*/ 246 h 331"/>
                        <a:gd name="T28" fmla="*/ 148 w 160"/>
                        <a:gd name="T29" fmla="*/ 132 h 331"/>
                        <a:gd name="T30" fmla="*/ 147 w 160"/>
                        <a:gd name="T31" fmla="*/ 42 h 331"/>
                        <a:gd name="T32" fmla="*/ 140 w 160"/>
                        <a:gd name="T33" fmla="*/ 32 h 331"/>
                        <a:gd name="T34" fmla="*/ 88 w 160"/>
                        <a:gd name="T35" fmla="*/ 0 h 331"/>
                        <a:gd name="T36" fmla="*/ 78 w 160"/>
                        <a:gd name="T37" fmla="*/ 13 h 331"/>
                        <a:gd name="T38" fmla="*/ 63 w 160"/>
                        <a:gd name="T39" fmla="*/ 2 h 33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60"/>
                        <a:gd name="T61" fmla="*/ 0 h 331"/>
                        <a:gd name="T62" fmla="*/ 160 w 160"/>
                        <a:gd name="T63" fmla="*/ 331 h 33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60" h="331">
                          <a:moveTo>
                            <a:pt x="63" y="2"/>
                          </a:moveTo>
                          <a:lnTo>
                            <a:pt x="14" y="33"/>
                          </a:lnTo>
                          <a:lnTo>
                            <a:pt x="6" y="48"/>
                          </a:lnTo>
                          <a:lnTo>
                            <a:pt x="0" y="172"/>
                          </a:lnTo>
                          <a:lnTo>
                            <a:pt x="2" y="201"/>
                          </a:lnTo>
                          <a:lnTo>
                            <a:pt x="21" y="198"/>
                          </a:lnTo>
                          <a:lnTo>
                            <a:pt x="20" y="271"/>
                          </a:lnTo>
                          <a:lnTo>
                            <a:pt x="29" y="271"/>
                          </a:lnTo>
                          <a:lnTo>
                            <a:pt x="38" y="328"/>
                          </a:lnTo>
                          <a:lnTo>
                            <a:pt x="72" y="328"/>
                          </a:lnTo>
                          <a:lnTo>
                            <a:pt x="100" y="325"/>
                          </a:lnTo>
                          <a:lnTo>
                            <a:pt x="119" y="330"/>
                          </a:lnTo>
                          <a:lnTo>
                            <a:pt x="147" y="248"/>
                          </a:lnTo>
                          <a:lnTo>
                            <a:pt x="159" y="246"/>
                          </a:lnTo>
                          <a:lnTo>
                            <a:pt x="148" y="132"/>
                          </a:lnTo>
                          <a:lnTo>
                            <a:pt x="147" y="42"/>
                          </a:lnTo>
                          <a:lnTo>
                            <a:pt x="140" y="32"/>
                          </a:lnTo>
                          <a:lnTo>
                            <a:pt x="88" y="0"/>
                          </a:lnTo>
                          <a:lnTo>
                            <a:pt x="78" y="13"/>
                          </a:lnTo>
                          <a:lnTo>
                            <a:pt x="63" y="2"/>
                          </a:lnTo>
                        </a:path>
                      </a:pathLst>
                    </a:custGeom>
                    <a:blipFill dpi="0" rotWithShape="0">
                      <a:blip r:embed="rId17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20641" name="Group 1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6" y="1026"/>
                      <a:ext cx="99" cy="206"/>
                      <a:chOff x="2786" y="1026"/>
                      <a:chExt cx="99" cy="206"/>
                    </a:xfrm>
                  </p:grpSpPr>
                  <p:grpSp>
                    <p:nvGrpSpPr>
                      <p:cNvPr id="20642" name="Group 1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1118"/>
                        <a:ext cx="70" cy="114"/>
                        <a:chOff x="2789" y="1118"/>
                        <a:chExt cx="70" cy="114"/>
                      </a:xfrm>
                    </p:grpSpPr>
                    <p:sp>
                      <p:nvSpPr>
                        <p:cNvPr id="20648" name="Freeform 1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8" y="1118"/>
                          <a:ext cx="61" cy="114"/>
                        </a:xfrm>
                        <a:custGeom>
                          <a:avLst/>
                          <a:gdLst>
                            <a:gd name="T0" fmla="*/ 0 w 61"/>
                            <a:gd name="T1" fmla="*/ 113 h 114"/>
                            <a:gd name="T2" fmla="*/ 59 w 61"/>
                            <a:gd name="T3" fmla="*/ 107 h 114"/>
                            <a:gd name="T4" fmla="*/ 60 w 61"/>
                            <a:gd name="T5" fmla="*/ 0 h 114"/>
                            <a:gd name="T6" fmla="*/ 0 60000 65536"/>
                            <a:gd name="T7" fmla="*/ 0 60000 65536"/>
                            <a:gd name="T8" fmla="*/ 0 60000 65536"/>
                            <a:gd name="T9" fmla="*/ 0 w 61"/>
                            <a:gd name="T10" fmla="*/ 0 h 114"/>
                            <a:gd name="T11" fmla="*/ 61 w 61"/>
                            <a:gd name="T12" fmla="*/ 114 h 1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1" h="114">
                              <a:moveTo>
                                <a:pt x="0" y="113"/>
                              </a:moveTo>
                              <a:lnTo>
                                <a:pt x="59" y="107"/>
                              </a:lnTo>
                              <a:lnTo>
                                <a:pt x="6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9F3FD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49" name="Freeform 1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9" y="1132"/>
                          <a:ext cx="69" cy="29"/>
                        </a:xfrm>
                        <a:custGeom>
                          <a:avLst/>
                          <a:gdLst>
                            <a:gd name="T0" fmla="*/ 0 w 69"/>
                            <a:gd name="T1" fmla="*/ 28 h 29"/>
                            <a:gd name="T2" fmla="*/ 24 w 69"/>
                            <a:gd name="T3" fmla="*/ 20 h 29"/>
                            <a:gd name="T4" fmla="*/ 68 w 69"/>
                            <a:gd name="T5" fmla="*/ 0 h 29"/>
                            <a:gd name="T6" fmla="*/ 0 60000 65536"/>
                            <a:gd name="T7" fmla="*/ 0 60000 65536"/>
                            <a:gd name="T8" fmla="*/ 0 60000 65536"/>
                            <a:gd name="T9" fmla="*/ 0 w 69"/>
                            <a:gd name="T10" fmla="*/ 0 h 29"/>
                            <a:gd name="T11" fmla="*/ 69 w 69"/>
                            <a:gd name="T12" fmla="*/ 29 h 2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9" h="29">
                              <a:moveTo>
                                <a:pt x="0" y="28"/>
                              </a:moveTo>
                              <a:lnTo>
                                <a:pt x="24" y="20"/>
                              </a:lnTo>
                              <a:lnTo>
                                <a:pt x="68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9F3FD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643" name="Group 1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6" y="1026"/>
                        <a:ext cx="99" cy="133"/>
                        <a:chOff x="2786" y="1026"/>
                        <a:chExt cx="99" cy="133"/>
                      </a:xfrm>
                    </p:grpSpPr>
                    <p:sp>
                      <p:nvSpPr>
                        <p:cNvPr id="20644" name="Freeform 1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3" y="1026"/>
                          <a:ext cx="85" cy="101"/>
                        </a:xfrm>
                        <a:custGeom>
                          <a:avLst/>
                          <a:gdLst>
                            <a:gd name="T0" fmla="*/ 0 w 85"/>
                            <a:gd name="T1" fmla="*/ 35 h 101"/>
                            <a:gd name="T2" fmla="*/ 54 w 85"/>
                            <a:gd name="T3" fmla="*/ 0 h 101"/>
                            <a:gd name="T4" fmla="*/ 84 w 85"/>
                            <a:gd name="T5" fmla="*/ 67 h 101"/>
                            <a:gd name="T6" fmla="*/ 30 w 85"/>
                            <a:gd name="T7" fmla="*/ 100 h 101"/>
                            <a:gd name="T8" fmla="*/ 0 w 85"/>
                            <a:gd name="T9" fmla="*/ 35 h 1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5"/>
                            <a:gd name="T16" fmla="*/ 0 h 101"/>
                            <a:gd name="T17" fmla="*/ 85 w 85"/>
                            <a:gd name="T18" fmla="*/ 101 h 1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5" h="101">
                              <a:moveTo>
                                <a:pt x="0" y="35"/>
                              </a:moveTo>
                              <a:lnTo>
                                <a:pt x="54" y="0"/>
                              </a:lnTo>
                              <a:lnTo>
                                <a:pt x="84" y="67"/>
                              </a:lnTo>
                              <a:lnTo>
                                <a:pt x="30" y="100"/>
                              </a:lnTo>
                              <a:lnTo>
                                <a:pt x="0" y="35"/>
                              </a:lnTo>
                            </a:path>
                          </a:pathLst>
                        </a:custGeom>
                        <a:blipFill dpi="0" rotWithShape="0">
                          <a:blip r:embed="rId20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645" name="Group 12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86" y="1068"/>
                          <a:ext cx="99" cy="91"/>
                          <a:chOff x="2786" y="1068"/>
                          <a:chExt cx="99" cy="91"/>
                        </a:xfrm>
                      </p:grpSpPr>
                      <p:sp>
                        <p:nvSpPr>
                          <p:cNvPr id="20646" name="Freeform 12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47" y="1068"/>
                            <a:ext cx="38" cy="55"/>
                          </a:xfrm>
                          <a:custGeom>
                            <a:avLst/>
                            <a:gdLst>
                              <a:gd name="T0" fmla="*/ 0 w 38"/>
                              <a:gd name="T1" fmla="*/ 33 h 55"/>
                              <a:gd name="T2" fmla="*/ 9 w 38"/>
                              <a:gd name="T3" fmla="*/ 25 h 55"/>
                              <a:gd name="T4" fmla="*/ 14 w 38"/>
                              <a:gd name="T5" fmla="*/ 9 h 55"/>
                              <a:gd name="T6" fmla="*/ 21 w 38"/>
                              <a:gd name="T7" fmla="*/ 4 h 55"/>
                              <a:gd name="T8" fmla="*/ 25 w 38"/>
                              <a:gd name="T9" fmla="*/ 0 h 55"/>
                              <a:gd name="T10" fmla="*/ 27 w 38"/>
                              <a:gd name="T11" fmla="*/ 1 h 55"/>
                              <a:gd name="T12" fmla="*/ 28 w 38"/>
                              <a:gd name="T13" fmla="*/ 5 h 55"/>
                              <a:gd name="T14" fmla="*/ 35 w 38"/>
                              <a:gd name="T15" fmla="*/ 13 h 55"/>
                              <a:gd name="T16" fmla="*/ 37 w 38"/>
                              <a:gd name="T17" fmla="*/ 26 h 55"/>
                              <a:gd name="T18" fmla="*/ 35 w 38"/>
                              <a:gd name="T19" fmla="*/ 36 h 55"/>
                              <a:gd name="T20" fmla="*/ 24 w 38"/>
                              <a:gd name="T21" fmla="*/ 46 h 55"/>
                              <a:gd name="T22" fmla="*/ 4 w 38"/>
                              <a:gd name="T23" fmla="*/ 54 h 55"/>
                              <a:gd name="T24" fmla="*/ 0 w 38"/>
                              <a:gd name="T25" fmla="*/ 33 h 55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38"/>
                              <a:gd name="T40" fmla="*/ 0 h 55"/>
                              <a:gd name="T41" fmla="*/ 38 w 38"/>
                              <a:gd name="T42" fmla="*/ 55 h 55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38" h="55">
                                <a:moveTo>
                                  <a:pt x="0" y="33"/>
                                </a:moveTo>
                                <a:lnTo>
                                  <a:pt x="9" y="25"/>
                                </a:lnTo>
                                <a:lnTo>
                                  <a:pt x="14" y="9"/>
                                </a:lnTo>
                                <a:lnTo>
                                  <a:pt x="21" y="4"/>
                                </a:lnTo>
                                <a:lnTo>
                                  <a:pt x="25" y="0"/>
                                </a:lnTo>
                                <a:lnTo>
                                  <a:pt x="27" y="1"/>
                                </a:lnTo>
                                <a:lnTo>
                                  <a:pt x="28" y="5"/>
                                </a:lnTo>
                                <a:lnTo>
                                  <a:pt x="35" y="13"/>
                                </a:lnTo>
                                <a:lnTo>
                                  <a:pt x="37" y="26"/>
                                </a:lnTo>
                                <a:lnTo>
                                  <a:pt x="35" y="36"/>
                                </a:lnTo>
                                <a:lnTo>
                                  <a:pt x="24" y="46"/>
                                </a:lnTo>
                                <a:lnTo>
                                  <a:pt x="4" y="54"/>
                                </a:lnTo>
                                <a:lnTo>
                                  <a:pt x="0" y="33"/>
                                </a:lnTo>
                              </a:path>
                            </a:pathLst>
                          </a:custGeom>
                          <a:blipFill dpi="0" rotWithShape="0">
                            <a:blip r:embed="rId12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647" name="Freeform 12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86" y="1099"/>
                            <a:ext cx="69" cy="60"/>
                          </a:xfrm>
                          <a:custGeom>
                            <a:avLst/>
                            <a:gdLst>
                              <a:gd name="T0" fmla="*/ 0 w 69"/>
                              <a:gd name="T1" fmla="*/ 59 h 60"/>
                              <a:gd name="T2" fmla="*/ 28 w 69"/>
                              <a:gd name="T3" fmla="*/ 49 h 60"/>
                              <a:gd name="T4" fmla="*/ 49 w 69"/>
                              <a:gd name="T5" fmla="*/ 37 h 60"/>
                              <a:gd name="T6" fmla="*/ 68 w 69"/>
                              <a:gd name="T7" fmla="*/ 26 h 60"/>
                              <a:gd name="T8" fmla="*/ 61 w 69"/>
                              <a:gd name="T9" fmla="*/ 0 h 60"/>
                              <a:gd name="T10" fmla="*/ 25 w 69"/>
                              <a:gd name="T11" fmla="*/ 16 h 60"/>
                              <a:gd name="T12" fmla="*/ 3 w 69"/>
                              <a:gd name="T13" fmla="*/ 24 h 60"/>
                              <a:gd name="T14" fmla="*/ 2 w 69"/>
                              <a:gd name="T15" fmla="*/ 20 h 60"/>
                              <a:gd name="T16" fmla="*/ 0 w 69"/>
                              <a:gd name="T17" fmla="*/ 59 h 6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69"/>
                              <a:gd name="T28" fmla="*/ 0 h 60"/>
                              <a:gd name="T29" fmla="*/ 69 w 69"/>
                              <a:gd name="T30" fmla="*/ 60 h 60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69" h="60">
                                <a:moveTo>
                                  <a:pt x="0" y="59"/>
                                </a:moveTo>
                                <a:lnTo>
                                  <a:pt x="28" y="49"/>
                                </a:lnTo>
                                <a:lnTo>
                                  <a:pt x="49" y="37"/>
                                </a:lnTo>
                                <a:lnTo>
                                  <a:pt x="68" y="26"/>
                                </a:lnTo>
                                <a:lnTo>
                                  <a:pt x="61" y="0"/>
                                </a:lnTo>
                                <a:lnTo>
                                  <a:pt x="25" y="16"/>
                                </a:lnTo>
                                <a:lnTo>
                                  <a:pt x="3" y="24"/>
                                </a:lnTo>
                                <a:lnTo>
                                  <a:pt x="2" y="20"/>
                                </a:lnTo>
                                <a:lnTo>
                                  <a:pt x="0" y="59"/>
                                </a:lnTo>
                              </a:path>
                            </a:pathLst>
                          </a:custGeom>
                          <a:blipFill dpi="0" rotWithShape="0">
                            <a:blip r:embed="rId17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063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2785" y="1509"/>
                    <a:ext cx="101" cy="78"/>
                    <a:chOff x="2785" y="1509"/>
                    <a:chExt cx="101" cy="78"/>
                  </a:xfrm>
                </p:grpSpPr>
                <p:sp>
                  <p:nvSpPr>
                    <p:cNvPr id="20638" name="Freeform 1220"/>
                    <p:cNvSpPr>
                      <a:spLocks/>
                    </p:cNvSpPr>
                    <p:nvPr/>
                  </p:nvSpPr>
                  <p:spPr bwMode="auto">
                    <a:xfrm>
                      <a:off x="2840" y="1509"/>
                      <a:ext cx="46" cy="74"/>
                    </a:xfrm>
                    <a:custGeom>
                      <a:avLst/>
                      <a:gdLst>
                        <a:gd name="T0" fmla="*/ 3 w 46"/>
                        <a:gd name="T1" fmla="*/ 0 h 74"/>
                        <a:gd name="T2" fmla="*/ 0 w 46"/>
                        <a:gd name="T3" fmla="*/ 11 h 74"/>
                        <a:gd name="T4" fmla="*/ 0 w 46"/>
                        <a:gd name="T5" fmla="*/ 33 h 74"/>
                        <a:gd name="T6" fmla="*/ 4 w 46"/>
                        <a:gd name="T7" fmla="*/ 25 h 74"/>
                        <a:gd name="T8" fmla="*/ 9 w 46"/>
                        <a:gd name="T9" fmla="*/ 35 h 74"/>
                        <a:gd name="T10" fmla="*/ 11 w 46"/>
                        <a:gd name="T11" fmla="*/ 50 h 74"/>
                        <a:gd name="T12" fmla="*/ 18 w 46"/>
                        <a:gd name="T13" fmla="*/ 63 h 74"/>
                        <a:gd name="T14" fmla="*/ 29 w 46"/>
                        <a:gd name="T15" fmla="*/ 71 h 74"/>
                        <a:gd name="T16" fmla="*/ 37 w 46"/>
                        <a:gd name="T17" fmla="*/ 73 h 74"/>
                        <a:gd name="T18" fmla="*/ 45 w 46"/>
                        <a:gd name="T19" fmla="*/ 71 h 74"/>
                        <a:gd name="T20" fmla="*/ 45 w 46"/>
                        <a:gd name="T21" fmla="*/ 57 h 74"/>
                        <a:gd name="T22" fmla="*/ 39 w 46"/>
                        <a:gd name="T23" fmla="*/ 36 h 74"/>
                        <a:gd name="T24" fmla="*/ 35 w 46"/>
                        <a:gd name="T25" fmla="*/ 41 h 74"/>
                        <a:gd name="T26" fmla="*/ 29 w 46"/>
                        <a:gd name="T27" fmla="*/ 41 h 74"/>
                        <a:gd name="T28" fmla="*/ 20 w 46"/>
                        <a:gd name="T29" fmla="*/ 40 h 74"/>
                        <a:gd name="T30" fmla="*/ 14 w 46"/>
                        <a:gd name="T31" fmla="*/ 31 h 74"/>
                        <a:gd name="T32" fmla="*/ 8 w 46"/>
                        <a:gd name="T33" fmla="*/ 19 h 74"/>
                        <a:gd name="T34" fmla="*/ 3 w 46"/>
                        <a:gd name="T35" fmla="*/ 0 h 7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74"/>
                        <a:gd name="T56" fmla="*/ 46 w 46"/>
                        <a:gd name="T57" fmla="*/ 74 h 7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74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0" y="33"/>
                          </a:lnTo>
                          <a:lnTo>
                            <a:pt x="4" y="25"/>
                          </a:lnTo>
                          <a:lnTo>
                            <a:pt x="9" y="35"/>
                          </a:lnTo>
                          <a:lnTo>
                            <a:pt x="11" y="50"/>
                          </a:lnTo>
                          <a:lnTo>
                            <a:pt x="18" y="63"/>
                          </a:lnTo>
                          <a:lnTo>
                            <a:pt x="29" y="71"/>
                          </a:lnTo>
                          <a:lnTo>
                            <a:pt x="37" y="73"/>
                          </a:lnTo>
                          <a:lnTo>
                            <a:pt x="45" y="71"/>
                          </a:lnTo>
                          <a:lnTo>
                            <a:pt x="45" y="57"/>
                          </a:lnTo>
                          <a:lnTo>
                            <a:pt x="39" y="36"/>
                          </a:lnTo>
                          <a:lnTo>
                            <a:pt x="35" y="41"/>
                          </a:lnTo>
                          <a:lnTo>
                            <a:pt x="29" y="41"/>
                          </a:lnTo>
                          <a:lnTo>
                            <a:pt x="20" y="40"/>
                          </a:lnTo>
                          <a:lnTo>
                            <a:pt x="14" y="31"/>
                          </a:lnTo>
                          <a:lnTo>
                            <a:pt x="8" y="19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blipFill dpi="0" rotWithShape="0">
                      <a:blip r:embed="rId2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39" name="Freeform 1221"/>
                    <p:cNvSpPr>
                      <a:spLocks/>
                    </p:cNvSpPr>
                    <p:nvPr/>
                  </p:nvSpPr>
                  <p:spPr bwMode="auto">
                    <a:xfrm>
                      <a:off x="2785" y="1511"/>
                      <a:ext cx="43" cy="76"/>
                    </a:xfrm>
                    <a:custGeom>
                      <a:avLst/>
                      <a:gdLst>
                        <a:gd name="T0" fmla="*/ 41 w 43"/>
                        <a:gd name="T1" fmla="*/ 0 h 76"/>
                        <a:gd name="T2" fmla="*/ 42 w 43"/>
                        <a:gd name="T3" fmla="*/ 30 h 76"/>
                        <a:gd name="T4" fmla="*/ 39 w 43"/>
                        <a:gd name="T5" fmla="*/ 22 h 76"/>
                        <a:gd name="T6" fmla="*/ 36 w 43"/>
                        <a:gd name="T7" fmla="*/ 32 h 76"/>
                        <a:gd name="T8" fmla="*/ 33 w 43"/>
                        <a:gd name="T9" fmla="*/ 46 h 76"/>
                        <a:gd name="T10" fmla="*/ 29 w 43"/>
                        <a:gd name="T11" fmla="*/ 58 h 76"/>
                        <a:gd name="T12" fmla="*/ 21 w 43"/>
                        <a:gd name="T13" fmla="*/ 67 h 76"/>
                        <a:gd name="T14" fmla="*/ 13 w 43"/>
                        <a:gd name="T15" fmla="*/ 73 h 76"/>
                        <a:gd name="T16" fmla="*/ 5 w 43"/>
                        <a:gd name="T17" fmla="*/ 75 h 76"/>
                        <a:gd name="T18" fmla="*/ 3 w 43"/>
                        <a:gd name="T19" fmla="*/ 71 h 76"/>
                        <a:gd name="T20" fmla="*/ 0 w 43"/>
                        <a:gd name="T21" fmla="*/ 64 h 76"/>
                        <a:gd name="T22" fmla="*/ 0 w 43"/>
                        <a:gd name="T23" fmla="*/ 57 h 76"/>
                        <a:gd name="T24" fmla="*/ 1 w 43"/>
                        <a:gd name="T25" fmla="*/ 49 h 76"/>
                        <a:gd name="T26" fmla="*/ 4 w 43"/>
                        <a:gd name="T27" fmla="*/ 36 h 76"/>
                        <a:gd name="T28" fmla="*/ 10 w 43"/>
                        <a:gd name="T29" fmla="*/ 41 h 76"/>
                        <a:gd name="T30" fmla="*/ 20 w 43"/>
                        <a:gd name="T31" fmla="*/ 41 h 76"/>
                        <a:gd name="T32" fmla="*/ 26 w 43"/>
                        <a:gd name="T33" fmla="*/ 40 h 76"/>
                        <a:gd name="T34" fmla="*/ 37 w 43"/>
                        <a:gd name="T35" fmla="*/ 15 h 76"/>
                        <a:gd name="T36" fmla="*/ 41 w 43"/>
                        <a:gd name="T37" fmla="*/ 0 h 7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3"/>
                        <a:gd name="T58" fmla="*/ 0 h 76"/>
                        <a:gd name="T59" fmla="*/ 43 w 43"/>
                        <a:gd name="T60" fmla="*/ 76 h 7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3" h="76">
                          <a:moveTo>
                            <a:pt x="41" y="0"/>
                          </a:moveTo>
                          <a:lnTo>
                            <a:pt x="42" y="30"/>
                          </a:lnTo>
                          <a:lnTo>
                            <a:pt x="39" y="22"/>
                          </a:lnTo>
                          <a:lnTo>
                            <a:pt x="36" y="32"/>
                          </a:lnTo>
                          <a:lnTo>
                            <a:pt x="33" y="46"/>
                          </a:lnTo>
                          <a:lnTo>
                            <a:pt x="29" y="58"/>
                          </a:lnTo>
                          <a:lnTo>
                            <a:pt x="21" y="67"/>
                          </a:lnTo>
                          <a:lnTo>
                            <a:pt x="13" y="73"/>
                          </a:lnTo>
                          <a:lnTo>
                            <a:pt x="5" y="75"/>
                          </a:lnTo>
                          <a:lnTo>
                            <a:pt x="3" y="71"/>
                          </a:lnTo>
                          <a:lnTo>
                            <a:pt x="0" y="64"/>
                          </a:lnTo>
                          <a:lnTo>
                            <a:pt x="0" y="57"/>
                          </a:lnTo>
                          <a:lnTo>
                            <a:pt x="1" y="49"/>
                          </a:lnTo>
                          <a:lnTo>
                            <a:pt x="4" y="36"/>
                          </a:lnTo>
                          <a:lnTo>
                            <a:pt x="10" y="41"/>
                          </a:lnTo>
                          <a:lnTo>
                            <a:pt x="20" y="41"/>
                          </a:lnTo>
                          <a:lnTo>
                            <a:pt x="26" y="40"/>
                          </a:lnTo>
                          <a:lnTo>
                            <a:pt x="37" y="15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blipFill dpi="0" rotWithShape="0">
                      <a:blip r:embed="rId2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0497" name="Group 1222"/>
                <p:cNvGrpSpPr>
                  <a:grpSpLocks/>
                </p:cNvGrpSpPr>
                <p:nvPr/>
              </p:nvGrpSpPr>
              <p:grpSpPr bwMode="auto">
                <a:xfrm>
                  <a:off x="2640" y="816"/>
                  <a:ext cx="1170" cy="798"/>
                  <a:chOff x="2640" y="816"/>
                  <a:chExt cx="1170" cy="798"/>
                </a:xfrm>
              </p:grpSpPr>
              <p:grpSp>
                <p:nvGrpSpPr>
                  <p:cNvPr id="20498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3018" y="854"/>
                    <a:ext cx="153" cy="691"/>
                    <a:chOff x="3018" y="854"/>
                    <a:chExt cx="153" cy="691"/>
                  </a:xfrm>
                </p:grpSpPr>
                <p:grpSp>
                  <p:nvGrpSpPr>
                    <p:cNvPr id="20620" name="Group 1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3" y="854"/>
                      <a:ext cx="84" cy="112"/>
                      <a:chOff x="3053" y="854"/>
                      <a:chExt cx="84" cy="112"/>
                    </a:xfrm>
                  </p:grpSpPr>
                  <p:sp>
                    <p:nvSpPr>
                      <p:cNvPr id="20629" name="Freeform 1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859"/>
                        <a:ext cx="65" cy="107"/>
                      </a:xfrm>
                      <a:custGeom>
                        <a:avLst/>
                        <a:gdLst>
                          <a:gd name="T0" fmla="*/ 15 w 65"/>
                          <a:gd name="T1" fmla="*/ 99 h 107"/>
                          <a:gd name="T2" fmla="*/ 15 w 65"/>
                          <a:gd name="T3" fmla="*/ 83 h 107"/>
                          <a:gd name="T4" fmla="*/ 10 w 65"/>
                          <a:gd name="T5" fmla="*/ 74 h 107"/>
                          <a:gd name="T6" fmla="*/ 7 w 65"/>
                          <a:gd name="T7" fmla="*/ 67 h 107"/>
                          <a:gd name="T8" fmla="*/ 3 w 65"/>
                          <a:gd name="T9" fmla="*/ 59 h 107"/>
                          <a:gd name="T10" fmla="*/ 1 w 65"/>
                          <a:gd name="T11" fmla="*/ 52 h 107"/>
                          <a:gd name="T12" fmla="*/ 0 w 65"/>
                          <a:gd name="T13" fmla="*/ 46 h 107"/>
                          <a:gd name="T14" fmla="*/ 0 w 65"/>
                          <a:gd name="T15" fmla="*/ 32 h 107"/>
                          <a:gd name="T16" fmla="*/ 1 w 65"/>
                          <a:gd name="T17" fmla="*/ 23 h 107"/>
                          <a:gd name="T18" fmla="*/ 5 w 65"/>
                          <a:gd name="T19" fmla="*/ 14 h 107"/>
                          <a:gd name="T20" fmla="*/ 10 w 65"/>
                          <a:gd name="T21" fmla="*/ 8 h 107"/>
                          <a:gd name="T22" fmla="*/ 13 w 65"/>
                          <a:gd name="T23" fmla="*/ 5 h 107"/>
                          <a:gd name="T24" fmla="*/ 20 w 65"/>
                          <a:gd name="T25" fmla="*/ 2 h 107"/>
                          <a:gd name="T26" fmla="*/ 29 w 65"/>
                          <a:gd name="T27" fmla="*/ 0 h 107"/>
                          <a:gd name="T28" fmla="*/ 39 w 65"/>
                          <a:gd name="T29" fmla="*/ 1 h 107"/>
                          <a:gd name="T30" fmla="*/ 47 w 65"/>
                          <a:gd name="T31" fmla="*/ 3 h 107"/>
                          <a:gd name="T32" fmla="*/ 56 w 65"/>
                          <a:gd name="T33" fmla="*/ 9 h 107"/>
                          <a:gd name="T34" fmla="*/ 60 w 65"/>
                          <a:gd name="T35" fmla="*/ 14 h 107"/>
                          <a:gd name="T36" fmla="*/ 63 w 65"/>
                          <a:gd name="T37" fmla="*/ 19 h 107"/>
                          <a:gd name="T38" fmla="*/ 64 w 65"/>
                          <a:gd name="T39" fmla="*/ 26 h 107"/>
                          <a:gd name="T40" fmla="*/ 64 w 65"/>
                          <a:gd name="T41" fmla="*/ 39 h 107"/>
                          <a:gd name="T42" fmla="*/ 61 w 65"/>
                          <a:gd name="T43" fmla="*/ 50 h 107"/>
                          <a:gd name="T44" fmla="*/ 57 w 65"/>
                          <a:gd name="T45" fmla="*/ 61 h 107"/>
                          <a:gd name="T46" fmla="*/ 53 w 65"/>
                          <a:gd name="T47" fmla="*/ 69 h 107"/>
                          <a:gd name="T48" fmla="*/ 50 w 65"/>
                          <a:gd name="T49" fmla="*/ 75 h 107"/>
                          <a:gd name="T50" fmla="*/ 46 w 65"/>
                          <a:gd name="T51" fmla="*/ 83 h 107"/>
                          <a:gd name="T52" fmla="*/ 45 w 65"/>
                          <a:gd name="T53" fmla="*/ 95 h 107"/>
                          <a:gd name="T54" fmla="*/ 44 w 65"/>
                          <a:gd name="T55" fmla="*/ 101 h 107"/>
                          <a:gd name="T56" fmla="*/ 38 w 65"/>
                          <a:gd name="T57" fmla="*/ 105 h 107"/>
                          <a:gd name="T58" fmla="*/ 31 w 65"/>
                          <a:gd name="T59" fmla="*/ 106 h 107"/>
                          <a:gd name="T60" fmla="*/ 23 w 65"/>
                          <a:gd name="T61" fmla="*/ 105 h 107"/>
                          <a:gd name="T62" fmla="*/ 18 w 65"/>
                          <a:gd name="T63" fmla="*/ 102 h 107"/>
                          <a:gd name="T64" fmla="*/ 15 w 65"/>
                          <a:gd name="T65" fmla="*/ 99 h 107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"/>
                          <a:gd name="T100" fmla="*/ 0 h 107"/>
                          <a:gd name="T101" fmla="*/ 65 w 65"/>
                          <a:gd name="T102" fmla="*/ 107 h 107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" h="107">
                            <a:moveTo>
                              <a:pt x="15" y="99"/>
                            </a:moveTo>
                            <a:lnTo>
                              <a:pt x="15" y="83"/>
                            </a:lnTo>
                            <a:lnTo>
                              <a:pt x="10" y="74"/>
                            </a:lnTo>
                            <a:lnTo>
                              <a:pt x="7" y="67"/>
                            </a:lnTo>
                            <a:lnTo>
                              <a:pt x="3" y="59"/>
                            </a:lnTo>
                            <a:lnTo>
                              <a:pt x="1" y="52"/>
                            </a:lnTo>
                            <a:lnTo>
                              <a:pt x="0" y="46"/>
                            </a:lnTo>
                            <a:lnTo>
                              <a:pt x="0" y="32"/>
                            </a:lnTo>
                            <a:lnTo>
                              <a:pt x="1" y="23"/>
                            </a:lnTo>
                            <a:lnTo>
                              <a:pt x="5" y="14"/>
                            </a:lnTo>
                            <a:lnTo>
                              <a:pt x="10" y="8"/>
                            </a:lnTo>
                            <a:lnTo>
                              <a:pt x="13" y="5"/>
                            </a:lnTo>
                            <a:lnTo>
                              <a:pt x="20" y="2"/>
                            </a:lnTo>
                            <a:lnTo>
                              <a:pt x="29" y="0"/>
                            </a:lnTo>
                            <a:lnTo>
                              <a:pt x="39" y="1"/>
                            </a:lnTo>
                            <a:lnTo>
                              <a:pt x="47" y="3"/>
                            </a:lnTo>
                            <a:lnTo>
                              <a:pt x="56" y="9"/>
                            </a:lnTo>
                            <a:lnTo>
                              <a:pt x="60" y="14"/>
                            </a:lnTo>
                            <a:lnTo>
                              <a:pt x="63" y="19"/>
                            </a:lnTo>
                            <a:lnTo>
                              <a:pt x="64" y="26"/>
                            </a:lnTo>
                            <a:lnTo>
                              <a:pt x="64" y="39"/>
                            </a:lnTo>
                            <a:lnTo>
                              <a:pt x="61" y="50"/>
                            </a:lnTo>
                            <a:lnTo>
                              <a:pt x="57" y="61"/>
                            </a:lnTo>
                            <a:lnTo>
                              <a:pt x="53" y="69"/>
                            </a:lnTo>
                            <a:lnTo>
                              <a:pt x="50" y="75"/>
                            </a:lnTo>
                            <a:lnTo>
                              <a:pt x="46" y="83"/>
                            </a:lnTo>
                            <a:lnTo>
                              <a:pt x="45" y="95"/>
                            </a:lnTo>
                            <a:lnTo>
                              <a:pt x="44" y="101"/>
                            </a:lnTo>
                            <a:lnTo>
                              <a:pt x="38" y="105"/>
                            </a:lnTo>
                            <a:lnTo>
                              <a:pt x="31" y="106"/>
                            </a:lnTo>
                            <a:lnTo>
                              <a:pt x="23" y="105"/>
                            </a:lnTo>
                            <a:lnTo>
                              <a:pt x="18" y="102"/>
                            </a:lnTo>
                            <a:lnTo>
                              <a:pt x="15" y="99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30" name="Freeform 1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53" y="854"/>
                        <a:ext cx="84" cy="73"/>
                      </a:xfrm>
                      <a:custGeom>
                        <a:avLst/>
                        <a:gdLst>
                          <a:gd name="T0" fmla="*/ 6 w 84"/>
                          <a:gd name="T1" fmla="*/ 62 h 73"/>
                          <a:gd name="T2" fmla="*/ 1 w 84"/>
                          <a:gd name="T3" fmla="*/ 55 h 73"/>
                          <a:gd name="T4" fmla="*/ 0 w 84"/>
                          <a:gd name="T5" fmla="*/ 47 h 73"/>
                          <a:gd name="T6" fmla="*/ 0 w 84"/>
                          <a:gd name="T7" fmla="*/ 37 h 73"/>
                          <a:gd name="T8" fmla="*/ 0 w 84"/>
                          <a:gd name="T9" fmla="*/ 29 h 73"/>
                          <a:gd name="T10" fmla="*/ 4 w 84"/>
                          <a:gd name="T11" fmla="*/ 20 h 73"/>
                          <a:gd name="T12" fmla="*/ 9 w 84"/>
                          <a:gd name="T13" fmla="*/ 14 h 73"/>
                          <a:gd name="T14" fmla="*/ 14 w 84"/>
                          <a:gd name="T15" fmla="*/ 9 h 73"/>
                          <a:gd name="T16" fmla="*/ 22 w 84"/>
                          <a:gd name="T17" fmla="*/ 3 h 73"/>
                          <a:gd name="T18" fmla="*/ 28 w 84"/>
                          <a:gd name="T19" fmla="*/ 1 h 73"/>
                          <a:gd name="T20" fmla="*/ 41 w 84"/>
                          <a:gd name="T21" fmla="*/ 0 h 73"/>
                          <a:gd name="T22" fmla="*/ 52 w 84"/>
                          <a:gd name="T23" fmla="*/ 0 h 73"/>
                          <a:gd name="T24" fmla="*/ 60 w 84"/>
                          <a:gd name="T25" fmla="*/ 3 h 73"/>
                          <a:gd name="T26" fmla="*/ 67 w 84"/>
                          <a:gd name="T27" fmla="*/ 5 h 73"/>
                          <a:gd name="T28" fmla="*/ 73 w 84"/>
                          <a:gd name="T29" fmla="*/ 12 h 73"/>
                          <a:gd name="T30" fmla="*/ 77 w 84"/>
                          <a:gd name="T31" fmla="*/ 18 h 73"/>
                          <a:gd name="T32" fmla="*/ 81 w 84"/>
                          <a:gd name="T33" fmla="*/ 24 h 73"/>
                          <a:gd name="T34" fmla="*/ 83 w 84"/>
                          <a:gd name="T35" fmla="*/ 31 h 73"/>
                          <a:gd name="T36" fmla="*/ 83 w 84"/>
                          <a:gd name="T37" fmla="*/ 44 h 73"/>
                          <a:gd name="T38" fmla="*/ 83 w 84"/>
                          <a:gd name="T39" fmla="*/ 53 h 73"/>
                          <a:gd name="T40" fmla="*/ 80 w 84"/>
                          <a:gd name="T41" fmla="*/ 57 h 73"/>
                          <a:gd name="T42" fmla="*/ 76 w 84"/>
                          <a:gd name="T43" fmla="*/ 63 h 73"/>
                          <a:gd name="T44" fmla="*/ 73 w 84"/>
                          <a:gd name="T45" fmla="*/ 67 h 73"/>
                          <a:gd name="T46" fmla="*/ 65 w 84"/>
                          <a:gd name="T47" fmla="*/ 70 h 73"/>
                          <a:gd name="T48" fmla="*/ 57 w 84"/>
                          <a:gd name="T49" fmla="*/ 72 h 73"/>
                          <a:gd name="T50" fmla="*/ 63 w 84"/>
                          <a:gd name="T51" fmla="*/ 63 h 73"/>
                          <a:gd name="T52" fmla="*/ 69 w 84"/>
                          <a:gd name="T53" fmla="*/ 47 h 73"/>
                          <a:gd name="T54" fmla="*/ 70 w 84"/>
                          <a:gd name="T55" fmla="*/ 41 h 73"/>
                          <a:gd name="T56" fmla="*/ 69 w 84"/>
                          <a:gd name="T57" fmla="*/ 36 h 73"/>
                          <a:gd name="T58" fmla="*/ 67 w 84"/>
                          <a:gd name="T59" fmla="*/ 29 h 73"/>
                          <a:gd name="T60" fmla="*/ 53 w 84"/>
                          <a:gd name="T61" fmla="*/ 33 h 73"/>
                          <a:gd name="T62" fmla="*/ 38 w 84"/>
                          <a:gd name="T63" fmla="*/ 33 h 73"/>
                          <a:gd name="T64" fmla="*/ 27 w 84"/>
                          <a:gd name="T65" fmla="*/ 32 h 73"/>
                          <a:gd name="T66" fmla="*/ 18 w 84"/>
                          <a:gd name="T67" fmla="*/ 30 h 73"/>
                          <a:gd name="T68" fmla="*/ 15 w 84"/>
                          <a:gd name="T69" fmla="*/ 34 h 73"/>
                          <a:gd name="T70" fmla="*/ 13 w 84"/>
                          <a:gd name="T71" fmla="*/ 41 h 73"/>
                          <a:gd name="T72" fmla="*/ 13 w 84"/>
                          <a:gd name="T73" fmla="*/ 48 h 73"/>
                          <a:gd name="T74" fmla="*/ 19 w 84"/>
                          <a:gd name="T75" fmla="*/ 63 h 73"/>
                          <a:gd name="T76" fmla="*/ 23 w 84"/>
                          <a:gd name="T77" fmla="*/ 72 h 73"/>
                          <a:gd name="T78" fmla="*/ 13 w 84"/>
                          <a:gd name="T79" fmla="*/ 67 h 73"/>
                          <a:gd name="T80" fmla="*/ 6 w 84"/>
                          <a:gd name="T81" fmla="*/ 62 h 73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84"/>
                          <a:gd name="T124" fmla="*/ 0 h 73"/>
                          <a:gd name="T125" fmla="*/ 84 w 84"/>
                          <a:gd name="T126" fmla="*/ 73 h 73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84" h="73">
                            <a:moveTo>
                              <a:pt x="6" y="62"/>
                            </a:moveTo>
                            <a:lnTo>
                              <a:pt x="1" y="55"/>
                            </a:lnTo>
                            <a:lnTo>
                              <a:pt x="0" y="47"/>
                            </a:lnTo>
                            <a:lnTo>
                              <a:pt x="0" y="37"/>
                            </a:lnTo>
                            <a:lnTo>
                              <a:pt x="0" y="29"/>
                            </a:lnTo>
                            <a:lnTo>
                              <a:pt x="4" y="20"/>
                            </a:lnTo>
                            <a:lnTo>
                              <a:pt x="9" y="14"/>
                            </a:lnTo>
                            <a:lnTo>
                              <a:pt x="14" y="9"/>
                            </a:lnTo>
                            <a:lnTo>
                              <a:pt x="22" y="3"/>
                            </a:lnTo>
                            <a:lnTo>
                              <a:pt x="28" y="1"/>
                            </a:lnTo>
                            <a:lnTo>
                              <a:pt x="41" y="0"/>
                            </a:lnTo>
                            <a:lnTo>
                              <a:pt x="52" y="0"/>
                            </a:lnTo>
                            <a:lnTo>
                              <a:pt x="60" y="3"/>
                            </a:lnTo>
                            <a:lnTo>
                              <a:pt x="67" y="5"/>
                            </a:lnTo>
                            <a:lnTo>
                              <a:pt x="73" y="12"/>
                            </a:lnTo>
                            <a:lnTo>
                              <a:pt x="77" y="18"/>
                            </a:lnTo>
                            <a:lnTo>
                              <a:pt x="81" y="24"/>
                            </a:lnTo>
                            <a:lnTo>
                              <a:pt x="83" y="31"/>
                            </a:lnTo>
                            <a:lnTo>
                              <a:pt x="83" y="44"/>
                            </a:lnTo>
                            <a:lnTo>
                              <a:pt x="83" y="53"/>
                            </a:lnTo>
                            <a:lnTo>
                              <a:pt x="80" y="57"/>
                            </a:lnTo>
                            <a:lnTo>
                              <a:pt x="76" y="63"/>
                            </a:lnTo>
                            <a:lnTo>
                              <a:pt x="73" y="67"/>
                            </a:lnTo>
                            <a:lnTo>
                              <a:pt x="65" y="70"/>
                            </a:lnTo>
                            <a:lnTo>
                              <a:pt x="57" y="72"/>
                            </a:lnTo>
                            <a:lnTo>
                              <a:pt x="63" y="63"/>
                            </a:lnTo>
                            <a:lnTo>
                              <a:pt x="69" y="47"/>
                            </a:lnTo>
                            <a:lnTo>
                              <a:pt x="70" y="41"/>
                            </a:lnTo>
                            <a:lnTo>
                              <a:pt x="69" y="36"/>
                            </a:lnTo>
                            <a:lnTo>
                              <a:pt x="67" y="29"/>
                            </a:lnTo>
                            <a:lnTo>
                              <a:pt x="53" y="33"/>
                            </a:lnTo>
                            <a:lnTo>
                              <a:pt x="38" y="33"/>
                            </a:lnTo>
                            <a:lnTo>
                              <a:pt x="27" y="32"/>
                            </a:lnTo>
                            <a:lnTo>
                              <a:pt x="18" y="30"/>
                            </a:lnTo>
                            <a:lnTo>
                              <a:pt x="15" y="34"/>
                            </a:lnTo>
                            <a:lnTo>
                              <a:pt x="13" y="41"/>
                            </a:lnTo>
                            <a:lnTo>
                              <a:pt x="13" y="48"/>
                            </a:lnTo>
                            <a:lnTo>
                              <a:pt x="19" y="63"/>
                            </a:lnTo>
                            <a:lnTo>
                              <a:pt x="23" y="72"/>
                            </a:lnTo>
                            <a:lnTo>
                              <a:pt x="13" y="67"/>
                            </a:lnTo>
                            <a:lnTo>
                              <a:pt x="6" y="6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631" name="Group 12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2" y="909"/>
                        <a:ext cx="67" cy="11"/>
                        <a:chOff x="3062" y="909"/>
                        <a:chExt cx="67" cy="11"/>
                      </a:xfrm>
                    </p:grpSpPr>
                    <p:sp>
                      <p:nvSpPr>
                        <p:cNvPr id="20632" name="Oval 12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62" y="909"/>
                          <a:ext cx="9" cy="10"/>
                        </a:xfrm>
                        <a:prstGeom prst="ellipse">
                          <a:avLst/>
                        </a:prstGeom>
                        <a:blipFill dpi="0" rotWithShape="0">
                          <a:blip r:embed="rId9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33" name="Oval 1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0" y="910"/>
                          <a:ext cx="9" cy="10"/>
                        </a:xfrm>
                        <a:prstGeom prst="ellipse">
                          <a:avLst/>
                        </a:prstGeom>
                        <a:blipFill dpi="0" rotWithShape="0">
                          <a:blip r:embed="rId9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0621" name="Freeform 1230"/>
                    <p:cNvSpPr>
                      <a:spLocks/>
                    </p:cNvSpPr>
                    <p:nvPr/>
                  </p:nvSpPr>
                  <p:spPr bwMode="auto">
                    <a:xfrm>
                      <a:off x="3049" y="1321"/>
                      <a:ext cx="81" cy="203"/>
                    </a:xfrm>
                    <a:custGeom>
                      <a:avLst/>
                      <a:gdLst>
                        <a:gd name="T0" fmla="*/ 18 w 81"/>
                        <a:gd name="T1" fmla="*/ 0 h 203"/>
                        <a:gd name="T2" fmla="*/ 16 w 81"/>
                        <a:gd name="T3" fmla="*/ 24 h 203"/>
                        <a:gd name="T4" fmla="*/ 14 w 81"/>
                        <a:gd name="T5" fmla="*/ 51 h 203"/>
                        <a:gd name="T6" fmla="*/ 14 w 81"/>
                        <a:gd name="T7" fmla="*/ 78 h 203"/>
                        <a:gd name="T8" fmla="*/ 16 w 81"/>
                        <a:gd name="T9" fmla="*/ 103 h 203"/>
                        <a:gd name="T10" fmla="*/ 16 w 81"/>
                        <a:gd name="T11" fmla="*/ 123 h 203"/>
                        <a:gd name="T12" fmla="*/ 16 w 81"/>
                        <a:gd name="T13" fmla="*/ 148 h 203"/>
                        <a:gd name="T14" fmla="*/ 15 w 81"/>
                        <a:gd name="T15" fmla="*/ 159 h 203"/>
                        <a:gd name="T16" fmla="*/ 4 w 81"/>
                        <a:gd name="T17" fmla="*/ 190 h 203"/>
                        <a:gd name="T18" fmla="*/ 0 w 81"/>
                        <a:gd name="T19" fmla="*/ 202 h 203"/>
                        <a:gd name="T20" fmla="*/ 17 w 81"/>
                        <a:gd name="T21" fmla="*/ 202 h 203"/>
                        <a:gd name="T22" fmla="*/ 25 w 81"/>
                        <a:gd name="T23" fmla="*/ 188 h 203"/>
                        <a:gd name="T24" fmla="*/ 30 w 81"/>
                        <a:gd name="T25" fmla="*/ 172 h 203"/>
                        <a:gd name="T26" fmla="*/ 33 w 81"/>
                        <a:gd name="T27" fmla="*/ 147 h 203"/>
                        <a:gd name="T28" fmla="*/ 43 w 81"/>
                        <a:gd name="T29" fmla="*/ 78 h 203"/>
                        <a:gd name="T30" fmla="*/ 46 w 81"/>
                        <a:gd name="T31" fmla="*/ 58 h 203"/>
                        <a:gd name="T32" fmla="*/ 44 w 81"/>
                        <a:gd name="T33" fmla="*/ 96 h 203"/>
                        <a:gd name="T34" fmla="*/ 47 w 81"/>
                        <a:gd name="T35" fmla="*/ 119 h 203"/>
                        <a:gd name="T36" fmla="*/ 48 w 81"/>
                        <a:gd name="T37" fmla="*/ 140 h 203"/>
                        <a:gd name="T38" fmla="*/ 46 w 81"/>
                        <a:gd name="T39" fmla="*/ 160 h 203"/>
                        <a:gd name="T40" fmla="*/ 47 w 81"/>
                        <a:gd name="T41" fmla="*/ 169 h 203"/>
                        <a:gd name="T42" fmla="*/ 58 w 81"/>
                        <a:gd name="T43" fmla="*/ 199 h 203"/>
                        <a:gd name="T44" fmla="*/ 69 w 81"/>
                        <a:gd name="T45" fmla="*/ 199 h 203"/>
                        <a:gd name="T46" fmla="*/ 74 w 81"/>
                        <a:gd name="T47" fmla="*/ 199 h 203"/>
                        <a:gd name="T48" fmla="*/ 80 w 81"/>
                        <a:gd name="T49" fmla="*/ 193 h 203"/>
                        <a:gd name="T50" fmla="*/ 64 w 81"/>
                        <a:gd name="T51" fmla="*/ 160 h 203"/>
                        <a:gd name="T52" fmla="*/ 72 w 81"/>
                        <a:gd name="T53" fmla="*/ 90 h 203"/>
                        <a:gd name="T54" fmla="*/ 75 w 81"/>
                        <a:gd name="T55" fmla="*/ 57 h 203"/>
                        <a:gd name="T56" fmla="*/ 75 w 81"/>
                        <a:gd name="T57" fmla="*/ 1 h 203"/>
                        <a:gd name="T58" fmla="*/ 18 w 81"/>
                        <a:gd name="T59" fmla="*/ 0 h 20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81"/>
                        <a:gd name="T91" fmla="*/ 0 h 203"/>
                        <a:gd name="T92" fmla="*/ 81 w 81"/>
                        <a:gd name="T93" fmla="*/ 203 h 20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81" h="203">
                          <a:moveTo>
                            <a:pt x="18" y="0"/>
                          </a:moveTo>
                          <a:lnTo>
                            <a:pt x="16" y="24"/>
                          </a:lnTo>
                          <a:lnTo>
                            <a:pt x="14" y="51"/>
                          </a:lnTo>
                          <a:lnTo>
                            <a:pt x="14" y="78"/>
                          </a:lnTo>
                          <a:lnTo>
                            <a:pt x="16" y="103"/>
                          </a:lnTo>
                          <a:lnTo>
                            <a:pt x="16" y="123"/>
                          </a:lnTo>
                          <a:lnTo>
                            <a:pt x="16" y="148"/>
                          </a:lnTo>
                          <a:lnTo>
                            <a:pt x="15" y="159"/>
                          </a:lnTo>
                          <a:lnTo>
                            <a:pt x="4" y="190"/>
                          </a:lnTo>
                          <a:lnTo>
                            <a:pt x="0" y="202"/>
                          </a:lnTo>
                          <a:lnTo>
                            <a:pt x="17" y="202"/>
                          </a:lnTo>
                          <a:lnTo>
                            <a:pt x="25" y="188"/>
                          </a:lnTo>
                          <a:lnTo>
                            <a:pt x="30" y="172"/>
                          </a:lnTo>
                          <a:lnTo>
                            <a:pt x="33" y="147"/>
                          </a:lnTo>
                          <a:lnTo>
                            <a:pt x="43" y="78"/>
                          </a:lnTo>
                          <a:lnTo>
                            <a:pt x="46" y="58"/>
                          </a:lnTo>
                          <a:lnTo>
                            <a:pt x="44" y="96"/>
                          </a:lnTo>
                          <a:lnTo>
                            <a:pt x="47" y="119"/>
                          </a:lnTo>
                          <a:lnTo>
                            <a:pt x="48" y="140"/>
                          </a:lnTo>
                          <a:lnTo>
                            <a:pt x="46" y="160"/>
                          </a:lnTo>
                          <a:lnTo>
                            <a:pt x="47" y="169"/>
                          </a:lnTo>
                          <a:lnTo>
                            <a:pt x="58" y="199"/>
                          </a:lnTo>
                          <a:lnTo>
                            <a:pt x="69" y="199"/>
                          </a:lnTo>
                          <a:lnTo>
                            <a:pt x="74" y="199"/>
                          </a:lnTo>
                          <a:lnTo>
                            <a:pt x="80" y="193"/>
                          </a:lnTo>
                          <a:lnTo>
                            <a:pt x="64" y="160"/>
                          </a:lnTo>
                          <a:lnTo>
                            <a:pt x="72" y="90"/>
                          </a:lnTo>
                          <a:lnTo>
                            <a:pt x="75" y="57"/>
                          </a:lnTo>
                          <a:lnTo>
                            <a:pt x="75" y="1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blipFill dpi="0" rotWithShape="0">
                      <a:blip r:embed="rId4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20622" name="Group 1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0" y="1069"/>
                      <a:ext cx="148" cy="203"/>
                      <a:chOff x="3020" y="1069"/>
                      <a:chExt cx="148" cy="203"/>
                    </a:xfrm>
                  </p:grpSpPr>
                  <p:sp>
                    <p:nvSpPr>
                      <p:cNvPr id="20627" name="Freeform 1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0" y="1075"/>
                        <a:ext cx="41" cy="197"/>
                      </a:xfrm>
                      <a:custGeom>
                        <a:avLst/>
                        <a:gdLst>
                          <a:gd name="T0" fmla="*/ 2 w 41"/>
                          <a:gd name="T1" fmla="*/ 0 h 197"/>
                          <a:gd name="T2" fmla="*/ 0 w 41"/>
                          <a:gd name="T3" fmla="*/ 44 h 197"/>
                          <a:gd name="T4" fmla="*/ 6 w 41"/>
                          <a:gd name="T5" fmla="*/ 105 h 197"/>
                          <a:gd name="T6" fmla="*/ 12 w 41"/>
                          <a:gd name="T7" fmla="*/ 158 h 197"/>
                          <a:gd name="T8" fmla="*/ 22 w 41"/>
                          <a:gd name="T9" fmla="*/ 190 h 197"/>
                          <a:gd name="T10" fmla="*/ 26 w 41"/>
                          <a:gd name="T11" fmla="*/ 196 h 197"/>
                          <a:gd name="T12" fmla="*/ 29 w 41"/>
                          <a:gd name="T13" fmla="*/ 187 h 197"/>
                          <a:gd name="T14" fmla="*/ 31 w 41"/>
                          <a:gd name="T15" fmla="*/ 164 h 197"/>
                          <a:gd name="T16" fmla="*/ 40 w 41"/>
                          <a:gd name="T17" fmla="*/ 158 h 197"/>
                          <a:gd name="T18" fmla="*/ 28 w 41"/>
                          <a:gd name="T19" fmla="*/ 140 h 197"/>
                          <a:gd name="T20" fmla="*/ 20 w 41"/>
                          <a:gd name="T21" fmla="*/ 130 h 197"/>
                          <a:gd name="T22" fmla="*/ 21 w 41"/>
                          <a:gd name="T23" fmla="*/ 40 h 197"/>
                          <a:gd name="T24" fmla="*/ 25 w 41"/>
                          <a:gd name="T25" fmla="*/ 3 h 197"/>
                          <a:gd name="T26" fmla="*/ 2 w 41"/>
                          <a:gd name="T27" fmla="*/ 0 h 19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1"/>
                          <a:gd name="T43" fmla="*/ 0 h 197"/>
                          <a:gd name="T44" fmla="*/ 41 w 41"/>
                          <a:gd name="T45" fmla="*/ 197 h 19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1" h="197">
                            <a:moveTo>
                              <a:pt x="2" y="0"/>
                            </a:moveTo>
                            <a:lnTo>
                              <a:pt x="0" y="44"/>
                            </a:lnTo>
                            <a:lnTo>
                              <a:pt x="6" y="105"/>
                            </a:lnTo>
                            <a:lnTo>
                              <a:pt x="12" y="158"/>
                            </a:lnTo>
                            <a:lnTo>
                              <a:pt x="22" y="190"/>
                            </a:lnTo>
                            <a:lnTo>
                              <a:pt x="26" y="196"/>
                            </a:lnTo>
                            <a:lnTo>
                              <a:pt x="29" y="187"/>
                            </a:lnTo>
                            <a:lnTo>
                              <a:pt x="31" y="164"/>
                            </a:lnTo>
                            <a:lnTo>
                              <a:pt x="40" y="158"/>
                            </a:lnTo>
                            <a:lnTo>
                              <a:pt x="28" y="140"/>
                            </a:lnTo>
                            <a:lnTo>
                              <a:pt x="20" y="130"/>
                            </a:lnTo>
                            <a:lnTo>
                              <a:pt x="21" y="40"/>
                            </a:lnTo>
                            <a:lnTo>
                              <a:pt x="25" y="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28" name="Freeform 1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2" y="1069"/>
                        <a:ext cx="36" cy="185"/>
                      </a:xfrm>
                      <a:custGeom>
                        <a:avLst/>
                        <a:gdLst>
                          <a:gd name="T0" fmla="*/ 10 w 36"/>
                          <a:gd name="T1" fmla="*/ 5 h 185"/>
                          <a:gd name="T2" fmla="*/ 15 w 36"/>
                          <a:gd name="T3" fmla="*/ 38 h 185"/>
                          <a:gd name="T4" fmla="*/ 15 w 36"/>
                          <a:gd name="T5" fmla="*/ 117 h 185"/>
                          <a:gd name="T6" fmla="*/ 0 w 36"/>
                          <a:gd name="T7" fmla="*/ 150 h 185"/>
                          <a:gd name="T8" fmla="*/ 4 w 36"/>
                          <a:gd name="T9" fmla="*/ 153 h 185"/>
                          <a:gd name="T10" fmla="*/ 0 w 36"/>
                          <a:gd name="T11" fmla="*/ 170 h 185"/>
                          <a:gd name="T12" fmla="*/ 3 w 36"/>
                          <a:gd name="T13" fmla="*/ 184 h 185"/>
                          <a:gd name="T14" fmla="*/ 15 w 36"/>
                          <a:gd name="T15" fmla="*/ 161 h 185"/>
                          <a:gd name="T16" fmla="*/ 25 w 36"/>
                          <a:gd name="T17" fmla="*/ 121 h 185"/>
                          <a:gd name="T18" fmla="*/ 35 w 36"/>
                          <a:gd name="T19" fmla="*/ 31 h 185"/>
                          <a:gd name="T20" fmla="*/ 31 w 36"/>
                          <a:gd name="T21" fmla="*/ 0 h 185"/>
                          <a:gd name="T22" fmla="*/ 10 w 36"/>
                          <a:gd name="T23" fmla="*/ 5 h 185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6"/>
                          <a:gd name="T37" fmla="*/ 0 h 185"/>
                          <a:gd name="T38" fmla="*/ 36 w 36"/>
                          <a:gd name="T39" fmla="*/ 185 h 185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6" h="185">
                            <a:moveTo>
                              <a:pt x="10" y="5"/>
                            </a:moveTo>
                            <a:lnTo>
                              <a:pt x="15" y="38"/>
                            </a:lnTo>
                            <a:lnTo>
                              <a:pt x="15" y="117"/>
                            </a:lnTo>
                            <a:lnTo>
                              <a:pt x="0" y="150"/>
                            </a:lnTo>
                            <a:lnTo>
                              <a:pt x="4" y="153"/>
                            </a:lnTo>
                            <a:lnTo>
                              <a:pt x="0" y="170"/>
                            </a:lnTo>
                            <a:lnTo>
                              <a:pt x="3" y="184"/>
                            </a:lnTo>
                            <a:lnTo>
                              <a:pt x="15" y="161"/>
                            </a:lnTo>
                            <a:lnTo>
                              <a:pt x="25" y="121"/>
                            </a:lnTo>
                            <a:lnTo>
                              <a:pt x="35" y="31"/>
                            </a:lnTo>
                            <a:lnTo>
                              <a:pt x="31" y="0"/>
                            </a:lnTo>
                            <a:lnTo>
                              <a:pt x="10" y="5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623" name="Group 1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5" y="1483"/>
                      <a:ext cx="90" cy="62"/>
                      <a:chOff x="3045" y="1483"/>
                      <a:chExt cx="90" cy="62"/>
                    </a:xfrm>
                  </p:grpSpPr>
                  <p:sp>
                    <p:nvSpPr>
                      <p:cNvPr id="20625" name="Freeform 1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5" y="1488"/>
                        <a:ext cx="36" cy="57"/>
                      </a:xfrm>
                      <a:custGeom>
                        <a:avLst/>
                        <a:gdLst>
                          <a:gd name="T0" fmla="*/ 6 w 36"/>
                          <a:gd name="T1" fmla="*/ 28 h 57"/>
                          <a:gd name="T2" fmla="*/ 1 w 36"/>
                          <a:gd name="T3" fmla="*/ 36 h 57"/>
                          <a:gd name="T4" fmla="*/ 0 w 36"/>
                          <a:gd name="T5" fmla="*/ 43 h 57"/>
                          <a:gd name="T6" fmla="*/ 0 w 36"/>
                          <a:gd name="T7" fmla="*/ 48 h 57"/>
                          <a:gd name="T8" fmla="*/ 1 w 36"/>
                          <a:gd name="T9" fmla="*/ 51 h 57"/>
                          <a:gd name="T10" fmla="*/ 3 w 36"/>
                          <a:gd name="T11" fmla="*/ 54 h 57"/>
                          <a:gd name="T12" fmla="*/ 8 w 36"/>
                          <a:gd name="T13" fmla="*/ 56 h 57"/>
                          <a:gd name="T14" fmla="*/ 14 w 36"/>
                          <a:gd name="T15" fmla="*/ 55 h 57"/>
                          <a:gd name="T16" fmla="*/ 20 w 36"/>
                          <a:gd name="T17" fmla="*/ 53 h 57"/>
                          <a:gd name="T18" fmla="*/ 24 w 36"/>
                          <a:gd name="T19" fmla="*/ 47 h 57"/>
                          <a:gd name="T20" fmla="*/ 28 w 36"/>
                          <a:gd name="T21" fmla="*/ 40 h 57"/>
                          <a:gd name="T22" fmla="*/ 31 w 36"/>
                          <a:gd name="T23" fmla="*/ 25 h 57"/>
                          <a:gd name="T24" fmla="*/ 35 w 36"/>
                          <a:gd name="T25" fmla="*/ 10 h 57"/>
                          <a:gd name="T26" fmla="*/ 34 w 36"/>
                          <a:gd name="T27" fmla="*/ 0 h 57"/>
                          <a:gd name="T28" fmla="*/ 27 w 36"/>
                          <a:gd name="T29" fmla="*/ 22 h 57"/>
                          <a:gd name="T30" fmla="*/ 21 w 36"/>
                          <a:gd name="T31" fmla="*/ 35 h 57"/>
                          <a:gd name="T32" fmla="*/ 12 w 36"/>
                          <a:gd name="T33" fmla="*/ 35 h 57"/>
                          <a:gd name="T34" fmla="*/ 5 w 36"/>
                          <a:gd name="T35" fmla="*/ 34 h 57"/>
                          <a:gd name="T36" fmla="*/ 6 w 36"/>
                          <a:gd name="T37" fmla="*/ 28 h 57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6"/>
                          <a:gd name="T58" fmla="*/ 0 h 57"/>
                          <a:gd name="T59" fmla="*/ 36 w 36"/>
                          <a:gd name="T60" fmla="*/ 57 h 57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6" h="57">
                            <a:moveTo>
                              <a:pt x="6" y="28"/>
                            </a:moveTo>
                            <a:lnTo>
                              <a:pt x="1" y="36"/>
                            </a:lnTo>
                            <a:lnTo>
                              <a:pt x="0" y="43"/>
                            </a:lnTo>
                            <a:lnTo>
                              <a:pt x="0" y="48"/>
                            </a:lnTo>
                            <a:lnTo>
                              <a:pt x="1" y="51"/>
                            </a:lnTo>
                            <a:lnTo>
                              <a:pt x="3" y="54"/>
                            </a:lnTo>
                            <a:lnTo>
                              <a:pt x="8" y="56"/>
                            </a:lnTo>
                            <a:lnTo>
                              <a:pt x="14" y="55"/>
                            </a:lnTo>
                            <a:lnTo>
                              <a:pt x="20" y="53"/>
                            </a:lnTo>
                            <a:lnTo>
                              <a:pt x="24" y="47"/>
                            </a:lnTo>
                            <a:lnTo>
                              <a:pt x="28" y="40"/>
                            </a:lnTo>
                            <a:lnTo>
                              <a:pt x="31" y="25"/>
                            </a:lnTo>
                            <a:lnTo>
                              <a:pt x="35" y="10"/>
                            </a:lnTo>
                            <a:lnTo>
                              <a:pt x="34" y="0"/>
                            </a:lnTo>
                            <a:lnTo>
                              <a:pt x="27" y="22"/>
                            </a:lnTo>
                            <a:lnTo>
                              <a:pt x="21" y="35"/>
                            </a:lnTo>
                            <a:lnTo>
                              <a:pt x="12" y="35"/>
                            </a:lnTo>
                            <a:lnTo>
                              <a:pt x="5" y="34"/>
                            </a:lnTo>
                            <a:lnTo>
                              <a:pt x="6" y="28"/>
                            </a:lnTo>
                          </a:path>
                        </a:pathLst>
                      </a:custGeom>
                      <a:blipFill dpi="0" rotWithShape="0">
                        <a:blip r:embed="rId10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26" name="Freeform 1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5" y="1483"/>
                        <a:ext cx="40" cy="61"/>
                      </a:xfrm>
                      <a:custGeom>
                        <a:avLst/>
                        <a:gdLst>
                          <a:gd name="T0" fmla="*/ 0 w 40"/>
                          <a:gd name="T1" fmla="*/ 0 h 61"/>
                          <a:gd name="T2" fmla="*/ 0 w 40"/>
                          <a:gd name="T3" fmla="*/ 6 h 61"/>
                          <a:gd name="T4" fmla="*/ 5 w 40"/>
                          <a:gd name="T5" fmla="*/ 21 h 61"/>
                          <a:gd name="T6" fmla="*/ 8 w 40"/>
                          <a:gd name="T7" fmla="*/ 34 h 61"/>
                          <a:gd name="T8" fmla="*/ 12 w 40"/>
                          <a:gd name="T9" fmla="*/ 46 h 61"/>
                          <a:gd name="T10" fmla="*/ 16 w 40"/>
                          <a:gd name="T11" fmla="*/ 52 h 61"/>
                          <a:gd name="T12" fmla="*/ 20 w 40"/>
                          <a:gd name="T13" fmla="*/ 57 h 61"/>
                          <a:gd name="T14" fmla="*/ 26 w 40"/>
                          <a:gd name="T15" fmla="*/ 59 h 61"/>
                          <a:gd name="T16" fmla="*/ 32 w 40"/>
                          <a:gd name="T17" fmla="*/ 60 h 61"/>
                          <a:gd name="T18" fmla="*/ 35 w 40"/>
                          <a:gd name="T19" fmla="*/ 58 h 61"/>
                          <a:gd name="T20" fmla="*/ 38 w 40"/>
                          <a:gd name="T21" fmla="*/ 57 h 61"/>
                          <a:gd name="T22" fmla="*/ 39 w 40"/>
                          <a:gd name="T23" fmla="*/ 51 h 61"/>
                          <a:gd name="T24" fmla="*/ 38 w 40"/>
                          <a:gd name="T25" fmla="*/ 43 h 61"/>
                          <a:gd name="T26" fmla="*/ 35 w 40"/>
                          <a:gd name="T27" fmla="*/ 33 h 61"/>
                          <a:gd name="T28" fmla="*/ 32 w 40"/>
                          <a:gd name="T29" fmla="*/ 28 h 61"/>
                          <a:gd name="T30" fmla="*/ 31 w 40"/>
                          <a:gd name="T31" fmla="*/ 33 h 61"/>
                          <a:gd name="T32" fmla="*/ 30 w 40"/>
                          <a:gd name="T33" fmla="*/ 35 h 61"/>
                          <a:gd name="T34" fmla="*/ 25 w 40"/>
                          <a:gd name="T35" fmla="*/ 36 h 61"/>
                          <a:gd name="T36" fmla="*/ 20 w 40"/>
                          <a:gd name="T37" fmla="*/ 37 h 61"/>
                          <a:gd name="T38" fmla="*/ 13 w 40"/>
                          <a:gd name="T39" fmla="*/ 35 h 61"/>
                          <a:gd name="T40" fmla="*/ 5 w 40"/>
                          <a:gd name="T41" fmla="*/ 12 h 61"/>
                          <a:gd name="T42" fmla="*/ 0 w 40"/>
                          <a:gd name="T43" fmla="*/ 0 h 61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40"/>
                          <a:gd name="T67" fmla="*/ 0 h 61"/>
                          <a:gd name="T68" fmla="*/ 40 w 40"/>
                          <a:gd name="T69" fmla="*/ 61 h 61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40" h="61">
                            <a:moveTo>
                              <a:pt x="0" y="0"/>
                            </a:moveTo>
                            <a:lnTo>
                              <a:pt x="0" y="6"/>
                            </a:lnTo>
                            <a:lnTo>
                              <a:pt x="5" y="21"/>
                            </a:lnTo>
                            <a:lnTo>
                              <a:pt x="8" y="34"/>
                            </a:lnTo>
                            <a:lnTo>
                              <a:pt x="12" y="46"/>
                            </a:lnTo>
                            <a:lnTo>
                              <a:pt x="16" y="52"/>
                            </a:lnTo>
                            <a:lnTo>
                              <a:pt x="20" y="57"/>
                            </a:lnTo>
                            <a:lnTo>
                              <a:pt x="26" y="59"/>
                            </a:lnTo>
                            <a:lnTo>
                              <a:pt x="32" y="60"/>
                            </a:lnTo>
                            <a:lnTo>
                              <a:pt x="35" y="58"/>
                            </a:lnTo>
                            <a:lnTo>
                              <a:pt x="38" y="57"/>
                            </a:lnTo>
                            <a:lnTo>
                              <a:pt x="39" y="51"/>
                            </a:lnTo>
                            <a:lnTo>
                              <a:pt x="38" y="43"/>
                            </a:lnTo>
                            <a:lnTo>
                              <a:pt x="35" y="33"/>
                            </a:lnTo>
                            <a:lnTo>
                              <a:pt x="32" y="28"/>
                            </a:lnTo>
                            <a:lnTo>
                              <a:pt x="31" y="33"/>
                            </a:lnTo>
                            <a:lnTo>
                              <a:pt x="30" y="35"/>
                            </a:lnTo>
                            <a:lnTo>
                              <a:pt x="25" y="36"/>
                            </a:lnTo>
                            <a:lnTo>
                              <a:pt x="20" y="37"/>
                            </a:lnTo>
                            <a:lnTo>
                              <a:pt x="13" y="35"/>
                            </a:lnTo>
                            <a:lnTo>
                              <a:pt x="5" y="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blipFill dpi="0" rotWithShape="0">
                        <a:blip r:embed="rId10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0624" name="Freeform 1237"/>
                    <p:cNvSpPr>
                      <a:spLocks/>
                    </p:cNvSpPr>
                    <p:nvPr/>
                  </p:nvSpPr>
                  <p:spPr bwMode="auto">
                    <a:xfrm>
                      <a:off x="3018" y="954"/>
                      <a:ext cx="153" cy="387"/>
                    </a:xfrm>
                    <a:custGeom>
                      <a:avLst/>
                      <a:gdLst>
                        <a:gd name="T0" fmla="*/ 60 w 153"/>
                        <a:gd name="T1" fmla="*/ 0 h 387"/>
                        <a:gd name="T2" fmla="*/ 24 w 153"/>
                        <a:gd name="T3" fmla="*/ 20 h 387"/>
                        <a:gd name="T4" fmla="*/ 19 w 153"/>
                        <a:gd name="T5" fmla="*/ 26 h 387"/>
                        <a:gd name="T6" fmla="*/ 0 w 153"/>
                        <a:gd name="T7" fmla="*/ 122 h 387"/>
                        <a:gd name="T8" fmla="*/ 29 w 153"/>
                        <a:gd name="T9" fmla="*/ 126 h 387"/>
                        <a:gd name="T10" fmla="*/ 33 w 153"/>
                        <a:gd name="T11" fmla="*/ 102 h 387"/>
                        <a:gd name="T12" fmla="*/ 44 w 153"/>
                        <a:gd name="T13" fmla="*/ 152 h 387"/>
                        <a:gd name="T14" fmla="*/ 25 w 153"/>
                        <a:gd name="T15" fmla="*/ 217 h 387"/>
                        <a:gd name="T16" fmla="*/ 25 w 153"/>
                        <a:gd name="T17" fmla="*/ 264 h 387"/>
                        <a:gd name="T18" fmla="*/ 29 w 153"/>
                        <a:gd name="T19" fmla="*/ 297 h 387"/>
                        <a:gd name="T20" fmla="*/ 38 w 153"/>
                        <a:gd name="T21" fmla="*/ 344 h 387"/>
                        <a:gd name="T22" fmla="*/ 47 w 153"/>
                        <a:gd name="T23" fmla="*/ 380 h 387"/>
                        <a:gd name="T24" fmla="*/ 75 w 153"/>
                        <a:gd name="T25" fmla="*/ 386 h 387"/>
                        <a:gd name="T26" fmla="*/ 78 w 153"/>
                        <a:gd name="T27" fmla="*/ 380 h 387"/>
                        <a:gd name="T28" fmla="*/ 105 w 153"/>
                        <a:gd name="T29" fmla="*/ 379 h 387"/>
                        <a:gd name="T30" fmla="*/ 114 w 153"/>
                        <a:gd name="T31" fmla="*/ 334 h 387"/>
                        <a:gd name="T32" fmla="*/ 122 w 153"/>
                        <a:gd name="T33" fmla="*/ 275 h 387"/>
                        <a:gd name="T34" fmla="*/ 129 w 153"/>
                        <a:gd name="T35" fmla="*/ 215 h 387"/>
                        <a:gd name="T36" fmla="*/ 112 w 153"/>
                        <a:gd name="T37" fmla="*/ 147 h 387"/>
                        <a:gd name="T38" fmla="*/ 118 w 153"/>
                        <a:gd name="T39" fmla="*/ 109 h 387"/>
                        <a:gd name="T40" fmla="*/ 122 w 153"/>
                        <a:gd name="T41" fmla="*/ 123 h 387"/>
                        <a:gd name="T42" fmla="*/ 152 w 153"/>
                        <a:gd name="T43" fmla="*/ 115 h 387"/>
                        <a:gd name="T44" fmla="*/ 129 w 153"/>
                        <a:gd name="T45" fmla="*/ 25 h 387"/>
                        <a:gd name="T46" fmla="*/ 90 w 153"/>
                        <a:gd name="T47" fmla="*/ 0 h 387"/>
                        <a:gd name="T48" fmla="*/ 89 w 153"/>
                        <a:gd name="T49" fmla="*/ 3 h 387"/>
                        <a:gd name="T50" fmla="*/ 84 w 153"/>
                        <a:gd name="T51" fmla="*/ 6 h 387"/>
                        <a:gd name="T52" fmla="*/ 80 w 153"/>
                        <a:gd name="T53" fmla="*/ 7 h 387"/>
                        <a:gd name="T54" fmla="*/ 76 w 153"/>
                        <a:gd name="T55" fmla="*/ 7 h 387"/>
                        <a:gd name="T56" fmla="*/ 71 w 153"/>
                        <a:gd name="T57" fmla="*/ 7 h 387"/>
                        <a:gd name="T58" fmla="*/ 67 w 153"/>
                        <a:gd name="T59" fmla="*/ 6 h 387"/>
                        <a:gd name="T60" fmla="*/ 62 w 153"/>
                        <a:gd name="T61" fmla="*/ 3 h 387"/>
                        <a:gd name="T62" fmla="*/ 60 w 153"/>
                        <a:gd name="T63" fmla="*/ 0 h 38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153"/>
                        <a:gd name="T97" fmla="*/ 0 h 387"/>
                        <a:gd name="T98" fmla="*/ 153 w 153"/>
                        <a:gd name="T99" fmla="*/ 387 h 38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153" h="387">
                          <a:moveTo>
                            <a:pt x="60" y="0"/>
                          </a:moveTo>
                          <a:lnTo>
                            <a:pt x="24" y="20"/>
                          </a:lnTo>
                          <a:lnTo>
                            <a:pt x="19" y="26"/>
                          </a:lnTo>
                          <a:lnTo>
                            <a:pt x="0" y="122"/>
                          </a:lnTo>
                          <a:lnTo>
                            <a:pt x="29" y="126"/>
                          </a:lnTo>
                          <a:lnTo>
                            <a:pt x="33" y="102"/>
                          </a:lnTo>
                          <a:lnTo>
                            <a:pt x="44" y="152"/>
                          </a:lnTo>
                          <a:lnTo>
                            <a:pt x="25" y="217"/>
                          </a:lnTo>
                          <a:lnTo>
                            <a:pt x="25" y="264"/>
                          </a:lnTo>
                          <a:lnTo>
                            <a:pt x="29" y="297"/>
                          </a:lnTo>
                          <a:lnTo>
                            <a:pt x="38" y="344"/>
                          </a:lnTo>
                          <a:lnTo>
                            <a:pt x="47" y="380"/>
                          </a:lnTo>
                          <a:lnTo>
                            <a:pt x="75" y="386"/>
                          </a:lnTo>
                          <a:lnTo>
                            <a:pt x="78" y="380"/>
                          </a:lnTo>
                          <a:lnTo>
                            <a:pt x="105" y="379"/>
                          </a:lnTo>
                          <a:lnTo>
                            <a:pt x="114" y="334"/>
                          </a:lnTo>
                          <a:lnTo>
                            <a:pt x="122" y="275"/>
                          </a:lnTo>
                          <a:lnTo>
                            <a:pt x="129" y="215"/>
                          </a:lnTo>
                          <a:lnTo>
                            <a:pt x="112" y="147"/>
                          </a:lnTo>
                          <a:lnTo>
                            <a:pt x="118" y="109"/>
                          </a:lnTo>
                          <a:lnTo>
                            <a:pt x="122" y="123"/>
                          </a:lnTo>
                          <a:lnTo>
                            <a:pt x="152" y="115"/>
                          </a:lnTo>
                          <a:lnTo>
                            <a:pt x="129" y="25"/>
                          </a:lnTo>
                          <a:lnTo>
                            <a:pt x="90" y="0"/>
                          </a:lnTo>
                          <a:lnTo>
                            <a:pt x="89" y="3"/>
                          </a:lnTo>
                          <a:lnTo>
                            <a:pt x="84" y="6"/>
                          </a:lnTo>
                          <a:lnTo>
                            <a:pt x="80" y="7"/>
                          </a:lnTo>
                          <a:lnTo>
                            <a:pt x="76" y="7"/>
                          </a:lnTo>
                          <a:lnTo>
                            <a:pt x="71" y="7"/>
                          </a:lnTo>
                          <a:lnTo>
                            <a:pt x="67" y="6"/>
                          </a:lnTo>
                          <a:lnTo>
                            <a:pt x="62" y="3"/>
                          </a:lnTo>
                          <a:lnTo>
                            <a:pt x="60" y="0"/>
                          </a:lnTo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12700" cap="rnd">
                      <a:solidFill>
                        <a:srgbClr val="FF1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499" name="Group 1238"/>
                  <p:cNvGrpSpPr>
                    <a:grpSpLocks/>
                  </p:cNvGrpSpPr>
                  <p:nvPr/>
                </p:nvGrpSpPr>
                <p:grpSpPr bwMode="auto">
                  <a:xfrm>
                    <a:off x="3119" y="838"/>
                    <a:ext cx="160" cy="740"/>
                    <a:chOff x="3119" y="838"/>
                    <a:chExt cx="160" cy="740"/>
                  </a:xfrm>
                </p:grpSpPr>
                <p:grpSp>
                  <p:nvGrpSpPr>
                    <p:cNvPr id="20598" name="Group 1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3" y="838"/>
                      <a:ext cx="85" cy="179"/>
                      <a:chOff x="3153" y="838"/>
                      <a:chExt cx="85" cy="179"/>
                    </a:xfrm>
                  </p:grpSpPr>
                  <p:sp>
                    <p:nvSpPr>
                      <p:cNvPr id="20618" name="Freeform 1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838"/>
                        <a:ext cx="85" cy="138"/>
                      </a:xfrm>
                      <a:custGeom>
                        <a:avLst/>
                        <a:gdLst>
                          <a:gd name="T0" fmla="*/ 32 w 85"/>
                          <a:gd name="T1" fmla="*/ 2 h 138"/>
                          <a:gd name="T2" fmla="*/ 23 w 85"/>
                          <a:gd name="T3" fmla="*/ 6 h 138"/>
                          <a:gd name="T4" fmla="*/ 17 w 85"/>
                          <a:gd name="T5" fmla="*/ 12 h 138"/>
                          <a:gd name="T6" fmla="*/ 13 w 85"/>
                          <a:gd name="T7" fmla="*/ 19 h 138"/>
                          <a:gd name="T8" fmla="*/ 8 w 85"/>
                          <a:gd name="T9" fmla="*/ 33 h 138"/>
                          <a:gd name="T10" fmla="*/ 3 w 85"/>
                          <a:gd name="T11" fmla="*/ 53 h 138"/>
                          <a:gd name="T12" fmla="*/ 0 w 85"/>
                          <a:gd name="T13" fmla="*/ 71 h 138"/>
                          <a:gd name="T14" fmla="*/ 1 w 85"/>
                          <a:gd name="T15" fmla="*/ 79 h 138"/>
                          <a:gd name="T16" fmla="*/ 2 w 85"/>
                          <a:gd name="T17" fmla="*/ 87 h 138"/>
                          <a:gd name="T18" fmla="*/ 3 w 85"/>
                          <a:gd name="T19" fmla="*/ 98 h 138"/>
                          <a:gd name="T20" fmla="*/ 10 w 85"/>
                          <a:gd name="T21" fmla="*/ 137 h 138"/>
                          <a:gd name="T22" fmla="*/ 14 w 85"/>
                          <a:gd name="T23" fmla="*/ 129 h 138"/>
                          <a:gd name="T24" fmla="*/ 20 w 85"/>
                          <a:gd name="T25" fmla="*/ 128 h 138"/>
                          <a:gd name="T26" fmla="*/ 25 w 85"/>
                          <a:gd name="T27" fmla="*/ 126 h 138"/>
                          <a:gd name="T28" fmla="*/ 31 w 85"/>
                          <a:gd name="T29" fmla="*/ 121 h 138"/>
                          <a:gd name="T30" fmla="*/ 29 w 85"/>
                          <a:gd name="T31" fmla="*/ 100 h 138"/>
                          <a:gd name="T32" fmla="*/ 29 w 85"/>
                          <a:gd name="T33" fmla="*/ 94 h 138"/>
                          <a:gd name="T34" fmla="*/ 23 w 85"/>
                          <a:gd name="T35" fmla="*/ 80 h 138"/>
                          <a:gd name="T36" fmla="*/ 21 w 85"/>
                          <a:gd name="T37" fmla="*/ 58 h 138"/>
                          <a:gd name="T38" fmla="*/ 23 w 85"/>
                          <a:gd name="T39" fmla="*/ 38 h 138"/>
                          <a:gd name="T40" fmla="*/ 34 w 85"/>
                          <a:gd name="T41" fmla="*/ 26 h 138"/>
                          <a:gd name="T42" fmla="*/ 54 w 85"/>
                          <a:gd name="T43" fmla="*/ 24 h 138"/>
                          <a:gd name="T44" fmla="*/ 64 w 85"/>
                          <a:gd name="T45" fmla="*/ 36 h 138"/>
                          <a:gd name="T46" fmla="*/ 63 w 85"/>
                          <a:gd name="T47" fmla="*/ 78 h 138"/>
                          <a:gd name="T48" fmla="*/ 54 w 85"/>
                          <a:gd name="T49" fmla="*/ 94 h 138"/>
                          <a:gd name="T50" fmla="*/ 53 w 85"/>
                          <a:gd name="T51" fmla="*/ 121 h 138"/>
                          <a:gd name="T52" fmla="*/ 57 w 85"/>
                          <a:gd name="T53" fmla="*/ 117 h 138"/>
                          <a:gd name="T54" fmla="*/ 61 w 85"/>
                          <a:gd name="T55" fmla="*/ 121 h 138"/>
                          <a:gd name="T56" fmla="*/ 66 w 85"/>
                          <a:gd name="T57" fmla="*/ 124 h 138"/>
                          <a:gd name="T58" fmla="*/ 70 w 85"/>
                          <a:gd name="T59" fmla="*/ 127 h 138"/>
                          <a:gd name="T60" fmla="*/ 75 w 85"/>
                          <a:gd name="T61" fmla="*/ 130 h 138"/>
                          <a:gd name="T62" fmla="*/ 80 w 85"/>
                          <a:gd name="T63" fmla="*/ 102 h 138"/>
                          <a:gd name="T64" fmla="*/ 82 w 85"/>
                          <a:gd name="T65" fmla="*/ 85 h 138"/>
                          <a:gd name="T66" fmla="*/ 83 w 85"/>
                          <a:gd name="T67" fmla="*/ 74 h 138"/>
                          <a:gd name="T68" fmla="*/ 84 w 85"/>
                          <a:gd name="T69" fmla="*/ 67 h 138"/>
                          <a:gd name="T70" fmla="*/ 83 w 85"/>
                          <a:gd name="T71" fmla="*/ 58 h 138"/>
                          <a:gd name="T72" fmla="*/ 82 w 85"/>
                          <a:gd name="T73" fmla="*/ 51 h 138"/>
                          <a:gd name="T74" fmla="*/ 80 w 85"/>
                          <a:gd name="T75" fmla="*/ 44 h 138"/>
                          <a:gd name="T76" fmla="*/ 78 w 85"/>
                          <a:gd name="T77" fmla="*/ 38 h 138"/>
                          <a:gd name="T78" fmla="*/ 78 w 85"/>
                          <a:gd name="T79" fmla="*/ 33 h 138"/>
                          <a:gd name="T80" fmla="*/ 77 w 85"/>
                          <a:gd name="T81" fmla="*/ 25 h 138"/>
                          <a:gd name="T82" fmla="*/ 74 w 85"/>
                          <a:gd name="T83" fmla="*/ 17 h 138"/>
                          <a:gd name="T84" fmla="*/ 68 w 85"/>
                          <a:gd name="T85" fmla="*/ 8 h 138"/>
                          <a:gd name="T86" fmla="*/ 60 w 85"/>
                          <a:gd name="T87" fmla="*/ 3 h 138"/>
                          <a:gd name="T88" fmla="*/ 52 w 85"/>
                          <a:gd name="T89" fmla="*/ 0 h 138"/>
                          <a:gd name="T90" fmla="*/ 43 w 85"/>
                          <a:gd name="T91" fmla="*/ 0 h 138"/>
                          <a:gd name="T92" fmla="*/ 32 w 85"/>
                          <a:gd name="T93" fmla="*/ 2 h 1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85"/>
                          <a:gd name="T142" fmla="*/ 0 h 138"/>
                          <a:gd name="T143" fmla="*/ 85 w 85"/>
                          <a:gd name="T144" fmla="*/ 138 h 1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85" h="138">
                            <a:moveTo>
                              <a:pt x="32" y="2"/>
                            </a:moveTo>
                            <a:lnTo>
                              <a:pt x="23" y="6"/>
                            </a:lnTo>
                            <a:lnTo>
                              <a:pt x="17" y="12"/>
                            </a:lnTo>
                            <a:lnTo>
                              <a:pt x="13" y="19"/>
                            </a:lnTo>
                            <a:lnTo>
                              <a:pt x="8" y="33"/>
                            </a:lnTo>
                            <a:lnTo>
                              <a:pt x="3" y="53"/>
                            </a:lnTo>
                            <a:lnTo>
                              <a:pt x="0" y="71"/>
                            </a:lnTo>
                            <a:lnTo>
                              <a:pt x="1" y="79"/>
                            </a:lnTo>
                            <a:lnTo>
                              <a:pt x="2" y="87"/>
                            </a:lnTo>
                            <a:lnTo>
                              <a:pt x="3" y="98"/>
                            </a:lnTo>
                            <a:lnTo>
                              <a:pt x="10" y="137"/>
                            </a:lnTo>
                            <a:lnTo>
                              <a:pt x="14" y="129"/>
                            </a:lnTo>
                            <a:lnTo>
                              <a:pt x="20" y="128"/>
                            </a:lnTo>
                            <a:lnTo>
                              <a:pt x="25" y="126"/>
                            </a:lnTo>
                            <a:lnTo>
                              <a:pt x="31" y="121"/>
                            </a:lnTo>
                            <a:lnTo>
                              <a:pt x="29" y="100"/>
                            </a:lnTo>
                            <a:lnTo>
                              <a:pt x="29" y="94"/>
                            </a:lnTo>
                            <a:lnTo>
                              <a:pt x="23" y="80"/>
                            </a:lnTo>
                            <a:lnTo>
                              <a:pt x="21" y="58"/>
                            </a:lnTo>
                            <a:lnTo>
                              <a:pt x="23" y="38"/>
                            </a:lnTo>
                            <a:lnTo>
                              <a:pt x="34" y="26"/>
                            </a:lnTo>
                            <a:lnTo>
                              <a:pt x="54" y="24"/>
                            </a:lnTo>
                            <a:lnTo>
                              <a:pt x="64" y="36"/>
                            </a:lnTo>
                            <a:lnTo>
                              <a:pt x="63" y="78"/>
                            </a:lnTo>
                            <a:lnTo>
                              <a:pt x="54" y="94"/>
                            </a:lnTo>
                            <a:lnTo>
                              <a:pt x="53" y="121"/>
                            </a:lnTo>
                            <a:lnTo>
                              <a:pt x="57" y="117"/>
                            </a:lnTo>
                            <a:lnTo>
                              <a:pt x="61" y="121"/>
                            </a:lnTo>
                            <a:lnTo>
                              <a:pt x="66" y="124"/>
                            </a:lnTo>
                            <a:lnTo>
                              <a:pt x="70" y="127"/>
                            </a:lnTo>
                            <a:lnTo>
                              <a:pt x="75" y="130"/>
                            </a:lnTo>
                            <a:lnTo>
                              <a:pt x="80" y="102"/>
                            </a:lnTo>
                            <a:lnTo>
                              <a:pt x="82" y="85"/>
                            </a:lnTo>
                            <a:lnTo>
                              <a:pt x="83" y="74"/>
                            </a:lnTo>
                            <a:lnTo>
                              <a:pt x="84" y="67"/>
                            </a:lnTo>
                            <a:lnTo>
                              <a:pt x="83" y="58"/>
                            </a:lnTo>
                            <a:lnTo>
                              <a:pt x="82" y="51"/>
                            </a:lnTo>
                            <a:lnTo>
                              <a:pt x="80" y="44"/>
                            </a:lnTo>
                            <a:lnTo>
                              <a:pt x="78" y="38"/>
                            </a:lnTo>
                            <a:lnTo>
                              <a:pt x="78" y="33"/>
                            </a:lnTo>
                            <a:lnTo>
                              <a:pt x="77" y="25"/>
                            </a:lnTo>
                            <a:lnTo>
                              <a:pt x="74" y="17"/>
                            </a:lnTo>
                            <a:lnTo>
                              <a:pt x="68" y="8"/>
                            </a:lnTo>
                            <a:lnTo>
                              <a:pt x="60" y="3"/>
                            </a:lnTo>
                            <a:lnTo>
                              <a:pt x="52" y="0"/>
                            </a:lnTo>
                            <a:lnTo>
                              <a:pt x="43" y="0"/>
                            </a:lnTo>
                            <a:lnTo>
                              <a:pt x="32" y="2"/>
                            </a:lnTo>
                          </a:path>
                        </a:pathLst>
                      </a:custGeom>
                      <a:blipFill dpi="0" rotWithShape="0">
                        <a:blip r:embed="rId1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19" name="Freeform 1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2" y="860"/>
                        <a:ext cx="70" cy="157"/>
                      </a:xfrm>
                      <a:custGeom>
                        <a:avLst/>
                        <a:gdLst>
                          <a:gd name="T0" fmla="*/ 25 w 70"/>
                          <a:gd name="T1" fmla="*/ 2 h 157"/>
                          <a:gd name="T2" fmla="*/ 20 w 70"/>
                          <a:gd name="T3" fmla="*/ 5 h 157"/>
                          <a:gd name="T4" fmla="*/ 15 w 70"/>
                          <a:gd name="T5" fmla="*/ 10 h 157"/>
                          <a:gd name="T6" fmla="*/ 13 w 70"/>
                          <a:gd name="T7" fmla="*/ 17 h 157"/>
                          <a:gd name="T8" fmla="*/ 12 w 70"/>
                          <a:gd name="T9" fmla="*/ 24 h 157"/>
                          <a:gd name="T10" fmla="*/ 11 w 70"/>
                          <a:gd name="T11" fmla="*/ 36 h 157"/>
                          <a:gd name="T12" fmla="*/ 13 w 70"/>
                          <a:gd name="T13" fmla="*/ 56 h 157"/>
                          <a:gd name="T14" fmla="*/ 15 w 70"/>
                          <a:gd name="T15" fmla="*/ 63 h 157"/>
                          <a:gd name="T16" fmla="*/ 20 w 70"/>
                          <a:gd name="T17" fmla="*/ 73 h 157"/>
                          <a:gd name="T18" fmla="*/ 20 w 70"/>
                          <a:gd name="T19" fmla="*/ 96 h 157"/>
                          <a:gd name="T20" fmla="*/ 0 w 70"/>
                          <a:gd name="T21" fmla="*/ 109 h 157"/>
                          <a:gd name="T22" fmla="*/ 36 w 70"/>
                          <a:gd name="T23" fmla="*/ 156 h 157"/>
                          <a:gd name="T24" fmla="*/ 69 w 70"/>
                          <a:gd name="T25" fmla="*/ 106 h 157"/>
                          <a:gd name="T26" fmla="*/ 45 w 70"/>
                          <a:gd name="T27" fmla="*/ 91 h 157"/>
                          <a:gd name="T28" fmla="*/ 45 w 70"/>
                          <a:gd name="T29" fmla="*/ 73 h 157"/>
                          <a:gd name="T30" fmla="*/ 52 w 70"/>
                          <a:gd name="T31" fmla="*/ 62 h 157"/>
                          <a:gd name="T32" fmla="*/ 54 w 70"/>
                          <a:gd name="T33" fmla="*/ 56 h 157"/>
                          <a:gd name="T34" fmla="*/ 56 w 70"/>
                          <a:gd name="T35" fmla="*/ 37 h 157"/>
                          <a:gd name="T36" fmla="*/ 56 w 70"/>
                          <a:gd name="T37" fmla="*/ 26 h 157"/>
                          <a:gd name="T38" fmla="*/ 56 w 70"/>
                          <a:gd name="T39" fmla="*/ 19 h 157"/>
                          <a:gd name="T40" fmla="*/ 54 w 70"/>
                          <a:gd name="T41" fmla="*/ 12 h 157"/>
                          <a:gd name="T42" fmla="*/ 50 w 70"/>
                          <a:gd name="T43" fmla="*/ 6 h 157"/>
                          <a:gd name="T44" fmla="*/ 45 w 70"/>
                          <a:gd name="T45" fmla="*/ 2 h 157"/>
                          <a:gd name="T46" fmla="*/ 39 w 70"/>
                          <a:gd name="T47" fmla="*/ 0 h 157"/>
                          <a:gd name="T48" fmla="*/ 32 w 70"/>
                          <a:gd name="T49" fmla="*/ 0 h 157"/>
                          <a:gd name="T50" fmla="*/ 25 w 70"/>
                          <a:gd name="T51" fmla="*/ 2 h 157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70"/>
                          <a:gd name="T79" fmla="*/ 0 h 157"/>
                          <a:gd name="T80" fmla="*/ 70 w 70"/>
                          <a:gd name="T81" fmla="*/ 157 h 157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70" h="157">
                            <a:moveTo>
                              <a:pt x="25" y="2"/>
                            </a:moveTo>
                            <a:lnTo>
                              <a:pt x="20" y="5"/>
                            </a:lnTo>
                            <a:lnTo>
                              <a:pt x="15" y="10"/>
                            </a:lnTo>
                            <a:lnTo>
                              <a:pt x="13" y="17"/>
                            </a:lnTo>
                            <a:lnTo>
                              <a:pt x="12" y="24"/>
                            </a:lnTo>
                            <a:lnTo>
                              <a:pt x="11" y="36"/>
                            </a:lnTo>
                            <a:lnTo>
                              <a:pt x="13" y="56"/>
                            </a:lnTo>
                            <a:lnTo>
                              <a:pt x="15" y="63"/>
                            </a:lnTo>
                            <a:lnTo>
                              <a:pt x="20" y="73"/>
                            </a:lnTo>
                            <a:lnTo>
                              <a:pt x="20" y="96"/>
                            </a:lnTo>
                            <a:lnTo>
                              <a:pt x="0" y="109"/>
                            </a:lnTo>
                            <a:lnTo>
                              <a:pt x="36" y="156"/>
                            </a:lnTo>
                            <a:lnTo>
                              <a:pt x="69" y="106"/>
                            </a:lnTo>
                            <a:lnTo>
                              <a:pt x="45" y="91"/>
                            </a:lnTo>
                            <a:lnTo>
                              <a:pt x="45" y="73"/>
                            </a:lnTo>
                            <a:lnTo>
                              <a:pt x="52" y="62"/>
                            </a:lnTo>
                            <a:lnTo>
                              <a:pt x="54" y="56"/>
                            </a:lnTo>
                            <a:lnTo>
                              <a:pt x="56" y="37"/>
                            </a:lnTo>
                            <a:lnTo>
                              <a:pt x="56" y="26"/>
                            </a:lnTo>
                            <a:lnTo>
                              <a:pt x="56" y="19"/>
                            </a:lnTo>
                            <a:lnTo>
                              <a:pt x="54" y="12"/>
                            </a:lnTo>
                            <a:lnTo>
                              <a:pt x="50" y="6"/>
                            </a:lnTo>
                            <a:lnTo>
                              <a:pt x="45" y="2"/>
                            </a:lnTo>
                            <a:lnTo>
                              <a:pt x="39" y="0"/>
                            </a:lnTo>
                            <a:lnTo>
                              <a:pt x="32" y="0"/>
                            </a:lnTo>
                            <a:lnTo>
                              <a:pt x="25" y="2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599" name="Group 1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5" y="1195"/>
                      <a:ext cx="131" cy="351"/>
                      <a:chOff x="3145" y="1195"/>
                      <a:chExt cx="131" cy="351"/>
                    </a:xfrm>
                  </p:grpSpPr>
                  <p:grpSp>
                    <p:nvGrpSpPr>
                      <p:cNvPr id="20614" name="Group 1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5" y="1195"/>
                        <a:ext cx="131" cy="351"/>
                        <a:chOff x="3145" y="1195"/>
                        <a:chExt cx="131" cy="351"/>
                      </a:xfrm>
                    </p:grpSpPr>
                    <p:sp>
                      <p:nvSpPr>
                        <p:cNvPr id="20616" name="Freeform 1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5" y="1271"/>
                          <a:ext cx="94" cy="275"/>
                        </a:xfrm>
                        <a:custGeom>
                          <a:avLst/>
                          <a:gdLst>
                            <a:gd name="T0" fmla="*/ 17 w 94"/>
                            <a:gd name="T1" fmla="*/ 6 h 275"/>
                            <a:gd name="T2" fmla="*/ 18 w 94"/>
                            <a:gd name="T3" fmla="*/ 84 h 275"/>
                            <a:gd name="T4" fmla="*/ 17 w 94"/>
                            <a:gd name="T5" fmla="*/ 151 h 275"/>
                            <a:gd name="T6" fmla="*/ 21 w 94"/>
                            <a:gd name="T7" fmla="*/ 216 h 275"/>
                            <a:gd name="T8" fmla="*/ 11 w 94"/>
                            <a:gd name="T9" fmla="*/ 244 h 275"/>
                            <a:gd name="T10" fmla="*/ 2 w 94"/>
                            <a:gd name="T11" fmla="*/ 262 h 275"/>
                            <a:gd name="T12" fmla="*/ 0 w 94"/>
                            <a:gd name="T13" fmla="*/ 268 h 275"/>
                            <a:gd name="T14" fmla="*/ 4 w 94"/>
                            <a:gd name="T15" fmla="*/ 274 h 275"/>
                            <a:gd name="T16" fmla="*/ 20 w 94"/>
                            <a:gd name="T17" fmla="*/ 273 h 275"/>
                            <a:gd name="T18" fmla="*/ 35 w 94"/>
                            <a:gd name="T19" fmla="*/ 237 h 275"/>
                            <a:gd name="T20" fmla="*/ 36 w 94"/>
                            <a:gd name="T21" fmla="*/ 214 h 275"/>
                            <a:gd name="T22" fmla="*/ 47 w 94"/>
                            <a:gd name="T23" fmla="*/ 137 h 275"/>
                            <a:gd name="T24" fmla="*/ 48 w 94"/>
                            <a:gd name="T25" fmla="*/ 120 h 275"/>
                            <a:gd name="T26" fmla="*/ 48 w 94"/>
                            <a:gd name="T27" fmla="*/ 156 h 275"/>
                            <a:gd name="T28" fmla="*/ 53 w 94"/>
                            <a:gd name="T29" fmla="*/ 206 h 275"/>
                            <a:gd name="T30" fmla="*/ 51 w 94"/>
                            <a:gd name="T31" fmla="*/ 230 h 275"/>
                            <a:gd name="T32" fmla="*/ 59 w 94"/>
                            <a:gd name="T33" fmla="*/ 253 h 275"/>
                            <a:gd name="T34" fmla="*/ 69 w 94"/>
                            <a:gd name="T35" fmla="*/ 270 h 275"/>
                            <a:gd name="T36" fmla="*/ 84 w 94"/>
                            <a:gd name="T37" fmla="*/ 271 h 275"/>
                            <a:gd name="T38" fmla="*/ 88 w 94"/>
                            <a:gd name="T39" fmla="*/ 265 h 275"/>
                            <a:gd name="T40" fmla="*/ 72 w 94"/>
                            <a:gd name="T41" fmla="*/ 229 h 275"/>
                            <a:gd name="T42" fmla="*/ 71 w 94"/>
                            <a:gd name="T43" fmla="*/ 212 h 275"/>
                            <a:gd name="T44" fmla="*/ 74 w 94"/>
                            <a:gd name="T45" fmla="*/ 175 h 275"/>
                            <a:gd name="T46" fmla="*/ 80 w 94"/>
                            <a:gd name="T47" fmla="*/ 115 h 275"/>
                            <a:gd name="T48" fmla="*/ 93 w 94"/>
                            <a:gd name="T49" fmla="*/ 0 h 275"/>
                            <a:gd name="T50" fmla="*/ 17 w 94"/>
                            <a:gd name="T51" fmla="*/ 6 h 275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94"/>
                            <a:gd name="T79" fmla="*/ 0 h 275"/>
                            <a:gd name="T80" fmla="*/ 94 w 94"/>
                            <a:gd name="T81" fmla="*/ 275 h 275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94" h="275">
                              <a:moveTo>
                                <a:pt x="17" y="6"/>
                              </a:moveTo>
                              <a:lnTo>
                                <a:pt x="18" y="84"/>
                              </a:lnTo>
                              <a:lnTo>
                                <a:pt x="17" y="151"/>
                              </a:lnTo>
                              <a:lnTo>
                                <a:pt x="21" y="216"/>
                              </a:lnTo>
                              <a:lnTo>
                                <a:pt x="11" y="244"/>
                              </a:lnTo>
                              <a:lnTo>
                                <a:pt x="2" y="262"/>
                              </a:lnTo>
                              <a:lnTo>
                                <a:pt x="0" y="268"/>
                              </a:lnTo>
                              <a:lnTo>
                                <a:pt x="4" y="274"/>
                              </a:lnTo>
                              <a:lnTo>
                                <a:pt x="20" y="273"/>
                              </a:lnTo>
                              <a:lnTo>
                                <a:pt x="35" y="237"/>
                              </a:lnTo>
                              <a:lnTo>
                                <a:pt x="36" y="214"/>
                              </a:lnTo>
                              <a:lnTo>
                                <a:pt x="47" y="137"/>
                              </a:lnTo>
                              <a:lnTo>
                                <a:pt x="48" y="120"/>
                              </a:lnTo>
                              <a:lnTo>
                                <a:pt x="48" y="156"/>
                              </a:lnTo>
                              <a:lnTo>
                                <a:pt x="53" y="206"/>
                              </a:lnTo>
                              <a:lnTo>
                                <a:pt x="51" y="230"/>
                              </a:lnTo>
                              <a:lnTo>
                                <a:pt x="59" y="253"/>
                              </a:lnTo>
                              <a:lnTo>
                                <a:pt x="69" y="270"/>
                              </a:lnTo>
                              <a:lnTo>
                                <a:pt x="84" y="271"/>
                              </a:lnTo>
                              <a:lnTo>
                                <a:pt x="88" y="265"/>
                              </a:lnTo>
                              <a:lnTo>
                                <a:pt x="72" y="229"/>
                              </a:lnTo>
                              <a:lnTo>
                                <a:pt x="71" y="212"/>
                              </a:lnTo>
                              <a:lnTo>
                                <a:pt x="74" y="175"/>
                              </a:lnTo>
                              <a:lnTo>
                                <a:pt x="80" y="115"/>
                              </a:lnTo>
                              <a:lnTo>
                                <a:pt x="93" y="0"/>
                              </a:lnTo>
                              <a:lnTo>
                                <a:pt x="17" y="6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17" name="Freeform 1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3" y="1195"/>
                          <a:ext cx="23" cy="36"/>
                        </a:xfrm>
                        <a:custGeom>
                          <a:avLst/>
                          <a:gdLst>
                            <a:gd name="T0" fmla="*/ 22 w 23"/>
                            <a:gd name="T1" fmla="*/ 0 h 36"/>
                            <a:gd name="T2" fmla="*/ 22 w 23"/>
                            <a:gd name="T3" fmla="*/ 18 h 36"/>
                            <a:gd name="T4" fmla="*/ 0 w 23"/>
                            <a:gd name="T5" fmla="*/ 35 h 36"/>
                            <a:gd name="T6" fmla="*/ 10 w 23"/>
                            <a:gd name="T7" fmla="*/ 3 h 36"/>
                            <a:gd name="T8" fmla="*/ 22 w 23"/>
                            <a:gd name="T9" fmla="*/ 0 h 3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36"/>
                            <a:gd name="T17" fmla="*/ 23 w 23"/>
                            <a:gd name="T18" fmla="*/ 36 h 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36">
                              <a:moveTo>
                                <a:pt x="22" y="0"/>
                              </a:moveTo>
                              <a:lnTo>
                                <a:pt x="22" y="18"/>
                              </a:lnTo>
                              <a:lnTo>
                                <a:pt x="0" y="35"/>
                              </a:lnTo>
                              <a:lnTo>
                                <a:pt x="10" y="3"/>
                              </a:lnTo>
                              <a:lnTo>
                                <a:pt x="22" y="0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0615" name="Freeform 12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3" y="1274"/>
                        <a:ext cx="9" cy="122"/>
                      </a:xfrm>
                      <a:custGeom>
                        <a:avLst/>
                        <a:gdLst>
                          <a:gd name="T0" fmla="*/ 8 w 9"/>
                          <a:gd name="T1" fmla="*/ 0 h 122"/>
                          <a:gd name="T2" fmla="*/ 8 w 9"/>
                          <a:gd name="T3" fmla="*/ 40 h 122"/>
                          <a:gd name="T4" fmla="*/ 6 w 9"/>
                          <a:gd name="T5" fmla="*/ 64 h 122"/>
                          <a:gd name="T6" fmla="*/ 4 w 9"/>
                          <a:gd name="T7" fmla="*/ 90 h 122"/>
                          <a:gd name="T8" fmla="*/ 0 w 9"/>
                          <a:gd name="T9" fmla="*/ 115 h 122"/>
                          <a:gd name="T10" fmla="*/ 1 w 9"/>
                          <a:gd name="T11" fmla="*/ 121 h 122"/>
                          <a:gd name="T12" fmla="*/ 8 w 9"/>
                          <a:gd name="T13" fmla="*/ 0 h 12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9"/>
                          <a:gd name="T22" fmla="*/ 0 h 122"/>
                          <a:gd name="T23" fmla="*/ 9 w 9"/>
                          <a:gd name="T24" fmla="*/ 122 h 12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9" h="122">
                            <a:moveTo>
                              <a:pt x="8" y="0"/>
                            </a:moveTo>
                            <a:lnTo>
                              <a:pt x="8" y="40"/>
                            </a:lnTo>
                            <a:lnTo>
                              <a:pt x="6" y="64"/>
                            </a:lnTo>
                            <a:lnTo>
                              <a:pt x="4" y="90"/>
                            </a:lnTo>
                            <a:lnTo>
                              <a:pt x="0" y="115"/>
                            </a:lnTo>
                            <a:lnTo>
                              <a:pt x="1" y="121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blipFill dpi="0" rotWithShape="0">
                        <a:blip r:embed="rId19" cstate="print"/>
                        <a:srcRect/>
                        <a:tile tx="0" ty="0" sx="100000" sy="100000" flip="none" algn="tl"/>
                      </a:blipFill>
                      <a:ln w="12700" cap="rnd">
                        <a:solidFill>
                          <a:srgbClr val="FF5F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600" name="Group 1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0" y="1500"/>
                      <a:ext cx="100" cy="78"/>
                      <a:chOff x="3140" y="1500"/>
                      <a:chExt cx="100" cy="78"/>
                    </a:xfrm>
                  </p:grpSpPr>
                  <p:sp>
                    <p:nvSpPr>
                      <p:cNvPr id="20612" name="Freeform 12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4" y="1500"/>
                        <a:ext cx="46" cy="74"/>
                      </a:xfrm>
                      <a:custGeom>
                        <a:avLst/>
                        <a:gdLst>
                          <a:gd name="T0" fmla="*/ 3 w 46"/>
                          <a:gd name="T1" fmla="*/ 0 h 74"/>
                          <a:gd name="T2" fmla="*/ 0 w 46"/>
                          <a:gd name="T3" fmla="*/ 11 h 74"/>
                          <a:gd name="T4" fmla="*/ 0 w 46"/>
                          <a:gd name="T5" fmla="*/ 33 h 74"/>
                          <a:gd name="T6" fmla="*/ 4 w 46"/>
                          <a:gd name="T7" fmla="*/ 25 h 74"/>
                          <a:gd name="T8" fmla="*/ 9 w 46"/>
                          <a:gd name="T9" fmla="*/ 35 h 74"/>
                          <a:gd name="T10" fmla="*/ 11 w 46"/>
                          <a:gd name="T11" fmla="*/ 50 h 74"/>
                          <a:gd name="T12" fmla="*/ 18 w 46"/>
                          <a:gd name="T13" fmla="*/ 63 h 74"/>
                          <a:gd name="T14" fmla="*/ 29 w 46"/>
                          <a:gd name="T15" fmla="*/ 71 h 74"/>
                          <a:gd name="T16" fmla="*/ 37 w 46"/>
                          <a:gd name="T17" fmla="*/ 73 h 74"/>
                          <a:gd name="T18" fmla="*/ 45 w 46"/>
                          <a:gd name="T19" fmla="*/ 71 h 74"/>
                          <a:gd name="T20" fmla="*/ 45 w 46"/>
                          <a:gd name="T21" fmla="*/ 57 h 74"/>
                          <a:gd name="T22" fmla="*/ 39 w 46"/>
                          <a:gd name="T23" fmla="*/ 36 h 74"/>
                          <a:gd name="T24" fmla="*/ 35 w 46"/>
                          <a:gd name="T25" fmla="*/ 41 h 74"/>
                          <a:gd name="T26" fmla="*/ 29 w 46"/>
                          <a:gd name="T27" fmla="*/ 41 h 74"/>
                          <a:gd name="T28" fmla="*/ 20 w 46"/>
                          <a:gd name="T29" fmla="*/ 40 h 74"/>
                          <a:gd name="T30" fmla="*/ 14 w 46"/>
                          <a:gd name="T31" fmla="*/ 31 h 74"/>
                          <a:gd name="T32" fmla="*/ 8 w 46"/>
                          <a:gd name="T33" fmla="*/ 19 h 74"/>
                          <a:gd name="T34" fmla="*/ 3 w 46"/>
                          <a:gd name="T35" fmla="*/ 0 h 7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46"/>
                          <a:gd name="T55" fmla="*/ 0 h 74"/>
                          <a:gd name="T56" fmla="*/ 46 w 46"/>
                          <a:gd name="T57" fmla="*/ 74 h 74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46" h="74">
                            <a:moveTo>
                              <a:pt x="3" y="0"/>
                            </a:moveTo>
                            <a:lnTo>
                              <a:pt x="0" y="11"/>
                            </a:lnTo>
                            <a:lnTo>
                              <a:pt x="0" y="33"/>
                            </a:lnTo>
                            <a:lnTo>
                              <a:pt x="4" y="25"/>
                            </a:lnTo>
                            <a:lnTo>
                              <a:pt x="9" y="35"/>
                            </a:lnTo>
                            <a:lnTo>
                              <a:pt x="11" y="50"/>
                            </a:lnTo>
                            <a:lnTo>
                              <a:pt x="18" y="63"/>
                            </a:lnTo>
                            <a:lnTo>
                              <a:pt x="29" y="71"/>
                            </a:lnTo>
                            <a:lnTo>
                              <a:pt x="37" y="73"/>
                            </a:lnTo>
                            <a:lnTo>
                              <a:pt x="45" y="71"/>
                            </a:lnTo>
                            <a:lnTo>
                              <a:pt x="45" y="57"/>
                            </a:lnTo>
                            <a:lnTo>
                              <a:pt x="39" y="36"/>
                            </a:lnTo>
                            <a:lnTo>
                              <a:pt x="35" y="41"/>
                            </a:lnTo>
                            <a:lnTo>
                              <a:pt x="29" y="41"/>
                            </a:lnTo>
                            <a:lnTo>
                              <a:pt x="20" y="40"/>
                            </a:lnTo>
                            <a:lnTo>
                              <a:pt x="14" y="31"/>
                            </a:lnTo>
                            <a:lnTo>
                              <a:pt x="8" y="19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blipFill dpi="0" rotWithShape="0">
                        <a:blip r:embed="rId2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613" name="Freeform 1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0" y="1502"/>
                        <a:ext cx="42" cy="76"/>
                      </a:xfrm>
                      <a:custGeom>
                        <a:avLst/>
                        <a:gdLst>
                          <a:gd name="T0" fmla="*/ 40 w 42"/>
                          <a:gd name="T1" fmla="*/ 0 h 76"/>
                          <a:gd name="T2" fmla="*/ 41 w 42"/>
                          <a:gd name="T3" fmla="*/ 30 h 76"/>
                          <a:gd name="T4" fmla="*/ 38 w 42"/>
                          <a:gd name="T5" fmla="*/ 22 h 76"/>
                          <a:gd name="T6" fmla="*/ 35 w 42"/>
                          <a:gd name="T7" fmla="*/ 32 h 76"/>
                          <a:gd name="T8" fmla="*/ 32 w 42"/>
                          <a:gd name="T9" fmla="*/ 46 h 76"/>
                          <a:gd name="T10" fmla="*/ 28 w 42"/>
                          <a:gd name="T11" fmla="*/ 58 h 76"/>
                          <a:gd name="T12" fmla="*/ 20 w 42"/>
                          <a:gd name="T13" fmla="*/ 67 h 76"/>
                          <a:gd name="T14" fmla="*/ 13 w 42"/>
                          <a:gd name="T15" fmla="*/ 73 h 76"/>
                          <a:gd name="T16" fmla="*/ 5 w 42"/>
                          <a:gd name="T17" fmla="*/ 75 h 76"/>
                          <a:gd name="T18" fmla="*/ 3 w 42"/>
                          <a:gd name="T19" fmla="*/ 71 h 76"/>
                          <a:gd name="T20" fmla="*/ 0 w 42"/>
                          <a:gd name="T21" fmla="*/ 64 h 76"/>
                          <a:gd name="T22" fmla="*/ 0 w 42"/>
                          <a:gd name="T23" fmla="*/ 57 h 76"/>
                          <a:gd name="T24" fmla="*/ 1 w 42"/>
                          <a:gd name="T25" fmla="*/ 49 h 76"/>
                          <a:gd name="T26" fmla="*/ 4 w 42"/>
                          <a:gd name="T27" fmla="*/ 37 h 76"/>
                          <a:gd name="T28" fmla="*/ 10 w 42"/>
                          <a:gd name="T29" fmla="*/ 41 h 76"/>
                          <a:gd name="T30" fmla="*/ 19 w 42"/>
                          <a:gd name="T31" fmla="*/ 41 h 76"/>
                          <a:gd name="T32" fmla="*/ 25 w 42"/>
                          <a:gd name="T33" fmla="*/ 41 h 76"/>
                          <a:gd name="T34" fmla="*/ 36 w 42"/>
                          <a:gd name="T35" fmla="*/ 15 h 76"/>
                          <a:gd name="T36" fmla="*/ 40 w 42"/>
                          <a:gd name="T37" fmla="*/ 0 h 7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2"/>
                          <a:gd name="T58" fmla="*/ 0 h 76"/>
                          <a:gd name="T59" fmla="*/ 42 w 42"/>
                          <a:gd name="T60" fmla="*/ 76 h 7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2" h="76">
                            <a:moveTo>
                              <a:pt x="40" y="0"/>
                            </a:moveTo>
                            <a:lnTo>
                              <a:pt x="41" y="30"/>
                            </a:lnTo>
                            <a:lnTo>
                              <a:pt x="38" y="22"/>
                            </a:lnTo>
                            <a:lnTo>
                              <a:pt x="35" y="32"/>
                            </a:lnTo>
                            <a:lnTo>
                              <a:pt x="32" y="46"/>
                            </a:lnTo>
                            <a:lnTo>
                              <a:pt x="28" y="58"/>
                            </a:lnTo>
                            <a:lnTo>
                              <a:pt x="20" y="67"/>
                            </a:lnTo>
                            <a:lnTo>
                              <a:pt x="13" y="73"/>
                            </a:lnTo>
                            <a:lnTo>
                              <a:pt x="5" y="75"/>
                            </a:lnTo>
                            <a:lnTo>
                              <a:pt x="3" y="71"/>
                            </a:lnTo>
                            <a:lnTo>
                              <a:pt x="0" y="64"/>
                            </a:lnTo>
                            <a:lnTo>
                              <a:pt x="0" y="57"/>
                            </a:lnTo>
                            <a:lnTo>
                              <a:pt x="1" y="49"/>
                            </a:lnTo>
                            <a:lnTo>
                              <a:pt x="4" y="37"/>
                            </a:lnTo>
                            <a:lnTo>
                              <a:pt x="10" y="41"/>
                            </a:lnTo>
                            <a:lnTo>
                              <a:pt x="19" y="41"/>
                            </a:lnTo>
                            <a:lnTo>
                              <a:pt x="25" y="41"/>
                            </a:lnTo>
                            <a:lnTo>
                              <a:pt x="36" y="15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blipFill dpi="0" rotWithShape="0">
                        <a:blip r:embed="rId2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601" name="Group 1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9" y="961"/>
                      <a:ext cx="160" cy="537"/>
                      <a:chOff x="3119" y="961"/>
                      <a:chExt cx="160" cy="537"/>
                    </a:xfrm>
                  </p:grpSpPr>
                  <p:grpSp>
                    <p:nvGrpSpPr>
                      <p:cNvPr id="20603" name="Group 1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19" y="961"/>
                        <a:ext cx="160" cy="537"/>
                        <a:chOff x="3119" y="961"/>
                        <a:chExt cx="160" cy="537"/>
                      </a:xfrm>
                    </p:grpSpPr>
                    <p:sp>
                      <p:nvSpPr>
                        <p:cNvPr id="20608" name="Freeform 12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19" y="961"/>
                          <a:ext cx="160" cy="537"/>
                        </a:xfrm>
                        <a:custGeom>
                          <a:avLst/>
                          <a:gdLst>
                            <a:gd name="T0" fmla="*/ 45 w 160"/>
                            <a:gd name="T1" fmla="*/ 5 h 537"/>
                            <a:gd name="T2" fmla="*/ 14 w 160"/>
                            <a:gd name="T3" fmla="*/ 23 h 537"/>
                            <a:gd name="T4" fmla="*/ 6 w 160"/>
                            <a:gd name="T5" fmla="*/ 37 h 537"/>
                            <a:gd name="T6" fmla="*/ 0 w 160"/>
                            <a:gd name="T7" fmla="*/ 161 h 537"/>
                            <a:gd name="T8" fmla="*/ 3 w 160"/>
                            <a:gd name="T9" fmla="*/ 190 h 537"/>
                            <a:gd name="T10" fmla="*/ 22 w 160"/>
                            <a:gd name="T11" fmla="*/ 188 h 537"/>
                            <a:gd name="T12" fmla="*/ 21 w 160"/>
                            <a:gd name="T13" fmla="*/ 261 h 537"/>
                            <a:gd name="T14" fmla="*/ 30 w 160"/>
                            <a:gd name="T15" fmla="*/ 261 h 537"/>
                            <a:gd name="T16" fmla="*/ 41 w 160"/>
                            <a:gd name="T17" fmla="*/ 412 h 537"/>
                            <a:gd name="T18" fmla="*/ 42 w 160"/>
                            <a:gd name="T19" fmla="*/ 493 h 537"/>
                            <a:gd name="T20" fmla="*/ 43 w 160"/>
                            <a:gd name="T21" fmla="*/ 529 h 537"/>
                            <a:gd name="T22" fmla="*/ 51 w 160"/>
                            <a:gd name="T23" fmla="*/ 536 h 537"/>
                            <a:gd name="T24" fmla="*/ 64 w 160"/>
                            <a:gd name="T25" fmla="*/ 530 h 537"/>
                            <a:gd name="T26" fmla="*/ 72 w 160"/>
                            <a:gd name="T27" fmla="*/ 468 h 537"/>
                            <a:gd name="T28" fmla="*/ 77 w 160"/>
                            <a:gd name="T29" fmla="*/ 533 h 537"/>
                            <a:gd name="T30" fmla="*/ 89 w 160"/>
                            <a:gd name="T31" fmla="*/ 536 h 537"/>
                            <a:gd name="T32" fmla="*/ 99 w 160"/>
                            <a:gd name="T33" fmla="*/ 531 h 537"/>
                            <a:gd name="T34" fmla="*/ 111 w 160"/>
                            <a:gd name="T35" fmla="*/ 409 h 537"/>
                            <a:gd name="T36" fmla="*/ 125 w 160"/>
                            <a:gd name="T37" fmla="*/ 320 h 537"/>
                            <a:gd name="T38" fmla="*/ 146 w 160"/>
                            <a:gd name="T39" fmla="*/ 237 h 537"/>
                            <a:gd name="T40" fmla="*/ 159 w 160"/>
                            <a:gd name="T41" fmla="*/ 236 h 537"/>
                            <a:gd name="T42" fmla="*/ 147 w 160"/>
                            <a:gd name="T43" fmla="*/ 122 h 537"/>
                            <a:gd name="T44" fmla="*/ 147 w 160"/>
                            <a:gd name="T45" fmla="*/ 32 h 537"/>
                            <a:gd name="T46" fmla="*/ 140 w 160"/>
                            <a:gd name="T47" fmla="*/ 22 h 537"/>
                            <a:gd name="T48" fmla="*/ 107 w 160"/>
                            <a:gd name="T49" fmla="*/ 0 h 537"/>
                            <a:gd name="T50" fmla="*/ 79 w 160"/>
                            <a:gd name="T51" fmla="*/ 48 h 537"/>
                            <a:gd name="T52" fmla="*/ 45 w 160"/>
                            <a:gd name="T53" fmla="*/ 5 h 53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160"/>
                            <a:gd name="T82" fmla="*/ 0 h 537"/>
                            <a:gd name="T83" fmla="*/ 160 w 160"/>
                            <a:gd name="T84" fmla="*/ 537 h 53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160" h="537">
                              <a:moveTo>
                                <a:pt x="45" y="5"/>
                              </a:moveTo>
                              <a:lnTo>
                                <a:pt x="14" y="23"/>
                              </a:lnTo>
                              <a:lnTo>
                                <a:pt x="6" y="37"/>
                              </a:lnTo>
                              <a:lnTo>
                                <a:pt x="0" y="161"/>
                              </a:lnTo>
                              <a:lnTo>
                                <a:pt x="3" y="190"/>
                              </a:lnTo>
                              <a:lnTo>
                                <a:pt x="22" y="188"/>
                              </a:lnTo>
                              <a:lnTo>
                                <a:pt x="21" y="261"/>
                              </a:lnTo>
                              <a:lnTo>
                                <a:pt x="30" y="261"/>
                              </a:lnTo>
                              <a:lnTo>
                                <a:pt x="41" y="412"/>
                              </a:lnTo>
                              <a:lnTo>
                                <a:pt x="42" y="493"/>
                              </a:lnTo>
                              <a:lnTo>
                                <a:pt x="43" y="529"/>
                              </a:lnTo>
                              <a:lnTo>
                                <a:pt x="51" y="536"/>
                              </a:lnTo>
                              <a:lnTo>
                                <a:pt x="64" y="530"/>
                              </a:lnTo>
                              <a:lnTo>
                                <a:pt x="72" y="468"/>
                              </a:lnTo>
                              <a:lnTo>
                                <a:pt x="77" y="533"/>
                              </a:lnTo>
                              <a:lnTo>
                                <a:pt x="89" y="536"/>
                              </a:lnTo>
                              <a:lnTo>
                                <a:pt x="99" y="531"/>
                              </a:lnTo>
                              <a:lnTo>
                                <a:pt x="111" y="409"/>
                              </a:lnTo>
                              <a:lnTo>
                                <a:pt x="125" y="320"/>
                              </a:lnTo>
                              <a:lnTo>
                                <a:pt x="146" y="237"/>
                              </a:lnTo>
                              <a:lnTo>
                                <a:pt x="159" y="236"/>
                              </a:lnTo>
                              <a:lnTo>
                                <a:pt x="147" y="122"/>
                              </a:lnTo>
                              <a:lnTo>
                                <a:pt x="147" y="32"/>
                              </a:lnTo>
                              <a:lnTo>
                                <a:pt x="140" y="22"/>
                              </a:lnTo>
                              <a:lnTo>
                                <a:pt x="107" y="0"/>
                              </a:lnTo>
                              <a:lnTo>
                                <a:pt x="79" y="48"/>
                              </a:lnTo>
                              <a:lnTo>
                                <a:pt x="45" y="5"/>
                              </a:lnTo>
                            </a:path>
                          </a:pathLst>
                        </a:custGeom>
                        <a:blipFill dpi="0" rotWithShape="0">
                          <a:blip r:embed="rId2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609" name="Group 12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43" y="1109"/>
                          <a:ext cx="70" cy="114"/>
                          <a:chOff x="3143" y="1109"/>
                          <a:chExt cx="70" cy="114"/>
                        </a:xfrm>
                      </p:grpSpPr>
                      <p:sp>
                        <p:nvSpPr>
                          <p:cNvPr id="20610" name="Freeform 12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52" y="1109"/>
                            <a:ext cx="61" cy="114"/>
                          </a:xfrm>
                          <a:custGeom>
                            <a:avLst/>
                            <a:gdLst>
                              <a:gd name="T0" fmla="*/ 0 w 61"/>
                              <a:gd name="T1" fmla="*/ 113 h 114"/>
                              <a:gd name="T2" fmla="*/ 58 w 61"/>
                              <a:gd name="T3" fmla="*/ 107 h 114"/>
                              <a:gd name="T4" fmla="*/ 60 w 61"/>
                              <a:gd name="T5" fmla="*/ 0 h 11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1"/>
                              <a:gd name="T10" fmla="*/ 0 h 114"/>
                              <a:gd name="T11" fmla="*/ 61 w 61"/>
                              <a:gd name="T12" fmla="*/ 114 h 11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1" h="114">
                                <a:moveTo>
                                  <a:pt x="0" y="113"/>
                                </a:moveTo>
                                <a:lnTo>
                                  <a:pt x="58" y="107"/>
                                </a:lnTo>
                                <a:lnTo>
                                  <a:pt x="60" y="0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5F3F1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611" name="Freeform 12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3" y="1123"/>
                            <a:ext cx="69" cy="29"/>
                          </a:xfrm>
                          <a:custGeom>
                            <a:avLst/>
                            <a:gdLst>
                              <a:gd name="T0" fmla="*/ 0 w 69"/>
                              <a:gd name="T1" fmla="*/ 28 h 29"/>
                              <a:gd name="T2" fmla="*/ 24 w 69"/>
                              <a:gd name="T3" fmla="*/ 20 h 29"/>
                              <a:gd name="T4" fmla="*/ 68 w 69"/>
                              <a:gd name="T5" fmla="*/ 0 h 2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9"/>
                              <a:gd name="T10" fmla="*/ 0 h 29"/>
                              <a:gd name="T11" fmla="*/ 69 w 69"/>
                              <a:gd name="T12" fmla="*/ 29 h 2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9" h="29">
                                <a:moveTo>
                                  <a:pt x="0" y="28"/>
                                </a:moveTo>
                                <a:lnTo>
                                  <a:pt x="24" y="20"/>
                                </a:lnTo>
                                <a:lnTo>
                                  <a:pt x="68" y="0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5F3F1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604" name="Group 1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0" y="1017"/>
                        <a:ext cx="99" cy="133"/>
                        <a:chOff x="3140" y="1017"/>
                        <a:chExt cx="99" cy="133"/>
                      </a:xfrm>
                    </p:grpSpPr>
                    <p:sp>
                      <p:nvSpPr>
                        <p:cNvPr id="20605" name="Freeform 1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8" y="1017"/>
                          <a:ext cx="84" cy="101"/>
                        </a:xfrm>
                        <a:custGeom>
                          <a:avLst/>
                          <a:gdLst>
                            <a:gd name="T0" fmla="*/ 0 w 84"/>
                            <a:gd name="T1" fmla="*/ 35 h 101"/>
                            <a:gd name="T2" fmla="*/ 53 w 84"/>
                            <a:gd name="T3" fmla="*/ 0 h 101"/>
                            <a:gd name="T4" fmla="*/ 83 w 84"/>
                            <a:gd name="T5" fmla="*/ 67 h 101"/>
                            <a:gd name="T6" fmla="*/ 29 w 84"/>
                            <a:gd name="T7" fmla="*/ 100 h 101"/>
                            <a:gd name="T8" fmla="*/ 0 w 84"/>
                            <a:gd name="T9" fmla="*/ 35 h 1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4"/>
                            <a:gd name="T16" fmla="*/ 0 h 101"/>
                            <a:gd name="T17" fmla="*/ 84 w 84"/>
                            <a:gd name="T18" fmla="*/ 101 h 1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4" h="101">
                              <a:moveTo>
                                <a:pt x="0" y="35"/>
                              </a:moveTo>
                              <a:lnTo>
                                <a:pt x="53" y="0"/>
                              </a:lnTo>
                              <a:lnTo>
                                <a:pt x="83" y="67"/>
                              </a:lnTo>
                              <a:lnTo>
                                <a:pt x="29" y="100"/>
                              </a:lnTo>
                              <a:lnTo>
                                <a:pt x="0" y="35"/>
                              </a:lnTo>
                            </a:path>
                          </a:pathLst>
                        </a:custGeom>
                        <a:blipFill dpi="0" rotWithShape="0">
                          <a:blip r:embed="rId20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06" name="Freeform 12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01" y="1059"/>
                          <a:ext cx="38" cy="55"/>
                        </a:xfrm>
                        <a:custGeom>
                          <a:avLst/>
                          <a:gdLst>
                            <a:gd name="T0" fmla="*/ 0 w 38"/>
                            <a:gd name="T1" fmla="*/ 33 h 55"/>
                            <a:gd name="T2" fmla="*/ 9 w 38"/>
                            <a:gd name="T3" fmla="*/ 25 h 55"/>
                            <a:gd name="T4" fmla="*/ 14 w 38"/>
                            <a:gd name="T5" fmla="*/ 9 h 55"/>
                            <a:gd name="T6" fmla="*/ 21 w 38"/>
                            <a:gd name="T7" fmla="*/ 4 h 55"/>
                            <a:gd name="T8" fmla="*/ 25 w 38"/>
                            <a:gd name="T9" fmla="*/ 0 h 55"/>
                            <a:gd name="T10" fmla="*/ 27 w 38"/>
                            <a:gd name="T11" fmla="*/ 1 h 55"/>
                            <a:gd name="T12" fmla="*/ 28 w 38"/>
                            <a:gd name="T13" fmla="*/ 5 h 55"/>
                            <a:gd name="T14" fmla="*/ 35 w 38"/>
                            <a:gd name="T15" fmla="*/ 13 h 55"/>
                            <a:gd name="T16" fmla="*/ 37 w 38"/>
                            <a:gd name="T17" fmla="*/ 26 h 55"/>
                            <a:gd name="T18" fmla="*/ 35 w 38"/>
                            <a:gd name="T19" fmla="*/ 36 h 55"/>
                            <a:gd name="T20" fmla="*/ 24 w 38"/>
                            <a:gd name="T21" fmla="*/ 46 h 55"/>
                            <a:gd name="T22" fmla="*/ 4 w 38"/>
                            <a:gd name="T23" fmla="*/ 54 h 55"/>
                            <a:gd name="T24" fmla="*/ 0 w 38"/>
                            <a:gd name="T25" fmla="*/ 33 h 55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38"/>
                            <a:gd name="T40" fmla="*/ 0 h 55"/>
                            <a:gd name="T41" fmla="*/ 38 w 38"/>
                            <a:gd name="T42" fmla="*/ 55 h 55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38" h="55">
                              <a:moveTo>
                                <a:pt x="0" y="33"/>
                              </a:moveTo>
                              <a:lnTo>
                                <a:pt x="9" y="25"/>
                              </a:lnTo>
                              <a:lnTo>
                                <a:pt x="14" y="9"/>
                              </a:lnTo>
                              <a:lnTo>
                                <a:pt x="21" y="4"/>
                              </a:lnTo>
                              <a:lnTo>
                                <a:pt x="25" y="0"/>
                              </a:lnTo>
                              <a:lnTo>
                                <a:pt x="27" y="1"/>
                              </a:lnTo>
                              <a:lnTo>
                                <a:pt x="28" y="5"/>
                              </a:lnTo>
                              <a:lnTo>
                                <a:pt x="35" y="13"/>
                              </a:lnTo>
                              <a:lnTo>
                                <a:pt x="37" y="26"/>
                              </a:lnTo>
                              <a:lnTo>
                                <a:pt x="35" y="36"/>
                              </a:lnTo>
                              <a:lnTo>
                                <a:pt x="24" y="46"/>
                              </a:lnTo>
                              <a:lnTo>
                                <a:pt x="4" y="54"/>
                              </a:lnTo>
                              <a:lnTo>
                                <a:pt x="0" y="33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07" name="Freeform 12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0" y="1090"/>
                          <a:ext cx="69" cy="60"/>
                        </a:xfrm>
                        <a:custGeom>
                          <a:avLst/>
                          <a:gdLst>
                            <a:gd name="T0" fmla="*/ 0 w 69"/>
                            <a:gd name="T1" fmla="*/ 59 h 60"/>
                            <a:gd name="T2" fmla="*/ 27 w 69"/>
                            <a:gd name="T3" fmla="*/ 49 h 60"/>
                            <a:gd name="T4" fmla="*/ 48 w 69"/>
                            <a:gd name="T5" fmla="*/ 37 h 60"/>
                            <a:gd name="T6" fmla="*/ 68 w 69"/>
                            <a:gd name="T7" fmla="*/ 26 h 60"/>
                            <a:gd name="T8" fmla="*/ 60 w 69"/>
                            <a:gd name="T9" fmla="*/ 0 h 60"/>
                            <a:gd name="T10" fmla="*/ 25 w 69"/>
                            <a:gd name="T11" fmla="*/ 16 h 60"/>
                            <a:gd name="T12" fmla="*/ 3 w 69"/>
                            <a:gd name="T13" fmla="*/ 24 h 60"/>
                            <a:gd name="T14" fmla="*/ 2 w 69"/>
                            <a:gd name="T15" fmla="*/ 20 h 60"/>
                            <a:gd name="T16" fmla="*/ 0 w 69"/>
                            <a:gd name="T17" fmla="*/ 59 h 6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69"/>
                            <a:gd name="T28" fmla="*/ 0 h 60"/>
                            <a:gd name="T29" fmla="*/ 69 w 69"/>
                            <a:gd name="T30" fmla="*/ 60 h 60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69" h="60">
                              <a:moveTo>
                                <a:pt x="0" y="59"/>
                              </a:moveTo>
                              <a:lnTo>
                                <a:pt x="27" y="49"/>
                              </a:lnTo>
                              <a:lnTo>
                                <a:pt x="48" y="37"/>
                              </a:lnTo>
                              <a:lnTo>
                                <a:pt x="68" y="26"/>
                              </a:lnTo>
                              <a:lnTo>
                                <a:pt x="60" y="0"/>
                              </a:lnTo>
                              <a:lnTo>
                                <a:pt x="25" y="16"/>
                              </a:lnTo>
                              <a:lnTo>
                                <a:pt x="3" y="24"/>
                              </a:lnTo>
                              <a:lnTo>
                                <a:pt x="2" y="20"/>
                              </a:lnTo>
                              <a:lnTo>
                                <a:pt x="0" y="59"/>
                              </a:lnTo>
                            </a:path>
                          </a:pathLst>
                        </a:custGeom>
                        <a:blipFill dpi="0" rotWithShape="0">
                          <a:blip r:embed="rId2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0602" name="Freeform 1260"/>
                    <p:cNvSpPr>
                      <a:spLocks/>
                    </p:cNvSpPr>
                    <p:nvPr/>
                  </p:nvSpPr>
                  <p:spPr bwMode="auto">
                    <a:xfrm>
                      <a:off x="3191" y="1239"/>
                      <a:ext cx="10" cy="195"/>
                    </a:xfrm>
                    <a:custGeom>
                      <a:avLst/>
                      <a:gdLst>
                        <a:gd name="T0" fmla="*/ 9 w 10"/>
                        <a:gd name="T1" fmla="*/ 0 h 195"/>
                        <a:gd name="T2" fmla="*/ 6 w 10"/>
                        <a:gd name="T3" fmla="*/ 104 h 195"/>
                        <a:gd name="T4" fmla="*/ 0 w 10"/>
                        <a:gd name="T5" fmla="*/ 194 h 195"/>
                        <a:gd name="T6" fmla="*/ 0 60000 65536"/>
                        <a:gd name="T7" fmla="*/ 0 60000 65536"/>
                        <a:gd name="T8" fmla="*/ 0 60000 65536"/>
                        <a:gd name="T9" fmla="*/ 0 w 10"/>
                        <a:gd name="T10" fmla="*/ 0 h 195"/>
                        <a:gd name="T11" fmla="*/ 10 w 10"/>
                        <a:gd name="T12" fmla="*/ 195 h 1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" h="195">
                          <a:moveTo>
                            <a:pt x="9" y="0"/>
                          </a:moveTo>
                          <a:lnTo>
                            <a:pt x="6" y="104"/>
                          </a:lnTo>
                          <a:lnTo>
                            <a:pt x="0" y="19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5F3F1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500" name="Group 1261"/>
                  <p:cNvGrpSpPr>
                    <a:grpSpLocks/>
                  </p:cNvGrpSpPr>
                  <p:nvPr/>
                </p:nvGrpSpPr>
                <p:grpSpPr bwMode="auto">
                  <a:xfrm>
                    <a:off x="3384" y="816"/>
                    <a:ext cx="224" cy="706"/>
                    <a:chOff x="3384" y="816"/>
                    <a:chExt cx="224" cy="706"/>
                  </a:xfrm>
                </p:grpSpPr>
                <p:grpSp>
                  <p:nvGrpSpPr>
                    <p:cNvPr id="20583" name="Group 1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4" y="919"/>
                      <a:ext cx="224" cy="199"/>
                      <a:chOff x="3384" y="919"/>
                      <a:chExt cx="224" cy="199"/>
                    </a:xfrm>
                  </p:grpSpPr>
                  <p:sp>
                    <p:nvSpPr>
                      <p:cNvPr id="20591" name="Freeform 1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4" y="919"/>
                        <a:ext cx="224" cy="199"/>
                      </a:xfrm>
                      <a:custGeom>
                        <a:avLst/>
                        <a:gdLst>
                          <a:gd name="T0" fmla="*/ 85 w 224"/>
                          <a:gd name="T1" fmla="*/ 0 h 199"/>
                          <a:gd name="T2" fmla="*/ 58 w 224"/>
                          <a:gd name="T3" fmla="*/ 16 h 199"/>
                          <a:gd name="T4" fmla="*/ 31 w 224"/>
                          <a:gd name="T5" fmla="*/ 30 h 199"/>
                          <a:gd name="T6" fmla="*/ 14 w 224"/>
                          <a:gd name="T7" fmla="*/ 87 h 199"/>
                          <a:gd name="T8" fmla="*/ 1 w 224"/>
                          <a:gd name="T9" fmla="*/ 130 h 199"/>
                          <a:gd name="T10" fmla="*/ 0 w 224"/>
                          <a:gd name="T11" fmla="*/ 139 h 199"/>
                          <a:gd name="T12" fmla="*/ 12 w 224"/>
                          <a:gd name="T13" fmla="*/ 161 h 199"/>
                          <a:gd name="T14" fmla="*/ 20 w 224"/>
                          <a:gd name="T15" fmla="*/ 168 h 199"/>
                          <a:gd name="T16" fmla="*/ 27 w 224"/>
                          <a:gd name="T17" fmla="*/ 170 h 199"/>
                          <a:gd name="T18" fmla="*/ 28 w 224"/>
                          <a:gd name="T19" fmla="*/ 176 h 199"/>
                          <a:gd name="T20" fmla="*/ 41 w 224"/>
                          <a:gd name="T21" fmla="*/ 167 h 199"/>
                          <a:gd name="T22" fmla="*/ 42 w 224"/>
                          <a:gd name="T23" fmla="*/ 190 h 199"/>
                          <a:gd name="T24" fmla="*/ 50 w 224"/>
                          <a:gd name="T25" fmla="*/ 198 h 199"/>
                          <a:gd name="T26" fmla="*/ 180 w 224"/>
                          <a:gd name="T27" fmla="*/ 198 h 199"/>
                          <a:gd name="T28" fmla="*/ 191 w 224"/>
                          <a:gd name="T29" fmla="*/ 187 h 199"/>
                          <a:gd name="T30" fmla="*/ 189 w 224"/>
                          <a:gd name="T31" fmla="*/ 167 h 199"/>
                          <a:gd name="T32" fmla="*/ 203 w 224"/>
                          <a:gd name="T33" fmla="*/ 180 h 199"/>
                          <a:gd name="T34" fmla="*/ 223 w 224"/>
                          <a:gd name="T35" fmla="*/ 142 h 199"/>
                          <a:gd name="T36" fmla="*/ 183 w 224"/>
                          <a:gd name="T37" fmla="*/ 26 h 199"/>
                          <a:gd name="T38" fmla="*/ 140 w 224"/>
                          <a:gd name="T39" fmla="*/ 11 h 199"/>
                          <a:gd name="T40" fmla="*/ 127 w 224"/>
                          <a:gd name="T41" fmla="*/ 3 h 199"/>
                          <a:gd name="T42" fmla="*/ 107 w 224"/>
                          <a:gd name="T43" fmla="*/ 22 h 199"/>
                          <a:gd name="T44" fmla="*/ 85 w 224"/>
                          <a:gd name="T45" fmla="*/ 0 h 199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224"/>
                          <a:gd name="T70" fmla="*/ 0 h 199"/>
                          <a:gd name="T71" fmla="*/ 224 w 224"/>
                          <a:gd name="T72" fmla="*/ 199 h 199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224" h="199">
                            <a:moveTo>
                              <a:pt x="85" y="0"/>
                            </a:moveTo>
                            <a:lnTo>
                              <a:pt x="58" y="16"/>
                            </a:lnTo>
                            <a:lnTo>
                              <a:pt x="31" y="30"/>
                            </a:lnTo>
                            <a:lnTo>
                              <a:pt x="14" y="87"/>
                            </a:lnTo>
                            <a:lnTo>
                              <a:pt x="1" y="130"/>
                            </a:lnTo>
                            <a:lnTo>
                              <a:pt x="0" y="139"/>
                            </a:lnTo>
                            <a:lnTo>
                              <a:pt x="12" y="161"/>
                            </a:lnTo>
                            <a:lnTo>
                              <a:pt x="20" y="168"/>
                            </a:lnTo>
                            <a:lnTo>
                              <a:pt x="27" y="170"/>
                            </a:lnTo>
                            <a:lnTo>
                              <a:pt x="28" y="176"/>
                            </a:lnTo>
                            <a:lnTo>
                              <a:pt x="41" y="167"/>
                            </a:lnTo>
                            <a:lnTo>
                              <a:pt x="42" y="190"/>
                            </a:lnTo>
                            <a:lnTo>
                              <a:pt x="50" y="198"/>
                            </a:lnTo>
                            <a:lnTo>
                              <a:pt x="180" y="198"/>
                            </a:lnTo>
                            <a:lnTo>
                              <a:pt x="191" y="187"/>
                            </a:lnTo>
                            <a:lnTo>
                              <a:pt x="189" y="167"/>
                            </a:lnTo>
                            <a:lnTo>
                              <a:pt x="203" y="180"/>
                            </a:lnTo>
                            <a:lnTo>
                              <a:pt x="223" y="142"/>
                            </a:lnTo>
                            <a:lnTo>
                              <a:pt x="183" y="26"/>
                            </a:lnTo>
                            <a:lnTo>
                              <a:pt x="140" y="11"/>
                            </a:lnTo>
                            <a:lnTo>
                              <a:pt x="127" y="3"/>
                            </a:lnTo>
                            <a:lnTo>
                              <a:pt x="107" y="22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blipFill dpi="0" rotWithShape="0">
                        <a:blip r:embed="rId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592" name="Group 12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8" y="939"/>
                        <a:ext cx="155" cy="179"/>
                        <a:chOff x="3428" y="939"/>
                        <a:chExt cx="155" cy="179"/>
                      </a:xfrm>
                    </p:grpSpPr>
                    <p:sp>
                      <p:nvSpPr>
                        <p:cNvPr id="20593" name="Freeform 12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6" y="939"/>
                          <a:ext cx="34" cy="179"/>
                        </a:xfrm>
                        <a:custGeom>
                          <a:avLst/>
                          <a:gdLst>
                            <a:gd name="T0" fmla="*/ 9 w 34"/>
                            <a:gd name="T1" fmla="*/ 0 h 179"/>
                            <a:gd name="T2" fmla="*/ 3 w 34"/>
                            <a:gd name="T3" fmla="*/ 12 h 179"/>
                            <a:gd name="T4" fmla="*/ 9 w 34"/>
                            <a:gd name="T5" fmla="*/ 18 h 179"/>
                            <a:gd name="T6" fmla="*/ 0 w 34"/>
                            <a:gd name="T7" fmla="*/ 142 h 179"/>
                            <a:gd name="T8" fmla="*/ 1 w 34"/>
                            <a:gd name="T9" fmla="*/ 164 h 179"/>
                            <a:gd name="T10" fmla="*/ 18 w 34"/>
                            <a:gd name="T11" fmla="*/ 178 h 179"/>
                            <a:gd name="T12" fmla="*/ 33 w 34"/>
                            <a:gd name="T13" fmla="*/ 163 h 179"/>
                            <a:gd name="T14" fmla="*/ 33 w 34"/>
                            <a:gd name="T15" fmla="*/ 137 h 179"/>
                            <a:gd name="T16" fmla="*/ 19 w 34"/>
                            <a:gd name="T17" fmla="*/ 19 h 179"/>
                            <a:gd name="T18" fmla="*/ 25 w 34"/>
                            <a:gd name="T19" fmla="*/ 12 h 179"/>
                            <a:gd name="T20" fmla="*/ 20 w 34"/>
                            <a:gd name="T21" fmla="*/ 0 h 179"/>
                            <a:gd name="T22" fmla="*/ 15 w 34"/>
                            <a:gd name="T23" fmla="*/ 4 h 179"/>
                            <a:gd name="T24" fmla="*/ 9 w 34"/>
                            <a:gd name="T25" fmla="*/ 0 h 179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34"/>
                            <a:gd name="T40" fmla="*/ 0 h 179"/>
                            <a:gd name="T41" fmla="*/ 34 w 34"/>
                            <a:gd name="T42" fmla="*/ 179 h 179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34" h="179">
                              <a:moveTo>
                                <a:pt x="9" y="0"/>
                              </a:moveTo>
                              <a:lnTo>
                                <a:pt x="3" y="12"/>
                              </a:lnTo>
                              <a:lnTo>
                                <a:pt x="9" y="18"/>
                              </a:lnTo>
                              <a:lnTo>
                                <a:pt x="0" y="142"/>
                              </a:lnTo>
                              <a:lnTo>
                                <a:pt x="1" y="164"/>
                              </a:lnTo>
                              <a:lnTo>
                                <a:pt x="18" y="178"/>
                              </a:lnTo>
                              <a:lnTo>
                                <a:pt x="33" y="163"/>
                              </a:lnTo>
                              <a:lnTo>
                                <a:pt x="33" y="137"/>
                              </a:lnTo>
                              <a:lnTo>
                                <a:pt x="19" y="19"/>
                              </a:lnTo>
                              <a:lnTo>
                                <a:pt x="25" y="12"/>
                              </a:lnTo>
                              <a:lnTo>
                                <a:pt x="20" y="0"/>
                              </a:lnTo>
                              <a:lnTo>
                                <a:pt x="15" y="4"/>
                              </a:lnTo>
                              <a:lnTo>
                                <a:pt x="9" y="0"/>
                              </a:lnTo>
                            </a:path>
                          </a:pathLst>
                        </a:custGeom>
                        <a:blipFill dpi="0" rotWithShape="0">
                          <a:blip r:embed="rId3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594" name="Group 12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28" y="1015"/>
                          <a:ext cx="155" cy="61"/>
                          <a:chOff x="3428" y="1015"/>
                          <a:chExt cx="155" cy="61"/>
                        </a:xfrm>
                      </p:grpSpPr>
                      <p:sp>
                        <p:nvSpPr>
                          <p:cNvPr id="20595" name="Freeform 12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1" y="1027"/>
                            <a:ext cx="121" cy="40"/>
                          </a:xfrm>
                          <a:custGeom>
                            <a:avLst/>
                            <a:gdLst>
                              <a:gd name="T0" fmla="*/ 10 w 121"/>
                              <a:gd name="T1" fmla="*/ 24 h 40"/>
                              <a:gd name="T2" fmla="*/ 92 w 121"/>
                              <a:gd name="T3" fmla="*/ 0 h 40"/>
                              <a:gd name="T4" fmla="*/ 120 w 121"/>
                              <a:gd name="T5" fmla="*/ 3 h 40"/>
                              <a:gd name="T6" fmla="*/ 20 w 121"/>
                              <a:gd name="T7" fmla="*/ 39 h 40"/>
                              <a:gd name="T8" fmla="*/ 0 w 121"/>
                              <a:gd name="T9" fmla="*/ 28 h 40"/>
                              <a:gd name="T10" fmla="*/ 10 w 121"/>
                              <a:gd name="T11" fmla="*/ 24 h 40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21"/>
                              <a:gd name="T19" fmla="*/ 0 h 40"/>
                              <a:gd name="T20" fmla="*/ 121 w 121"/>
                              <a:gd name="T21" fmla="*/ 40 h 40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21" h="40">
                                <a:moveTo>
                                  <a:pt x="10" y="24"/>
                                </a:moveTo>
                                <a:lnTo>
                                  <a:pt x="92" y="0"/>
                                </a:lnTo>
                                <a:lnTo>
                                  <a:pt x="120" y="3"/>
                                </a:lnTo>
                                <a:lnTo>
                                  <a:pt x="20" y="39"/>
                                </a:lnTo>
                                <a:lnTo>
                                  <a:pt x="0" y="28"/>
                                </a:lnTo>
                                <a:lnTo>
                                  <a:pt x="10" y="24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96" name="Freeform 12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5" y="1029"/>
                            <a:ext cx="68" cy="45"/>
                          </a:xfrm>
                          <a:custGeom>
                            <a:avLst/>
                            <a:gdLst>
                              <a:gd name="T0" fmla="*/ 35 w 68"/>
                              <a:gd name="T1" fmla="*/ 0 h 45"/>
                              <a:gd name="T2" fmla="*/ 8 w 68"/>
                              <a:gd name="T3" fmla="*/ 7 h 45"/>
                              <a:gd name="T4" fmla="*/ 6 w 68"/>
                              <a:gd name="T5" fmla="*/ 16 h 45"/>
                              <a:gd name="T6" fmla="*/ 0 w 68"/>
                              <a:gd name="T7" fmla="*/ 23 h 45"/>
                              <a:gd name="T8" fmla="*/ 11 w 68"/>
                              <a:gd name="T9" fmla="*/ 35 h 45"/>
                              <a:gd name="T10" fmla="*/ 26 w 68"/>
                              <a:gd name="T11" fmla="*/ 43 h 45"/>
                              <a:gd name="T12" fmla="*/ 48 w 68"/>
                              <a:gd name="T13" fmla="*/ 44 h 45"/>
                              <a:gd name="T14" fmla="*/ 67 w 68"/>
                              <a:gd name="T15" fmla="*/ 25 h 45"/>
                              <a:gd name="T16" fmla="*/ 65 w 68"/>
                              <a:gd name="T17" fmla="*/ 1 h 45"/>
                              <a:gd name="T18" fmla="*/ 48 w 68"/>
                              <a:gd name="T19" fmla="*/ 13 h 45"/>
                              <a:gd name="T20" fmla="*/ 35 w 68"/>
                              <a:gd name="T21" fmla="*/ 0 h 45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68"/>
                              <a:gd name="T34" fmla="*/ 0 h 45"/>
                              <a:gd name="T35" fmla="*/ 68 w 68"/>
                              <a:gd name="T36" fmla="*/ 45 h 45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68" h="45">
                                <a:moveTo>
                                  <a:pt x="35" y="0"/>
                                </a:moveTo>
                                <a:lnTo>
                                  <a:pt x="8" y="7"/>
                                </a:lnTo>
                                <a:lnTo>
                                  <a:pt x="6" y="16"/>
                                </a:lnTo>
                                <a:lnTo>
                                  <a:pt x="0" y="23"/>
                                </a:lnTo>
                                <a:lnTo>
                                  <a:pt x="11" y="35"/>
                                </a:lnTo>
                                <a:lnTo>
                                  <a:pt x="26" y="43"/>
                                </a:lnTo>
                                <a:lnTo>
                                  <a:pt x="48" y="44"/>
                                </a:lnTo>
                                <a:lnTo>
                                  <a:pt x="67" y="25"/>
                                </a:lnTo>
                                <a:lnTo>
                                  <a:pt x="65" y="1"/>
                                </a:lnTo>
                                <a:lnTo>
                                  <a:pt x="48" y="13"/>
                                </a:lnTo>
                                <a:lnTo>
                                  <a:pt x="35" y="0"/>
                                </a:lnTo>
                              </a:path>
                            </a:pathLst>
                          </a:custGeom>
                          <a:blipFill dpi="0" rotWithShape="0">
                            <a:blip r:embed="rId4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97" name="Freeform 12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8" y="1015"/>
                            <a:ext cx="55" cy="61"/>
                          </a:xfrm>
                          <a:custGeom>
                            <a:avLst/>
                            <a:gdLst>
                              <a:gd name="T0" fmla="*/ 0 w 55"/>
                              <a:gd name="T1" fmla="*/ 37 h 61"/>
                              <a:gd name="T2" fmla="*/ 6 w 55"/>
                              <a:gd name="T3" fmla="*/ 27 h 61"/>
                              <a:gd name="T4" fmla="*/ 12 w 55"/>
                              <a:gd name="T5" fmla="*/ 16 h 61"/>
                              <a:gd name="T6" fmla="*/ 15 w 55"/>
                              <a:gd name="T7" fmla="*/ 5 h 61"/>
                              <a:gd name="T8" fmla="*/ 31 w 55"/>
                              <a:gd name="T9" fmla="*/ 0 h 61"/>
                              <a:gd name="T10" fmla="*/ 44 w 55"/>
                              <a:gd name="T11" fmla="*/ 0 h 61"/>
                              <a:gd name="T12" fmla="*/ 54 w 55"/>
                              <a:gd name="T13" fmla="*/ 30 h 61"/>
                              <a:gd name="T14" fmla="*/ 51 w 55"/>
                              <a:gd name="T15" fmla="*/ 37 h 61"/>
                              <a:gd name="T16" fmla="*/ 44 w 55"/>
                              <a:gd name="T17" fmla="*/ 45 h 61"/>
                              <a:gd name="T18" fmla="*/ 33 w 55"/>
                              <a:gd name="T19" fmla="*/ 48 h 61"/>
                              <a:gd name="T20" fmla="*/ 25 w 55"/>
                              <a:gd name="T21" fmla="*/ 49 h 61"/>
                              <a:gd name="T22" fmla="*/ 21 w 55"/>
                              <a:gd name="T23" fmla="*/ 51 h 61"/>
                              <a:gd name="T24" fmla="*/ 16 w 55"/>
                              <a:gd name="T25" fmla="*/ 57 h 61"/>
                              <a:gd name="T26" fmla="*/ 6 w 55"/>
                              <a:gd name="T27" fmla="*/ 60 h 61"/>
                              <a:gd name="T28" fmla="*/ 2 w 55"/>
                              <a:gd name="T29" fmla="*/ 60 h 61"/>
                              <a:gd name="T30" fmla="*/ 0 w 55"/>
                              <a:gd name="T31" fmla="*/ 37 h 61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55"/>
                              <a:gd name="T49" fmla="*/ 0 h 61"/>
                              <a:gd name="T50" fmla="*/ 55 w 55"/>
                              <a:gd name="T51" fmla="*/ 61 h 61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55" h="61">
                                <a:moveTo>
                                  <a:pt x="0" y="37"/>
                                </a:moveTo>
                                <a:lnTo>
                                  <a:pt x="6" y="27"/>
                                </a:lnTo>
                                <a:lnTo>
                                  <a:pt x="12" y="16"/>
                                </a:lnTo>
                                <a:lnTo>
                                  <a:pt x="15" y="5"/>
                                </a:lnTo>
                                <a:lnTo>
                                  <a:pt x="31" y="0"/>
                                </a:lnTo>
                                <a:lnTo>
                                  <a:pt x="44" y="0"/>
                                </a:lnTo>
                                <a:lnTo>
                                  <a:pt x="54" y="30"/>
                                </a:lnTo>
                                <a:lnTo>
                                  <a:pt x="51" y="37"/>
                                </a:lnTo>
                                <a:lnTo>
                                  <a:pt x="44" y="45"/>
                                </a:lnTo>
                                <a:lnTo>
                                  <a:pt x="33" y="48"/>
                                </a:lnTo>
                                <a:lnTo>
                                  <a:pt x="25" y="49"/>
                                </a:lnTo>
                                <a:lnTo>
                                  <a:pt x="21" y="51"/>
                                </a:lnTo>
                                <a:lnTo>
                                  <a:pt x="16" y="57"/>
                                </a:lnTo>
                                <a:lnTo>
                                  <a:pt x="6" y="60"/>
                                </a:lnTo>
                                <a:lnTo>
                                  <a:pt x="2" y="60"/>
                                </a:lnTo>
                                <a:lnTo>
                                  <a:pt x="0" y="37"/>
                                </a:lnTo>
                              </a:path>
                            </a:pathLst>
                          </a:custGeom>
                          <a:blipFill dpi="0" rotWithShape="0">
                            <a:blip r:embed="rId4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584" name="Group 1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4" y="816"/>
                      <a:ext cx="77" cy="129"/>
                      <a:chOff x="3454" y="816"/>
                      <a:chExt cx="77" cy="129"/>
                    </a:xfrm>
                  </p:grpSpPr>
                  <p:sp>
                    <p:nvSpPr>
                      <p:cNvPr id="20589" name="Freeform 1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5" y="823"/>
                        <a:ext cx="72" cy="122"/>
                      </a:xfrm>
                      <a:custGeom>
                        <a:avLst/>
                        <a:gdLst>
                          <a:gd name="T0" fmla="*/ 0 w 72"/>
                          <a:gd name="T1" fmla="*/ 52 h 122"/>
                          <a:gd name="T2" fmla="*/ 3 w 72"/>
                          <a:gd name="T3" fmla="*/ 62 h 122"/>
                          <a:gd name="T4" fmla="*/ 5 w 72"/>
                          <a:gd name="T5" fmla="*/ 68 h 122"/>
                          <a:gd name="T6" fmla="*/ 8 w 72"/>
                          <a:gd name="T7" fmla="*/ 73 h 122"/>
                          <a:gd name="T8" fmla="*/ 12 w 72"/>
                          <a:gd name="T9" fmla="*/ 72 h 122"/>
                          <a:gd name="T10" fmla="*/ 13 w 72"/>
                          <a:gd name="T11" fmla="*/ 72 h 122"/>
                          <a:gd name="T12" fmla="*/ 13 w 72"/>
                          <a:gd name="T13" fmla="*/ 96 h 122"/>
                          <a:gd name="T14" fmla="*/ 35 w 72"/>
                          <a:gd name="T15" fmla="*/ 121 h 122"/>
                          <a:gd name="T16" fmla="*/ 55 w 72"/>
                          <a:gd name="T17" fmla="*/ 102 h 122"/>
                          <a:gd name="T18" fmla="*/ 56 w 72"/>
                          <a:gd name="T19" fmla="*/ 96 h 122"/>
                          <a:gd name="T20" fmla="*/ 59 w 72"/>
                          <a:gd name="T21" fmla="*/ 91 h 122"/>
                          <a:gd name="T22" fmla="*/ 62 w 72"/>
                          <a:gd name="T23" fmla="*/ 86 h 122"/>
                          <a:gd name="T24" fmla="*/ 64 w 72"/>
                          <a:gd name="T25" fmla="*/ 76 h 122"/>
                          <a:gd name="T26" fmla="*/ 69 w 72"/>
                          <a:gd name="T27" fmla="*/ 66 h 122"/>
                          <a:gd name="T28" fmla="*/ 70 w 72"/>
                          <a:gd name="T29" fmla="*/ 57 h 122"/>
                          <a:gd name="T30" fmla="*/ 70 w 72"/>
                          <a:gd name="T31" fmla="*/ 36 h 122"/>
                          <a:gd name="T32" fmla="*/ 71 w 72"/>
                          <a:gd name="T33" fmla="*/ 28 h 122"/>
                          <a:gd name="T34" fmla="*/ 69 w 72"/>
                          <a:gd name="T35" fmla="*/ 19 h 122"/>
                          <a:gd name="T36" fmla="*/ 65 w 72"/>
                          <a:gd name="T37" fmla="*/ 11 h 122"/>
                          <a:gd name="T38" fmla="*/ 57 w 72"/>
                          <a:gd name="T39" fmla="*/ 5 h 122"/>
                          <a:gd name="T40" fmla="*/ 48 w 72"/>
                          <a:gd name="T41" fmla="*/ 2 h 122"/>
                          <a:gd name="T42" fmla="*/ 38 w 72"/>
                          <a:gd name="T43" fmla="*/ 0 h 122"/>
                          <a:gd name="T44" fmla="*/ 28 w 72"/>
                          <a:gd name="T45" fmla="*/ 1 h 122"/>
                          <a:gd name="T46" fmla="*/ 20 w 72"/>
                          <a:gd name="T47" fmla="*/ 4 h 122"/>
                          <a:gd name="T48" fmla="*/ 13 w 72"/>
                          <a:gd name="T49" fmla="*/ 9 h 122"/>
                          <a:gd name="T50" fmla="*/ 8 w 72"/>
                          <a:gd name="T51" fmla="*/ 15 h 122"/>
                          <a:gd name="T52" fmla="*/ 5 w 72"/>
                          <a:gd name="T53" fmla="*/ 20 h 122"/>
                          <a:gd name="T54" fmla="*/ 2 w 72"/>
                          <a:gd name="T55" fmla="*/ 27 h 122"/>
                          <a:gd name="T56" fmla="*/ 1 w 72"/>
                          <a:gd name="T57" fmla="*/ 34 h 122"/>
                          <a:gd name="T58" fmla="*/ 1 w 72"/>
                          <a:gd name="T59" fmla="*/ 42 h 122"/>
                          <a:gd name="T60" fmla="*/ 2 w 72"/>
                          <a:gd name="T61" fmla="*/ 48 h 122"/>
                          <a:gd name="T62" fmla="*/ 0 w 72"/>
                          <a:gd name="T63" fmla="*/ 52 h 122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72"/>
                          <a:gd name="T97" fmla="*/ 0 h 122"/>
                          <a:gd name="T98" fmla="*/ 72 w 72"/>
                          <a:gd name="T99" fmla="*/ 122 h 122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72" h="122">
                            <a:moveTo>
                              <a:pt x="0" y="52"/>
                            </a:moveTo>
                            <a:lnTo>
                              <a:pt x="3" y="62"/>
                            </a:lnTo>
                            <a:lnTo>
                              <a:pt x="5" y="68"/>
                            </a:lnTo>
                            <a:lnTo>
                              <a:pt x="8" y="73"/>
                            </a:lnTo>
                            <a:lnTo>
                              <a:pt x="12" y="72"/>
                            </a:lnTo>
                            <a:lnTo>
                              <a:pt x="13" y="72"/>
                            </a:lnTo>
                            <a:lnTo>
                              <a:pt x="13" y="96"/>
                            </a:lnTo>
                            <a:lnTo>
                              <a:pt x="35" y="121"/>
                            </a:lnTo>
                            <a:lnTo>
                              <a:pt x="55" y="102"/>
                            </a:lnTo>
                            <a:lnTo>
                              <a:pt x="56" y="96"/>
                            </a:lnTo>
                            <a:lnTo>
                              <a:pt x="59" y="91"/>
                            </a:lnTo>
                            <a:lnTo>
                              <a:pt x="62" y="86"/>
                            </a:lnTo>
                            <a:lnTo>
                              <a:pt x="64" y="76"/>
                            </a:lnTo>
                            <a:lnTo>
                              <a:pt x="69" y="66"/>
                            </a:lnTo>
                            <a:lnTo>
                              <a:pt x="70" y="57"/>
                            </a:lnTo>
                            <a:lnTo>
                              <a:pt x="70" y="36"/>
                            </a:lnTo>
                            <a:lnTo>
                              <a:pt x="71" y="28"/>
                            </a:lnTo>
                            <a:lnTo>
                              <a:pt x="69" y="19"/>
                            </a:lnTo>
                            <a:lnTo>
                              <a:pt x="65" y="11"/>
                            </a:lnTo>
                            <a:lnTo>
                              <a:pt x="57" y="5"/>
                            </a:lnTo>
                            <a:lnTo>
                              <a:pt x="48" y="2"/>
                            </a:lnTo>
                            <a:lnTo>
                              <a:pt x="38" y="0"/>
                            </a:lnTo>
                            <a:lnTo>
                              <a:pt x="28" y="1"/>
                            </a:lnTo>
                            <a:lnTo>
                              <a:pt x="20" y="4"/>
                            </a:lnTo>
                            <a:lnTo>
                              <a:pt x="13" y="9"/>
                            </a:lnTo>
                            <a:lnTo>
                              <a:pt x="8" y="15"/>
                            </a:lnTo>
                            <a:lnTo>
                              <a:pt x="5" y="20"/>
                            </a:lnTo>
                            <a:lnTo>
                              <a:pt x="2" y="27"/>
                            </a:lnTo>
                            <a:lnTo>
                              <a:pt x="1" y="34"/>
                            </a:lnTo>
                            <a:lnTo>
                              <a:pt x="1" y="42"/>
                            </a:lnTo>
                            <a:lnTo>
                              <a:pt x="2" y="48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blipFill dpi="0" rotWithShape="0">
                        <a:blip r:embed="rId5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590" name="Freeform 1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4" y="816"/>
                        <a:ext cx="77" cy="67"/>
                      </a:xfrm>
                      <a:custGeom>
                        <a:avLst/>
                        <a:gdLst>
                          <a:gd name="T0" fmla="*/ 0 w 77"/>
                          <a:gd name="T1" fmla="*/ 54 h 67"/>
                          <a:gd name="T2" fmla="*/ 0 w 77"/>
                          <a:gd name="T3" fmla="*/ 46 h 67"/>
                          <a:gd name="T4" fmla="*/ 1 w 77"/>
                          <a:gd name="T5" fmla="*/ 35 h 67"/>
                          <a:gd name="T6" fmla="*/ 3 w 77"/>
                          <a:gd name="T7" fmla="*/ 25 h 67"/>
                          <a:gd name="T8" fmla="*/ 6 w 77"/>
                          <a:gd name="T9" fmla="*/ 18 h 67"/>
                          <a:gd name="T10" fmla="*/ 10 w 77"/>
                          <a:gd name="T11" fmla="*/ 12 h 67"/>
                          <a:gd name="T12" fmla="*/ 16 w 77"/>
                          <a:gd name="T13" fmla="*/ 9 h 67"/>
                          <a:gd name="T14" fmla="*/ 20 w 77"/>
                          <a:gd name="T15" fmla="*/ 6 h 67"/>
                          <a:gd name="T16" fmla="*/ 27 w 77"/>
                          <a:gd name="T17" fmla="*/ 3 h 67"/>
                          <a:gd name="T18" fmla="*/ 34 w 77"/>
                          <a:gd name="T19" fmla="*/ 0 h 67"/>
                          <a:gd name="T20" fmla="*/ 43 w 77"/>
                          <a:gd name="T21" fmla="*/ 0 h 67"/>
                          <a:gd name="T22" fmla="*/ 52 w 77"/>
                          <a:gd name="T23" fmla="*/ 2 h 67"/>
                          <a:gd name="T24" fmla="*/ 57 w 77"/>
                          <a:gd name="T25" fmla="*/ 5 h 67"/>
                          <a:gd name="T26" fmla="*/ 62 w 77"/>
                          <a:gd name="T27" fmla="*/ 8 h 67"/>
                          <a:gd name="T28" fmla="*/ 69 w 77"/>
                          <a:gd name="T29" fmla="*/ 14 h 67"/>
                          <a:gd name="T30" fmla="*/ 73 w 77"/>
                          <a:gd name="T31" fmla="*/ 19 h 67"/>
                          <a:gd name="T32" fmla="*/ 76 w 77"/>
                          <a:gd name="T33" fmla="*/ 21 h 67"/>
                          <a:gd name="T34" fmla="*/ 73 w 77"/>
                          <a:gd name="T35" fmla="*/ 22 h 67"/>
                          <a:gd name="T36" fmla="*/ 73 w 77"/>
                          <a:gd name="T37" fmla="*/ 24 h 67"/>
                          <a:gd name="T38" fmla="*/ 73 w 77"/>
                          <a:gd name="T39" fmla="*/ 27 h 67"/>
                          <a:gd name="T40" fmla="*/ 72 w 77"/>
                          <a:gd name="T41" fmla="*/ 32 h 67"/>
                          <a:gd name="T42" fmla="*/ 74 w 77"/>
                          <a:gd name="T43" fmla="*/ 39 h 67"/>
                          <a:gd name="T44" fmla="*/ 75 w 77"/>
                          <a:gd name="T45" fmla="*/ 47 h 67"/>
                          <a:gd name="T46" fmla="*/ 71 w 77"/>
                          <a:gd name="T47" fmla="*/ 56 h 67"/>
                          <a:gd name="T48" fmla="*/ 71 w 77"/>
                          <a:gd name="T49" fmla="*/ 44 h 67"/>
                          <a:gd name="T50" fmla="*/ 71 w 77"/>
                          <a:gd name="T51" fmla="*/ 35 h 67"/>
                          <a:gd name="T52" fmla="*/ 69 w 77"/>
                          <a:gd name="T53" fmla="*/ 31 h 67"/>
                          <a:gd name="T54" fmla="*/ 66 w 77"/>
                          <a:gd name="T55" fmla="*/ 29 h 67"/>
                          <a:gd name="T56" fmla="*/ 64 w 77"/>
                          <a:gd name="T57" fmla="*/ 27 h 67"/>
                          <a:gd name="T58" fmla="*/ 62 w 77"/>
                          <a:gd name="T59" fmla="*/ 27 h 67"/>
                          <a:gd name="T60" fmla="*/ 57 w 77"/>
                          <a:gd name="T61" fmla="*/ 29 h 67"/>
                          <a:gd name="T62" fmla="*/ 52 w 77"/>
                          <a:gd name="T63" fmla="*/ 29 h 67"/>
                          <a:gd name="T64" fmla="*/ 46 w 77"/>
                          <a:gd name="T65" fmla="*/ 29 h 67"/>
                          <a:gd name="T66" fmla="*/ 41 w 77"/>
                          <a:gd name="T67" fmla="*/ 29 h 67"/>
                          <a:gd name="T68" fmla="*/ 37 w 77"/>
                          <a:gd name="T69" fmla="*/ 29 h 67"/>
                          <a:gd name="T70" fmla="*/ 40 w 77"/>
                          <a:gd name="T71" fmla="*/ 30 h 67"/>
                          <a:gd name="T72" fmla="*/ 43 w 77"/>
                          <a:gd name="T73" fmla="*/ 31 h 67"/>
                          <a:gd name="T74" fmla="*/ 40 w 77"/>
                          <a:gd name="T75" fmla="*/ 32 h 67"/>
                          <a:gd name="T76" fmla="*/ 34 w 77"/>
                          <a:gd name="T77" fmla="*/ 31 h 67"/>
                          <a:gd name="T78" fmla="*/ 29 w 77"/>
                          <a:gd name="T79" fmla="*/ 31 h 67"/>
                          <a:gd name="T80" fmla="*/ 23 w 77"/>
                          <a:gd name="T81" fmla="*/ 30 h 67"/>
                          <a:gd name="T82" fmla="*/ 19 w 77"/>
                          <a:gd name="T83" fmla="*/ 30 h 67"/>
                          <a:gd name="T84" fmla="*/ 17 w 77"/>
                          <a:gd name="T85" fmla="*/ 30 h 67"/>
                          <a:gd name="T86" fmla="*/ 18 w 77"/>
                          <a:gd name="T87" fmla="*/ 31 h 67"/>
                          <a:gd name="T88" fmla="*/ 19 w 77"/>
                          <a:gd name="T89" fmla="*/ 34 h 67"/>
                          <a:gd name="T90" fmla="*/ 19 w 77"/>
                          <a:gd name="T91" fmla="*/ 38 h 67"/>
                          <a:gd name="T92" fmla="*/ 18 w 77"/>
                          <a:gd name="T93" fmla="*/ 42 h 67"/>
                          <a:gd name="T94" fmla="*/ 15 w 77"/>
                          <a:gd name="T95" fmla="*/ 46 h 67"/>
                          <a:gd name="T96" fmla="*/ 14 w 77"/>
                          <a:gd name="T97" fmla="*/ 51 h 67"/>
                          <a:gd name="T98" fmla="*/ 13 w 77"/>
                          <a:gd name="T99" fmla="*/ 57 h 67"/>
                          <a:gd name="T100" fmla="*/ 14 w 77"/>
                          <a:gd name="T101" fmla="*/ 63 h 67"/>
                          <a:gd name="T102" fmla="*/ 14 w 77"/>
                          <a:gd name="T103" fmla="*/ 66 h 67"/>
                          <a:gd name="T104" fmla="*/ 10 w 77"/>
                          <a:gd name="T105" fmla="*/ 61 h 67"/>
                          <a:gd name="T106" fmla="*/ 5 w 77"/>
                          <a:gd name="T107" fmla="*/ 56 h 67"/>
                          <a:gd name="T108" fmla="*/ 3 w 77"/>
                          <a:gd name="T109" fmla="*/ 57 h 67"/>
                          <a:gd name="T110" fmla="*/ 2 w 77"/>
                          <a:gd name="T111" fmla="*/ 61 h 67"/>
                          <a:gd name="T112" fmla="*/ 0 w 77"/>
                          <a:gd name="T113" fmla="*/ 54 h 67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77"/>
                          <a:gd name="T172" fmla="*/ 0 h 67"/>
                          <a:gd name="T173" fmla="*/ 77 w 77"/>
                          <a:gd name="T174" fmla="*/ 67 h 67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77" h="67">
                            <a:moveTo>
                              <a:pt x="0" y="54"/>
                            </a:moveTo>
                            <a:lnTo>
                              <a:pt x="0" y="46"/>
                            </a:lnTo>
                            <a:lnTo>
                              <a:pt x="1" y="35"/>
                            </a:lnTo>
                            <a:lnTo>
                              <a:pt x="3" y="25"/>
                            </a:lnTo>
                            <a:lnTo>
                              <a:pt x="6" y="18"/>
                            </a:lnTo>
                            <a:lnTo>
                              <a:pt x="10" y="12"/>
                            </a:lnTo>
                            <a:lnTo>
                              <a:pt x="16" y="9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4" y="0"/>
                            </a:lnTo>
                            <a:lnTo>
                              <a:pt x="43" y="0"/>
                            </a:lnTo>
                            <a:lnTo>
                              <a:pt x="52" y="2"/>
                            </a:lnTo>
                            <a:lnTo>
                              <a:pt x="57" y="5"/>
                            </a:lnTo>
                            <a:lnTo>
                              <a:pt x="62" y="8"/>
                            </a:lnTo>
                            <a:lnTo>
                              <a:pt x="69" y="14"/>
                            </a:lnTo>
                            <a:lnTo>
                              <a:pt x="73" y="19"/>
                            </a:lnTo>
                            <a:lnTo>
                              <a:pt x="76" y="21"/>
                            </a:lnTo>
                            <a:lnTo>
                              <a:pt x="73" y="22"/>
                            </a:lnTo>
                            <a:lnTo>
                              <a:pt x="73" y="24"/>
                            </a:lnTo>
                            <a:lnTo>
                              <a:pt x="73" y="27"/>
                            </a:lnTo>
                            <a:lnTo>
                              <a:pt x="72" y="32"/>
                            </a:lnTo>
                            <a:lnTo>
                              <a:pt x="74" y="39"/>
                            </a:lnTo>
                            <a:lnTo>
                              <a:pt x="75" y="47"/>
                            </a:lnTo>
                            <a:lnTo>
                              <a:pt x="71" y="56"/>
                            </a:lnTo>
                            <a:lnTo>
                              <a:pt x="71" y="44"/>
                            </a:lnTo>
                            <a:lnTo>
                              <a:pt x="71" y="35"/>
                            </a:lnTo>
                            <a:lnTo>
                              <a:pt x="69" y="31"/>
                            </a:lnTo>
                            <a:lnTo>
                              <a:pt x="66" y="29"/>
                            </a:lnTo>
                            <a:lnTo>
                              <a:pt x="64" y="27"/>
                            </a:lnTo>
                            <a:lnTo>
                              <a:pt x="62" y="27"/>
                            </a:lnTo>
                            <a:lnTo>
                              <a:pt x="57" y="29"/>
                            </a:lnTo>
                            <a:lnTo>
                              <a:pt x="52" y="29"/>
                            </a:lnTo>
                            <a:lnTo>
                              <a:pt x="46" y="29"/>
                            </a:lnTo>
                            <a:lnTo>
                              <a:pt x="41" y="29"/>
                            </a:lnTo>
                            <a:lnTo>
                              <a:pt x="37" y="29"/>
                            </a:lnTo>
                            <a:lnTo>
                              <a:pt x="40" y="30"/>
                            </a:lnTo>
                            <a:lnTo>
                              <a:pt x="43" y="31"/>
                            </a:lnTo>
                            <a:lnTo>
                              <a:pt x="40" y="32"/>
                            </a:lnTo>
                            <a:lnTo>
                              <a:pt x="34" y="31"/>
                            </a:lnTo>
                            <a:lnTo>
                              <a:pt x="29" y="31"/>
                            </a:lnTo>
                            <a:lnTo>
                              <a:pt x="23" y="30"/>
                            </a:lnTo>
                            <a:lnTo>
                              <a:pt x="19" y="30"/>
                            </a:lnTo>
                            <a:lnTo>
                              <a:pt x="17" y="30"/>
                            </a:lnTo>
                            <a:lnTo>
                              <a:pt x="18" y="31"/>
                            </a:lnTo>
                            <a:lnTo>
                              <a:pt x="19" y="34"/>
                            </a:lnTo>
                            <a:lnTo>
                              <a:pt x="19" y="38"/>
                            </a:lnTo>
                            <a:lnTo>
                              <a:pt x="18" y="42"/>
                            </a:lnTo>
                            <a:lnTo>
                              <a:pt x="15" y="46"/>
                            </a:lnTo>
                            <a:lnTo>
                              <a:pt x="14" y="51"/>
                            </a:lnTo>
                            <a:lnTo>
                              <a:pt x="13" y="57"/>
                            </a:lnTo>
                            <a:lnTo>
                              <a:pt x="14" y="63"/>
                            </a:lnTo>
                            <a:lnTo>
                              <a:pt x="14" y="66"/>
                            </a:lnTo>
                            <a:lnTo>
                              <a:pt x="10" y="61"/>
                            </a:lnTo>
                            <a:lnTo>
                              <a:pt x="5" y="56"/>
                            </a:lnTo>
                            <a:lnTo>
                              <a:pt x="3" y="57"/>
                            </a:lnTo>
                            <a:lnTo>
                              <a:pt x="2" y="61"/>
                            </a:lnTo>
                            <a:lnTo>
                              <a:pt x="0" y="54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585" name="Group 1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9" y="1468"/>
                      <a:ext cx="210" cy="54"/>
                      <a:chOff x="3389" y="1468"/>
                      <a:chExt cx="210" cy="54"/>
                    </a:xfrm>
                  </p:grpSpPr>
                  <p:sp>
                    <p:nvSpPr>
                      <p:cNvPr id="20587" name="Freeform 1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9" y="1468"/>
                        <a:ext cx="93" cy="54"/>
                      </a:xfrm>
                      <a:custGeom>
                        <a:avLst/>
                        <a:gdLst>
                          <a:gd name="T0" fmla="*/ 43 w 93"/>
                          <a:gd name="T1" fmla="*/ 7 h 54"/>
                          <a:gd name="T2" fmla="*/ 32 w 93"/>
                          <a:gd name="T3" fmla="*/ 16 h 54"/>
                          <a:gd name="T4" fmla="*/ 18 w 93"/>
                          <a:gd name="T5" fmla="*/ 26 h 54"/>
                          <a:gd name="T6" fmla="*/ 7 w 93"/>
                          <a:gd name="T7" fmla="*/ 32 h 54"/>
                          <a:gd name="T8" fmla="*/ 1 w 93"/>
                          <a:gd name="T9" fmla="*/ 37 h 54"/>
                          <a:gd name="T10" fmla="*/ 0 w 93"/>
                          <a:gd name="T11" fmla="*/ 46 h 54"/>
                          <a:gd name="T12" fmla="*/ 6 w 93"/>
                          <a:gd name="T13" fmla="*/ 50 h 54"/>
                          <a:gd name="T14" fmla="*/ 19 w 93"/>
                          <a:gd name="T15" fmla="*/ 52 h 54"/>
                          <a:gd name="T16" fmla="*/ 31 w 93"/>
                          <a:gd name="T17" fmla="*/ 53 h 54"/>
                          <a:gd name="T18" fmla="*/ 43 w 93"/>
                          <a:gd name="T19" fmla="*/ 52 h 54"/>
                          <a:gd name="T20" fmla="*/ 52 w 93"/>
                          <a:gd name="T21" fmla="*/ 46 h 54"/>
                          <a:gd name="T22" fmla="*/ 67 w 93"/>
                          <a:gd name="T23" fmla="*/ 40 h 54"/>
                          <a:gd name="T24" fmla="*/ 90 w 93"/>
                          <a:gd name="T25" fmla="*/ 34 h 54"/>
                          <a:gd name="T26" fmla="*/ 92 w 93"/>
                          <a:gd name="T27" fmla="*/ 13 h 54"/>
                          <a:gd name="T28" fmla="*/ 89 w 93"/>
                          <a:gd name="T29" fmla="*/ 0 h 54"/>
                          <a:gd name="T30" fmla="*/ 43 w 93"/>
                          <a:gd name="T31" fmla="*/ 7 h 54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3"/>
                          <a:gd name="T49" fmla="*/ 0 h 54"/>
                          <a:gd name="T50" fmla="*/ 93 w 93"/>
                          <a:gd name="T51" fmla="*/ 54 h 54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3" h="54">
                            <a:moveTo>
                              <a:pt x="43" y="7"/>
                            </a:moveTo>
                            <a:lnTo>
                              <a:pt x="32" y="16"/>
                            </a:lnTo>
                            <a:lnTo>
                              <a:pt x="18" y="26"/>
                            </a:lnTo>
                            <a:lnTo>
                              <a:pt x="7" y="32"/>
                            </a:lnTo>
                            <a:lnTo>
                              <a:pt x="1" y="37"/>
                            </a:lnTo>
                            <a:lnTo>
                              <a:pt x="0" y="46"/>
                            </a:lnTo>
                            <a:lnTo>
                              <a:pt x="6" y="50"/>
                            </a:lnTo>
                            <a:lnTo>
                              <a:pt x="19" y="52"/>
                            </a:lnTo>
                            <a:lnTo>
                              <a:pt x="31" y="53"/>
                            </a:lnTo>
                            <a:lnTo>
                              <a:pt x="43" y="52"/>
                            </a:lnTo>
                            <a:lnTo>
                              <a:pt x="52" y="46"/>
                            </a:lnTo>
                            <a:lnTo>
                              <a:pt x="67" y="40"/>
                            </a:lnTo>
                            <a:lnTo>
                              <a:pt x="90" y="34"/>
                            </a:lnTo>
                            <a:lnTo>
                              <a:pt x="92" y="13"/>
                            </a:lnTo>
                            <a:lnTo>
                              <a:pt x="89" y="0"/>
                            </a:lnTo>
                            <a:lnTo>
                              <a:pt x="43" y="7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588" name="Freeform 1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3" y="1472"/>
                        <a:ext cx="96" cy="46"/>
                      </a:xfrm>
                      <a:custGeom>
                        <a:avLst/>
                        <a:gdLst>
                          <a:gd name="T0" fmla="*/ 2 w 96"/>
                          <a:gd name="T1" fmla="*/ 0 h 46"/>
                          <a:gd name="T2" fmla="*/ 0 w 96"/>
                          <a:gd name="T3" fmla="*/ 18 h 46"/>
                          <a:gd name="T4" fmla="*/ 2 w 96"/>
                          <a:gd name="T5" fmla="*/ 31 h 46"/>
                          <a:gd name="T6" fmla="*/ 24 w 96"/>
                          <a:gd name="T7" fmla="*/ 36 h 46"/>
                          <a:gd name="T8" fmla="*/ 35 w 96"/>
                          <a:gd name="T9" fmla="*/ 36 h 46"/>
                          <a:gd name="T10" fmla="*/ 51 w 96"/>
                          <a:gd name="T11" fmla="*/ 41 h 46"/>
                          <a:gd name="T12" fmla="*/ 69 w 96"/>
                          <a:gd name="T13" fmla="*/ 44 h 46"/>
                          <a:gd name="T14" fmla="*/ 94 w 96"/>
                          <a:gd name="T15" fmla="*/ 45 h 46"/>
                          <a:gd name="T16" fmla="*/ 95 w 96"/>
                          <a:gd name="T17" fmla="*/ 39 h 46"/>
                          <a:gd name="T18" fmla="*/ 95 w 96"/>
                          <a:gd name="T19" fmla="*/ 32 h 46"/>
                          <a:gd name="T20" fmla="*/ 75 w 96"/>
                          <a:gd name="T21" fmla="*/ 21 h 46"/>
                          <a:gd name="T22" fmla="*/ 54 w 96"/>
                          <a:gd name="T23" fmla="*/ 9 h 46"/>
                          <a:gd name="T24" fmla="*/ 41 w 96"/>
                          <a:gd name="T25" fmla="*/ 0 h 46"/>
                          <a:gd name="T26" fmla="*/ 2 w 96"/>
                          <a:gd name="T27" fmla="*/ 0 h 4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6"/>
                          <a:gd name="T43" fmla="*/ 0 h 46"/>
                          <a:gd name="T44" fmla="*/ 96 w 96"/>
                          <a:gd name="T45" fmla="*/ 46 h 4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6" h="46">
                            <a:moveTo>
                              <a:pt x="2" y="0"/>
                            </a:moveTo>
                            <a:lnTo>
                              <a:pt x="0" y="18"/>
                            </a:lnTo>
                            <a:lnTo>
                              <a:pt x="2" y="31"/>
                            </a:lnTo>
                            <a:lnTo>
                              <a:pt x="24" y="36"/>
                            </a:lnTo>
                            <a:lnTo>
                              <a:pt x="35" y="36"/>
                            </a:lnTo>
                            <a:lnTo>
                              <a:pt x="51" y="41"/>
                            </a:lnTo>
                            <a:lnTo>
                              <a:pt x="69" y="44"/>
                            </a:lnTo>
                            <a:lnTo>
                              <a:pt x="94" y="45"/>
                            </a:lnTo>
                            <a:lnTo>
                              <a:pt x="95" y="39"/>
                            </a:lnTo>
                            <a:lnTo>
                              <a:pt x="95" y="32"/>
                            </a:lnTo>
                            <a:lnTo>
                              <a:pt x="75" y="21"/>
                            </a:lnTo>
                            <a:lnTo>
                              <a:pt x="54" y="9"/>
                            </a:lnTo>
                            <a:lnTo>
                              <a:pt x="41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0586" name="Freeform 1276"/>
                    <p:cNvSpPr>
                      <a:spLocks/>
                    </p:cNvSpPr>
                    <p:nvPr/>
                  </p:nvSpPr>
                  <p:spPr bwMode="auto">
                    <a:xfrm>
                      <a:off x="3426" y="1115"/>
                      <a:ext cx="143" cy="373"/>
                    </a:xfrm>
                    <a:custGeom>
                      <a:avLst/>
                      <a:gdLst>
                        <a:gd name="T0" fmla="*/ 4 w 143"/>
                        <a:gd name="T1" fmla="*/ 0 h 373"/>
                        <a:gd name="T2" fmla="*/ 0 w 143"/>
                        <a:gd name="T3" fmla="*/ 33 h 373"/>
                        <a:gd name="T4" fmla="*/ 0 w 143"/>
                        <a:gd name="T5" fmla="*/ 84 h 373"/>
                        <a:gd name="T6" fmla="*/ 0 w 143"/>
                        <a:gd name="T7" fmla="*/ 144 h 373"/>
                        <a:gd name="T8" fmla="*/ 4 w 143"/>
                        <a:gd name="T9" fmla="*/ 179 h 373"/>
                        <a:gd name="T10" fmla="*/ 4 w 143"/>
                        <a:gd name="T11" fmla="*/ 194 h 373"/>
                        <a:gd name="T12" fmla="*/ 1 w 143"/>
                        <a:gd name="T13" fmla="*/ 251 h 373"/>
                        <a:gd name="T14" fmla="*/ 3 w 143"/>
                        <a:gd name="T15" fmla="*/ 292 h 373"/>
                        <a:gd name="T16" fmla="*/ 6 w 143"/>
                        <a:gd name="T17" fmla="*/ 348 h 373"/>
                        <a:gd name="T18" fmla="*/ 6 w 143"/>
                        <a:gd name="T19" fmla="*/ 363 h 373"/>
                        <a:gd name="T20" fmla="*/ 15 w 143"/>
                        <a:gd name="T21" fmla="*/ 370 h 373"/>
                        <a:gd name="T22" fmla="*/ 51 w 143"/>
                        <a:gd name="T23" fmla="*/ 361 h 373"/>
                        <a:gd name="T24" fmla="*/ 62 w 143"/>
                        <a:gd name="T25" fmla="*/ 242 h 373"/>
                        <a:gd name="T26" fmla="*/ 65 w 143"/>
                        <a:gd name="T27" fmla="*/ 167 h 373"/>
                        <a:gd name="T28" fmla="*/ 69 w 143"/>
                        <a:gd name="T29" fmla="*/ 102 h 373"/>
                        <a:gd name="T30" fmla="*/ 73 w 143"/>
                        <a:gd name="T31" fmla="*/ 206 h 373"/>
                        <a:gd name="T32" fmla="*/ 78 w 143"/>
                        <a:gd name="T33" fmla="*/ 360 h 373"/>
                        <a:gd name="T34" fmla="*/ 114 w 143"/>
                        <a:gd name="T35" fmla="*/ 372 h 373"/>
                        <a:gd name="T36" fmla="*/ 121 w 143"/>
                        <a:gd name="T37" fmla="*/ 363 h 373"/>
                        <a:gd name="T38" fmla="*/ 130 w 143"/>
                        <a:gd name="T39" fmla="*/ 227 h 373"/>
                        <a:gd name="T40" fmla="*/ 132 w 143"/>
                        <a:gd name="T41" fmla="*/ 162 h 373"/>
                        <a:gd name="T42" fmla="*/ 142 w 143"/>
                        <a:gd name="T43" fmla="*/ 18 h 373"/>
                        <a:gd name="T44" fmla="*/ 139 w 143"/>
                        <a:gd name="T45" fmla="*/ 2 h 373"/>
                        <a:gd name="T46" fmla="*/ 4 w 143"/>
                        <a:gd name="T47" fmla="*/ 0 h 373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43"/>
                        <a:gd name="T73" fmla="*/ 0 h 373"/>
                        <a:gd name="T74" fmla="*/ 143 w 143"/>
                        <a:gd name="T75" fmla="*/ 373 h 373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43" h="373">
                          <a:moveTo>
                            <a:pt x="4" y="0"/>
                          </a:moveTo>
                          <a:lnTo>
                            <a:pt x="0" y="33"/>
                          </a:lnTo>
                          <a:lnTo>
                            <a:pt x="0" y="84"/>
                          </a:lnTo>
                          <a:lnTo>
                            <a:pt x="0" y="144"/>
                          </a:lnTo>
                          <a:lnTo>
                            <a:pt x="4" y="179"/>
                          </a:lnTo>
                          <a:lnTo>
                            <a:pt x="4" y="194"/>
                          </a:lnTo>
                          <a:lnTo>
                            <a:pt x="1" y="251"/>
                          </a:lnTo>
                          <a:lnTo>
                            <a:pt x="3" y="292"/>
                          </a:lnTo>
                          <a:lnTo>
                            <a:pt x="6" y="348"/>
                          </a:lnTo>
                          <a:lnTo>
                            <a:pt x="6" y="363"/>
                          </a:lnTo>
                          <a:lnTo>
                            <a:pt x="15" y="370"/>
                          </a:lnTo>
                          <a:lnTo>
                            <a:pt x="51" y="361"/>
                          </a:lnTo>
                          <a:lnTo>
                            <a:pt x="62" y="242"/>
                          </a:lnTo>
                          <a:lnTo>
                            <a:pt x="65" y="167"/>
                          </a:lnTo>
                          <a:lnTo>
                            <a:pt x="69" y="102"/>
                          </a:lnTo>
                          <a:lnTo>
                            <a:pt x="73" y="206"/>
                          </a:lnTo>
                          <a:lnTo>
                            <a:pt x="78" y="360"/>
                          </a:lnTo>
                          <a:lnTo>
                            <a:pt x="114" y="372"/>
                          </a:lnTo>
                          <a:lnTo>
                            <a:pt x="121" y="363"/>
                          </a:lnTo>
                          <a:lnTo>
                            <a:pt x="130" y="227"/>
                          </a:lnTo>
                          <a:lnTo>
                            <a:pt x="132" y="162"/>
                          </a:lnTo>
                          <a:lnTo>
                            <a:pt x="142" y="18"/>
                          </a:lnTo>
                          <a:lnTo>
                            <a:pt x="139" y="2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501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2640" y="888"/>
                    <a:ext cx="153" cy="689"/>
                    <a:chOff x="2640" y="888"/>
                    <a:chExt cx="153" cy="689"/>
                  </a:xfrm>
                </p:grpSpPr>
                <p:grpSp>
                  <p:nvGrpSpPr>
                    <p:cNvPr id="20564" name="Group 1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2" y="1102"/>
                      <a:ext cx="148" cy="203"/>
                      <a:chOff x="2642" y="1102"/>
                      <a:chExt cx="148" cy="203"/>
                    </a:xfrm>
                  </p:grpSpPr>
                  <p:sp>
                    <p:nvSpPr>
                      <p:cNvPr id="20581" name="Freeform 1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2" y="1108"/>
                        <a:ext cx="41" cy="197"/>
                      </a:xfrm>
                      <a:custGeom>
                        <a:avLst/>
                        <a:gdLst>
                          <a:gd name="T0" fmla="*/ 2 w 41"/>
                          <a:gd name="T1" fmla="*/ 0 h 197"/>
                          <a:gd name="T2" fmla="*/ 0 w 41"/>
                          <a:gd name="T3" fmla="*/ 44 h 197"/>
                          <a:gd name="T4" fmla="*/ 6 w 41"/>
                          <a:gd name="T5" fmla="*/ 105 h 197"/>
                          <a:gd name="T6" fmla="*/ 12 w 41"/>
                          <a:gd name="T7" fmla="*/ 158 h 197"/>
                          <a:gd name="T8" fmla="*/ 22 w 41"/>
                          <a:gd name="T9" fmla="*/ 190 h 197"/>
                          <a:gd name="T10" fmla="*/ 26 w 41"/>
                          <a:gd name="T11" fmla="*/ 196 h 197"/>
                          <a:gd name="T12" fmla="*/ 29 w 41"/>
                          <a:gd name="T13" fmla="*/ 187 h 197"/>
                          <a:gd name="T14" fmla="*/ 31 w 41"/>
                          <a:gd name="T15" fmla="*/ 165 h 197"/>
                          <a:gd name="T16" fmla="*/ 40 w 41"/>
                          <a:gd name="T17" fmla="*/ 159 h 197"/>
                          <a:gd name="T18" fmla="*/ 28 w 41"/>
                          <a:gd name="T19" fmla="*/ 141 h 197"/>
                          <a:gd name="T20" fmla="*/ 20 w 41"/>
                          <a:gd name="T21" fmla="*/ 130 h 197"/>
                          <a:gd name="T22" fmla="*/ 21 w 41"/>
                          <a:gd name="T23" fmla="*/ 40 h 197"/>
                          <a:gd name="T24" fmla="*/ 25 w 41"/>
                          <a:gd name="T25" fmla="*/ 4 h 197"/>
                          <a:gd name="T26" fmla="*/ 2 w 41"/>
                          <a:gd name="T27" fmla="*/ 0 h 19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1"/>
                          <a:gd name="T43" fmla="*/ 0 h 197"/>
                          <a:gd name="T44" fmla="*/ 41 w 41"/>
                          <a:gd name="T45" fmla="*/ 197 h 19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1" h="197">
                            <a:moveTo>
                              <a:pt x="2" y="0"/>
                            </a:moveTo>
                            <a:lnTo>
                              <a:pt x="0" y="44"/>
                            </a:lnTo>
                            <a:lnTo>
                              <a:pt x="6" y="105"/>
                            </a:lnTo>
                            <a:lnTo>
                              <a:pt x="12" y="158"/>
                            </a:lnTo>
                            <a:lnTo>
                              <a:pt x="22" y="190"/>
                            </a:lnTo>
                            <a:lnTo>
                              <a:pt x="26" y="196"/>
                            </a:lnTo>
                            <a:lnTo>
                              <a:pt x="29" y="187"/>
                            </a:lnTo>
                            <a:lnTo>
                              <a:pt x="31" y="165"/>
                            </a:lnTo>
                            <a:lnTo>
                              <a:pt x="40" y="159"/>
                            </a:lnTo>
                            <a:lnTo>
                              <a:pt x="28" y="141"/>
                            </a:lnTo>
                            <a:lnTo>
                              <a:pt x="20" y="130"/>
                            </a:lnTo>
                            <a:lnTo>
                              <a:pt x="21" y="40"/>
                            </a:lnTo>
                            <a:lnTo>
                              <a:pt x="25" y="4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blipFill dpi="0" rotWithShape="0">
                        <a:blip r:embed="rId23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0582" name="Freeform 12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54" y="1102"/>
                        <a:ext cx="36" cy="184"/>
                      </a:xfrm>
                      <a:custGeom>
                        <a:avLst/>
                        <a:gdLst>
                          <a:gd name="T0" fmla="*/ 10 w 36"/>
                          <a:gd name="T1" fmla="*/ 5 h 184"/>
                          <a:gd name="T2" fmla="*/ 15 w 36"/>
                          <a:gd name="T3" fmla="*/ 38 h 184"/>
                          <a:gd name="T4" fmla="*/ 14 w 36"/>
                          <a:gd name="T5" fmla="*/ 116 h 184"/>
                          <a:gd name="T6" fmla="*/ 0 w 36"/>
                          <a:gd name="T7" fmla="*/ 149 h 184"/>
                          <a:gd name="T8" fmla="*/ 3 w 36"/>
                          <a:gd name="T9" fmla="*/ 152 h 184"/>
                          <a:gd name="T10" fmla="*/ 0 w 36"/>
                          <a:gd name="T11" fmla="*/ 169 h 184"/>
                          <a:gd name="T12" fmla="*/ 3 w 36"/>
                          <a:gd name="T13" fmla="*/ 183 h 184"/>
                          <a:gd name="T14" fmla="*/ 14 w 36"/>
                          <a:gd name="T15" fmla="*/ 161 h 184"/>
                          <a:gd name="T16" fmla="*/ 25 w 36"/>
                          <a:gd name="T17" fmla="*/ 120 h 184"/>
                          <a:gd name="T18" fmla="*/ 35 w 36"/>
                          <a:gd name="T19" fmla="*/ 31 h 184"/>
                          <a:gd name="T20" fmla="*/ 30 w 36"/>
                          <a:gd name="T21" fmla="*/ 0 h 184"/>
                          <a:gd name="T22" fmla="*/ 10 w 36"/>
                          <a:gd name="T23" fmla="*/ 5 h 184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6"/>
                          <a:gd name="T37" fmla="*/ 0 h 184"/>
                          <a:gd name="T38" fmla="*/ 36 w 36"/>
                          <a:gd name="T39" fmla="*/ 184 h 184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6" h="184">
                            <a:moveTo>
                              <a:pt x="10" y="5"/>
                            </a:moveTo>
                            <a:lnTo>
                              <a:pt x="15" y="38"/>
                            </a:lnTo>
                            <a:lnTo>
                              <a:pt x="14" y="116"/>
                            </a:lnTo>
                            <a:lnTo>
                              <a:pt x="0" y="149"/>
                            </a:lnTo>
                            <a:lnTo>
                              <a:pt x="3" y="152"/>
                            </a:lnTo>
                            <a:lnTo>
                              <a:pt x="0" y="169"/>
                            </a:lnTo>
                            <a:lnTo>
                              <a:pt x="3" y="183"/>
                            </a:lnTo>
                            <a:lnTo>
                              <a:pt x="14" y="161"/>
                            </a:lnTo>
                            <a:lnTo>
                              <a:pt x="25" y="120"/>
                            </a:lnTo>
                            <a:lnTo>
                              <a:pt x="35" y="31"/>
                            </a:lnTo>
                            <a:lnTo>
                              <a:pt x="30" y="0"/>
                            </a:lnTo>
                            <a:lnTo>
                              <a:pt x="10" y="5"/>
                            </a:lnTo>
                          </a:path>
                        </a:pathLst>
                      </a:custGeom>
                      <a:blipFill dpi="0" rotWithShape="0">
                        <a:blip r:embed="rId23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0565" name="Freeform 1281"/>
                    <p:cNvSpPr>
                      <a:spLocks/>
                    </p:cNvSpPr>
                    <p:nvPr/>
                  </p:nvSpPr>
                  <p:spPr bwMode="auto">
                    <a:xfrm>
                      <a:off x="2640" y="987"/>
                      <a:ext cx="153" cy="298"/>
                    </a:xfrm>
                    <a:custGeom>
                      <a:avLst/>
                      <a:gdLst>
                        <a:gd name="T0" fmla="*/ 62 w 153"/>
                        <a:gd name="T1" fmla="*/ 0 h 298"/>
                        <a:gd name="T2" fmla="*/ 24 w 153"/>
                        <a:gd name="T3" fmla="*/ 20 h 298"/>
                        <a:gd name="T4" fmla="*/ 20 w 153"/>
                        <a:gd name="T5" fmla="*/ 27 h 298"/>
                        <a:gd name="T6" fmla="*/ 0 w 153"/>
                        <a:gd name="T7" fmla="*/ 122 h 298"/>
                        <a:gd name="T8" fmla="*/ 3 w 153"/>
                        <a:gd name="T9" fmla="*/ 223 h 298"/>
                        <a:gd name="T10" fmla="*/ 27 w 153"/>
                        <a:gd name="T11" fmla="*/ 215 h 298"/>
                        <a:gd name="T12" fmla="*/ 29 w 153"/>
                        <a:gd name="T13" fmla="*/ 126 h 298"/>
                        <a:gd name="T14" fmla="*/ 33 w 153"/>
                        <a:gd name="T15" fmla="*/ 102 h 298"/>
                        <a:gd name="T16" fmla="*/ 34 w 153"/>
                        <a:gd name="T17" fmla="*/ 154 h 298"/>
                        <a:gd name="T18" fmla="*/ 27 w 153"/>
                        <a:gd name="T19" fmla="*/ 245 h 298"/>
                        <a:gd name="T20" fmla="*/ 38 w 153"/>
                        <a:gd name="T21" fmla="*/ 245 h 298"/>
                        <a:gd name="T22" fmla="*/ 37 w 153"/>
                        <a:gd name="T23" fmla="*/ 276 h 298"/>
                        <a:gd name="T24" fmla="*/ 38 w 153"/>
                        <a:gd name="T25" fmla="*/ 294 h 298"/>
                        <a:gd name="T26" fmla="*/ 78 w 153"/>
                        <a:gd name="T27" fmla="*/ 297 h 298"/>
                        <a:gd name="T28" fmla="*/ 109 w 153"/>
                        <a:gd name="T29" fmla="*/ 290 h 298"/>
                        <a:gd name="T30" fmla="*/ 128 w 153"/>
                        <a:gd name="T31" fmla="*/ 289 h 298"/>
                        <a:gd name="T32" fmla="*/ 126 w 153"/>
                        <a:gd name="T33" fmla="*/ 239 h 298"/>
                        <a:gd name="T34" fmla="*/ 128 w 153"/>
                        <a:gd name="T35" fmla="*/ 215 h 298"/>
                        <a:gd name="T36" fmla="*/ 119 w 153"/>
                        <a:gd name="T37" fmla="*/ 146 h 298"/>
                        <a:gd name="T38" fmla="*/ 118 w 153"/>
                        <a:gd name="T39" fmla="*/ 109 h 298"/>
                        <a:gd name="T40" fmla="*/ 122 w 153"/>
                        <a:gd name="T41" fmla="*/ 123 h 298"/>
                        <a:gd name="T42" fmla="*/ 126 w 153"/>
                        <a:gd name="T43" fmla="*/ 203 h 298"/>
                        <a:gd name="T44" fmla="*/ 145 w 153"/>
                        <a:gd name="T45" fmla="*/ 208 h 298"/>
                        <a:gd name="T46" fmla="*/ 152 w 153"/>
                        <a:gd name="T47" fmla="*/ 115 h 298"/>
                        <a:gd name="T48" fmla="*/ 129 w 153"/>
                        <a:gd name="T49" fmla="*/ 26 h 298"/>
                        <a:gd name="T50" fmla="*/ 91 w 153"/>
                        <a:gd name="T51" fmla="*/ 0 h 298"/>
                        <a:gd name="T52" fmla="*/ 62 w 153"/>
                        <a:gd name="T53" fmla="*/ 0 h 298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53"/>
                        <a:gd name="T82" fmla="*/ 0 h 298"/>
                        <a:gd name="T83" fmla="*/ 153 w 153"/>
                        <a:gd name="T84" fmla="*/ 298 h 298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53" h="298">
                          <a:moveTo>
                            <a:pt x="62" y="0"/>
                          </a:moveTo>
                          <a:lnTo>
                            <a:pt x="24" y="20"/>
                          </a:lnTo>
                          <a:lnTo>
                            <a:pt x="20" y="27"/>
                          </a:lnTo>
                          <a:lnTo>
                            <a:pt x="0" y="122"/>
                          </a:lnTo>
                          <a:lnTo>
                            <a:pt x="3" y="223"/>
                          </a:lnTo>
                          <a:lnTo>
                            <a:pt x="27" y="215"/>
                          </a:lnTo>
                          <a:lnTo>
                            <a:pt x="29" y="126"/>
                          </a:lnTo>
                          <a:lnTo>
                            <a:pt x="33" y="102"/>
                          </a:lnTo>
                          <a:lnTo>
                            <a:pt x="34" y="154"/>
                          </a:lnTo>
                          <a:lnTo>
                            <a:pt x="27" y="245"/>
                          </a:lnTo>
                          <a:lnTo>
                            <a:pt x="38" y="245"/>
                          </a:lnTo>
                          <a:lnTo>
                            <a:pt x="37" y="276"/>
                          </a:lnTo>
                          <a:lnTo>
                            <a:pt x="38" y="294"/>
                          </a:lnTo>
                          <a:lnTo>
                            <a:pt x="78" y="297"/>
                          </a:lnTo>
                          <a:lnTo>
                            <a:pt x="109" y="290"/>
                          </a:lnTo>
                          <a:lnTo>
                            <a:pt x="128" y="289"/>
                          </a:lnTo>
                          <a:lnTo>
                            <a:pt x="126" y="239"/>
                          </a:lnTo>
                          <a:lnTo>
                            <a:pt x="128" y="215"/>
                          </a:lnTo>
                          <a:lnTo>
                            <a:pt x="119" y="146"/>
                          </a:lnTo>
                          <a:lnTo>
                            <a:pt x="118" y="109"/>
                          </a:lnTo>
                          <a:lnTo>
                            <a:pt x="122" y="123"/>
                          </a:lnTo>
                          <a:lnTo>
                            <a:pt x="126" y="203"/>
                          </a:lnTo>
                          <a:lnTo>
                            <a:pt x="145" y="208"/>
                          </a:lnTo>
                          <a:lnTo>
                            <a:pt x="152" y="115"/>
                          </a:lnTo>
                          <a:lnTo>
                            <a:pt x="129" y="26"/>
                          </a:lnTo>
                          <a:lnTo>
                            <a:pt x="91" y="0"/>
                          </a:lnTo>
                          <a:lnTo>
                            <a:pt x="62" y="0"/>
                          </a:lnTo>
                        </a:path>
                      </a:pathLst>
                    </a:custGeom>
                    <a:blipFill dpi="0" rotWithShape="0">
                      <a:blip r:embed="rId24" cstate="print"/>
                      <a:srcRect/>
                      <a:tile tx="0" ty="0" sx="100000" sy="100000" flip="none" algn="tl"/>
                    </a:blipFill>
                    <a:ln w="12700" cap="rnd">
                      <a:solidFill>
                        <a:srgbClr val="9FB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20566" name="Group 1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7" y="888"/>
                      <a:ext cx="95" cy="689"/>
                      <a:chOff x="2667" y="888"/>
                      <a:chExt cx="95" cy="689"/>
                    </a:xfrm>
                  </p:grpSpPr>
                  <p:sp>
                    <p:nvSpPr>
                      <p:cNvPr id="20567" name="Freeform 1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1" y="1275"/>
                        <a:ext cx="89" cy="282"/>
                      </a:xfrm>
                      <a:custGeom>
                        <a:avLst/>
                        <a:gdLst>
                          <a:gd name="T0" fmla="*/ 12 w 89"/>
                          <a:gd name="T1" fmla="*/ 4 h 282"/>
                          <a:gd name="T2" fmla="*/ 16 w 89"/>
                          <a:gd name="T3" fmla="*/ 103 h 282"/>
                          <a:gd name="T4" fmla="*/ 14 w 89"/>
                          <a:gd name="T5" fmla="*/ 130 h 282"/>
                          <a:gd name="T6" fmla="*/ 14 w 89"/>
                          <a:gd name="T7" fmla="*/ 157 h 282"/>
                          <a:gd name="T8" fmla="*/ 16 w 89"/>
                          <a:gd name="T9" fmla="*/ 182 h 282"/>
                          <a:gd name="T10" fmla="*/ 16 w 89"/>
                          <a:gd name="T11" fmla="*/ 202 h 282"/>
                          <a:gd name="T12" fmla="*/ 16 w 89"/>
                          <a:gd name="T13" fmla="*/ 228 h 282"/>
                          <a:gd name="T14" fmla="*/ 15 w 89"/>
                          <a:gd name="T15" fmla="*/ 238 h 282"/>
                          <a:gd name="T16" fmla="*/ 4 w 89"/>
                          <a:gd name="T17" fmla="*/ 270 h 282"/>
                          <a:gd name="T18" fmla="*/ 0 w 89"/>
                          <a:gd name="T19" fmla="*/ 281 h 282"/>
                          <a:gd name="T20" fmla="*/ 17 w 89"/>
                          <a:gd name="T21" fmla="*/ 281 h 282"/>
                          <a:gd name="T22" fmla="*/ 25 w 89"/>
                          <a:gd name="T23" fmla="*/ 268 h 282"/>
                          <a:gd name="T24" fmla="*/ 30 w 89"/>
                          <a:gd name="T25" fmla="*/ 252 h 282"/>
                          <a:gd name="T26" fmla="*/ 33 w 89"/>
                          <a:gd name="T27" fmla="*/ 226 h 282"/>
                          <a:gd name="T28" fmla="*/ 43 w 89"/>
                          <a:gd name="T29" fmla="*/ 157 h 282"/>
                          <a:gd name="T30" fmla="*/ 46 w 89"/>
                          <a:gd name="T31" fmla="*/ 138 h 282"/>
                          <a:gd name="T32" fmla="*/ 44 w 89"/>
                          <a:gd name="T33" fmla="*/ 175 h 282"/>
                          <a:gd name="T34" fmla="*/ 47 w 89"/>
                          <a:gd name="T35" fmla="*/ 198 h 282"/>
                          <a:gd name="T36" fmla="*/ 48 w 89"/>
                          <a:gd name="T37" fmla="*/ 220 h 282"/>
                          <a:gd name="T38" fmla="*/ 46 w 89"/>
                          <a:gd name="T39" fmla="*/ 239 h 282"/>
                          <a:gd name="T40" fmla="*/ 47 w 89"/>
                          <a:gd name="T41" fmla="*/ 249 h 282"/>
                          <a:gd name="T42" fmla="*/ 58 w 89"/>
                          <a:gd name="T43" fmla="*/ 278 h 282"/>
                          <a:gd name="T44" fmla="*/ 68 w 89"/>
                          <a:gd name="T45" fmla="*/ 278 h 282"/>
                          <a:gd name="T46" fmla="*/ 73 w 89"/>
                          <a:gd name="T47" fmla="*/ 278 h 282"/>
                          <a:gd name="T48" fmla="*/ 79 w 89"/>
                          <a:gd name="T49" fmla="*/ 272 h 282"/>
                          <a:gd name="T50" fmla="*/ 64 w 89"/>
                          <a:gd name="T51" fmla="*/ 239 h 282"/>
                          <a:gd name="T52" fmla="*/ 71 w 89"/>
                          <a:gd name="T53" fmla="*/ 169 h 282"/>
                          <a:gd name="T54" fmla="*/ 74 w 89"/>
                          <a:gd name="T55" fmla="*/ 136 h 282"/>
                          <a:gd name="T56" fmla="*/ 88 w 89"/>
                          <a:gd name="T57" fmla="*/ 0 h 282"/>
                          <a:gd name="T58" fmla="*/ 12 w 89"/>
                          <a:gd name="T59" fmla="*/ 4 h 282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89"/>
                          <a:gd name="T91" fmla="*/ 0 h 282"/>
                          <a:gd name="T92" fmla="*/ 89 w 89"/>
                          <a:gd name="T93" fmla="*/ 282 h 282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89" h="282">
                            <a:moveTo>
                              <a:pt x="12" y="4"/>
                            </a:moveTo>
                            <a:lnTo>
                              <a:pt x="16" y="103"/>
                            </a:lnTo>
                            <a:lnTo>
                              <a:pt x="14" y="130"/>
                            </a:lnTo>
                            <a:lnTo>
                              <a:pt x="14" y="157"/>
                            </a:lnTo>
                            <a:lnTo>
                              <a:pt x="16" y="182"/>
                            </a:lnTo>
                            <a:lnTo>
                              <a:pt x="16" y="202"/>
                            </a:lnTo>
                            <a:lnTo>
                              <a:pt x="16" y="228"/>
                            </a:lnTo>
                            <a:lnTo>
                              <a:pt x="15" y="238"/>
                            </a:lnTo>
                            <a:lnTo>
                              <a:pt x="4" y="270"/>
                            </a:lnTo>
                            <a:lnTo>
                              <a:pt x="0" y="281"/>
                            </a:lnTo>
                            <a:lnTo>
                              <a:pt x="17" y="281"/>
                            </a:lnTo>
                            <a:lnTo>
                              <a:pt x="25" y="268"/>
                            </a:lnTo>
                            <a:lnTo>
                              <a:pt x="30" y="252"/>
                            </a:lnTo>
                            <a:lnTo>
                              <a:pt x="33" y="226"/>
                            </a:lnTo>
                            <a:lnTo>
                              <a:pt x="43" y="157"/>
                            </a:lnTo>
                            <a:lnTo>
                              <a:pt x="46" y="138"/>
                            </a:lnTo>
                            <a:lnTo>
                              <a:pt x="44" y="175"/>
                            </a:lnTo>
                            <a:lnTo>
                              <a:pt x="47" y="198"/>
                            </a:lnTo>
                            <a:lnTo>
                              <a:pt x="48" y="220"/>
                            </a:lnTo>
                            <a:lnTo>
                              <a:pt x="46" y="239"/>
                            </a:lnTo>
                            <a:lnTo>
                              <a:pt x="47" y="249"/>
                            </a:lnTo>
                            <a:lnTo>
                              <a:pt x="58" y="278"/>
                            </a:lnTo>
                            <a:lnTo>
                              <a:pt x="68" y="278"/>
                            </a:lnTo>
                            <a:lnTo>
                              <a:pt x="73" y="278"/>
                            </a:lnTo>
                            <a:lnTo>
                              <a:pt x="79" y="272"/>
                            </a:lnTo>
                            <a:lnTo>
                              <a:pt x="64" y="239"/>
                            </a:lnTo>
                            <a:lnTo>
                              <a:pt x="71" y="169"/>
                            </a:lnTo>
                            <a:lnTo>
                              <a:pt x="74" y="136"/>
                            </a:lnTo>
                            <a:lnTo>
                              <a:pt x="88" y="0"/>
                            </a:lnTo>
                            <a:lnTo>
                              <a:pt x="12" y="4"/>
                            </a:lnTo>
                          </a:path>
                        </a:pathLst>
                      </a:custGeom>
                      <a:blipFill dpi="0" rotWithShape="0">
                        <a:blip r:embed="rId23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568" name="Group 12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5" y="988"/>
                        <a:ext cx="66" cy="159"/>
                        <a:chOff x="2685" y="988"/>
                        <a:chExt cx="66" cy="159"/>
                      </a:xfrm>
                    </p:grpSpPr>
                    <p:sp>
                      <p:nvSpPr>
                        <p:cNvPr id="20578" name="Freeform 12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0" y="988"/>
                          <a:ext cx="35" cy="19"/>
                        </a:xfrm>
                        <a:custGeom>
                          <a:avLst/>
                          <a:gdLst>
                            <a:gd name="T0" fmla="*/ 0 w 35"/>
                            <a:gd name="T1" fmla="*/ 2 h 19"/>
                            <a:gd name="T2" fmla="*/ 7 w 35"/>
                            <a:gd name="T3" fmla="*/ 18 h 19"/>
                            <a:gd name="T4" fmla="*/ 17 w 35"/>
                            <a:gd name="T5" fmla="*/ 0 h 19"/>
                            <a:gd name="T6" fmla="*/ 27 w 35"/>
                            <a:gd name="T7" fmla="*/ 18 h 19"/>
                            <a:gd name="T8" fmla="*/ 34 w 35"/>
                            <a:gd name="T9" fmla="*/ 2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5"/>
                            <a:gd name="T16" fmla="*/ 0 h 19"/>
                            <a:gd name="T17" fmla="*/ 35 w 35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5" h="19">
                              <a:moveTo>
                                <a:pt x="0" y="2"/>
                              </a:moveTo>
                              <a:lnTo>
                                <a:pt x="7" y="18"/>
                              </a:lnTo>
                              <a:lnTo>
                                <a:pt x="17" y="0"/>
                              </a:lnTo>
                              <a:lnTo>
                                <a:pt x="27" y="18"/>
                              </a:lnTo>
                              <a:lnTo>
                                <a:pt x="34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3F7FF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79" name="Freeform 12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8" y="992"/>
                          <a:ext cx="9" cy="147"/>
                        </a:xfrm>
                        <a:custGeom>
                          <a:avLst/>
                          <a:gdLst>
                            <a:gd name="T0" fmla="*/ 0 w 9"/>
                            <a:gd name="T1" fmla="*/ 0 h 147"/>
                            <a:gd name="T2" fmla="*/ 8 w 9"/>
                            <a:gd name="T3" fmla="*/ 60 h 147"/>
                            <a:gd name="T4" fmla="*/ 8 w 9"/>
                            <a:gd name="T5" fmla="*/ 146 h 147"/>
                            <a:gd name="T6" fmla="*/ 0 60000 65536"/>
                            <a:gd name="T7" fmla="*/ 0 60000 65536"/>
                            <a:gd name="T8" fmla="*/ 0 60000 65536"/>
                            <a:gd name="T9" fmla="*/ 0 w 9"/>
                            <a:gd name="T10" fmla="*/ 0 h 147"/>
                            <a:gd name="T11" fmla="*/ 9 w 9"/>
                            <a:gd name="T12" fmla="*/ 147 h 14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9" h="147">
                              <a:moveTo>
                                <a:pt x="0" y="0"/>
                              </a:moveTo>
                              <a:lnTo>
                                <a:pt x="8" y="60"/>
                              </a:lnTo>
                              <a:lnTo>
                                <a:pt x="8" y="146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3F7FF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80" name="Freeform 12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85" y="1138"/>
                          <a:ext cx="66" cy="9"/>
                        </a:xfrm>
                        <a:custGeom>
                          <a:avLst/>
                          <a:gdLst>
                            <a:gd name="T0" fmla="*/ 0 w 66"/>
                            <a:gd name="T1" fmla="*/ 8 h 9"/>
                            <a:gd name="T2" fmla="*/ 36 w 66"/>
                            <a:gd name="T3" fmla="*/ 0 h 9"/>
                            <a:gd name="T4" fmla="*/ 65 w 66"/>
                            <a:gd name="T5" fmla="*/ 3 h 9"/>
                            <a:gd name="T6" fmla="*/ 0 60000 65536"/>
                            <a:gd name="T7" fmla="*/ 0 60000 65536"/>
                            <a:gd name="T8" fmla="*/ 0 60000 65536"/>
                            <a:gd name="T9" fmla="*/ 0 w 66"/>
                            <a:gd name="T10" fmla="*/ 0 h 9"/>
                            <a:gd name="T11" fmla="*/ 66 w 66"/>
                            <a:gd name="T12" fmla="*/ 9 h 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6" h="9">
                              <a:moveTo>
                                <a:pt x="0" y="8"/>
                              </a:moveTo>
                              <a:lnTo>
                                <a:pt x="36" y="0"/>
                              </a:lnTo>
                              <a:lnTo>
                                <a:pt x="65" y="3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3F7FF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69" name="Group 12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67" y="1516"/>
                        <a:ext cx="90" cy="61"/>
                        <a:chOff x="2667" y="1516"/>
                        <a:chExt cx="90" cy="61"/>
                      </a:xfrm>
                    </p:grpSpPr>
                    <p:sp>
                      <p:nvSpPr>
                        <p:cNvPr id="20576" name="Freeform 12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521"/>
                          <a:ext cx="36" cy="56"/>
                        </a:xfrm>
                        <a:custGeom>
                          <a:avLst/>
                          <a:gdLst>
                            <a:gd name="T0" fmla="*/ 6 w 36"/>
                            <a:gd name="T1" fmla="*/ 27 h 56"/>
                            <a:gd name="T2" fmla="*/ 1 w 36"/>
                            <a:gd name="T3" fmla="*/ 35 h 56"/>
                            <a:gd name="T4" fmla="*/ 0 w 36"/>
                            <a:gd name="T5" fmla="*/ 42 h 56"/>
                            <a:gd name="T6" fmla="*/ 0 w 36"/>
                            <a:gd name="T7" fmla="*/ 47 h 56"/>
                            <a:gd name="T8" fmla="*/ 1 w 36"/>
                            <a:gd name="T9" fmla="*/ 50 h 56"/>
                            <a:gd name="T10" fmla="*/ 3 w 36"/>
                            <a:gd name="T11" fmla="*/ 53 h 56"/>
                            <a:gd name="T12" fmla="*/ 8 w 36"/>
                            <a:gd name="T13" fmla="*/ 55 h 56"/>
                            <a:gd name="T14" fmla="*/ 14 w 36"/>
                            <a:gd name="T15" fmla="*/ 54 h 56"/>
                            <a:gd name="T16" fmla="*/ 20 w 36"/>
                            <a:gd name="T17" fmla="*/ 52 h 56"/>
                            <a:gd name="T18" fmla="*/ 24 w 36"/>
                            <a:gd name="T19" fmla="*/ 46 h 56"/>
                            <a:gd name="T20" fmla="*/ 28 w 36"/>
                            <a:gd name="T21" fmla="*/ 39 h 56"/>
                            <a:gd name="T22" fmla="*/ 31 w 36"/>
                            <a:gd name="T23" fmla="*/ 24 h 56"/>
                            <a:gd name="T24" fmla="*/ 35 w 36"/>
                            <a:gd name="T25" fmla="*/ 9 h 56"/>
                            <a:gd name="T26" fmla="*/ 34 w 36"/>
                            <a:gd name="T27" fmla="*/ 0 h 56"/>
                            <a:gd name="T28" fmla="*/ 27 w 36"/>
                            <a:gd name="T29" fmla="*/ 21 h 56"/>
                            <a:gd name="T30" fmla="*/ 21 w 36"/>
                            <a:gd name="T31" fmla="*/ 34 h 56"/>
                            <a:gd name="T32" fmla="*/ 12 w 36"/>
                            <a:gd name="T33" fmla="*/ 34 h 56"/>
                            <a:gd name="T34" fmla="*/ 5 w 36"/>
                            <a:gd name="T35" fmla="*/ 33 h 56"/>
                            <a:gd name="T36" fmla="*/ 6 w 36"/>
                            <a:gd name="T37" fmla="*/ 27 h 5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36"/>
                            <a:gd name="T58" fmla="*/ 0 h 56"/>
                            <a:gd name="T59" fmla="*/ 36 w 36"/>
                            <a:gd name="T60" fmla="*/ 56 h 5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36" h="56">
                              <a:moveTo>
                                <a:pt x="6" y="27"/>
                              </a:moveTo>
                              <a:lnTo>
                                <a:pt x="1" y="35"/>
                              </a:lnTo>
                              <a:lnTo>
                                <a:pt x="0" y="42"/>
                              </a:lnTo>
                              <a:lnTo>
                                <a:pt x="0" y="47"/>
                              </a:lnTo>
                              <a:lnTo>
                                <a:pt x="1" y="50"/>
                              </a:lnTo>
                              <a:lnTo>
                                <a:pt x="3" y="53"/>
                              </a:lnTo>
                              <a:lnTo>
                                <a:pt x="8" y="55"/>
                              </a:lnTo>
                              <a:lnTo>
                                <a:pt x="14" y="54"/>
                              </a:lnTo>
                              <a:lnTo>
                                <a:pt x="20" y="52"/>
                              </a:lnTo>
                              <a:lnTo>
                                <a:pt x="24" y="46"/>
                              </a:lnTo>
                              <a:lnTo>
                                <a:pt x="28" y="39"/>
                              </a:lnTo>
                              <a:lnTo>
                                <a:pt x="31" y="24"/>
                              </a:lnTo>
                              <a:lnTo>
                                <a:pt x="35" y="9"/>
                              </a:lnTo>
                              <a:lnTo>
                                <a:pt x="34" y="0"/>
                              </a:lnTo>
                              <a:lnTo>
                                <a:pt x="27" y="21"/>
                              </a:lnTo>
                              <a:lnTo>
                                <a:pt x="21" y="34"/>
                              </a:lnTo>
                              <a:lnTo>
                                <a:pt x="12" y="34"/>
                              </a:lnTo>
                              <a:lnTo>
                                <a:pt x="5" y="33"/>
                              </a:lnTo>
                              <a:lnTo>
                                <a:pt x="6" y="27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77" name="Freeform 12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7" y="1516"/>
                          <a:ext cx="40" cy="61"/>
                        </a:xfrm>
                        <a:custGeom>
                          <a:avLst/>
                          <a:gdLst>
                            <a:gd name="T0" fmla="*/ 0 w 40"/>
                            <a:gd name="T1" fmla="*/ 0 h 61"/>
                            <a:gd name="T2" fmla="*/ 0 w 40"/>
                            <a:gd name="T3" fmla="*/ 6 h 61"/>
                            <a:gd name="T4" fmla="*/ 5 w 40"/>
                            <a:gd name="T5" fmla="*/ 21 h 61"/>
                            <a:gd name="T6" fmla="*/ 8 w 40"/>
                            <a:gd name="T7" fmla="*/ 33 h 61"/>
                            <a:gd name="T8" fmla="*/ 12 w 40"/>
                            <a:gd name="T9" fmla="*/ 45 h 61"/>
                            <a:gd name="T10" fmla="*/ 16 w 40"/>
                            <a:gd name="T11" fmla="*/ 52 h 61"/>
                            <a:gd name="T12" fmla="*/ 20 w 40"/>
                            <a:gd name="T13" fmla="*/ 57 h 61"/>
                            <a:gd name="T14" fmla="*/ 25 w 40"/>
                            <a:gd name="T15" fmla="*/ 59 h 61"/>
                            <a:gd name="T16" fmla="*/ 31 w 40"/>
                            <a:gd name="T17" fmla="*/ 60 h 61"/>
                            <a:gd name="T18" fmla="*/ 34 w 40"/>
                            <a:gd name="T19" fmla="*/ 58 h 61"/>
                            <a:gd name="T20" fmla="*/ 37 w 40"/>
                            <a:gd name="T21" fmla="*/ 56 h 61"/>
                            <a:gd name="T22" fmla="*/ 39 w 40"/>
                            <a:gd name="T23" fmla="*/ 50 h 61"/>
                            <a:gd name="T24" fmla="*/ 38 w 40"/>
                            <a:gd name="T25" fmla="*/ 42 h 61"/>
                            <a:gd name="T26" fmla="*/ 34 w 40"/>
                            <a:gd name="T27" fmla="*/ 33 h 61"/>
                            <a:gd name="T28" fmla="*/ 32 w 40"/>
                            <a:gd name="T29" fmla="*/ 28 h 61"/>
                            <a:gd name="T30" fmla="*/ 31 w 40"/>
                            <a:gd name="T31" fmla="*/ 32 h 61"/>
                            <a:gd name="T32" fmla="*/ 29 w 40"/>
                            <a:gd name="T33" fmla="*/ 34 h 61"/>
                            <a:gd name="T34" fmla="*/ 24 w 40"/>
                            <a:gd name="T35" fmla="*/ 36 h 61"/>
                            <a:gd name="T36" fmla="*/ 21 w 40"/>
                            <a:gd name="T37" fmla="*/ 36 h 61"/>
                            <a:gd name="T38" fmla="*/ 13 w 40"/>
                            <a:gd name="T39" fmla="*/ 35 h 61"/>
                            <a:gd name="T40" fmla="*/ 5 w 40"/>
                            <a:gd name="T41" fmla="*/ 12 h 61"/>
                            <a:gd name="T42" fmla="*/ 0 w 40"/>
                            <a:gd name="T43" fmla="*/ 0 h 61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40"/>
                            <a:gd name="T67" fmla="*/ 0 h 61"/>
                            <a:gd name="T68" fmla="*/ 40 w 40"/>
                            <a:gd name="T69" fmla="*/ 61 h 61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40" h="61">
                              <a:moveTo>
                                <a:pt x="0" y="0"/>
                              </a:moveTo>
                              <a:lnTo>
                                <a:pt x="0" y="6"/>
                              </a:lnTo>
                              <a:lnTo>
                                <a:pt x="5" y="21"/>
                              </a:lnTo>
                              <a:lnTo>
                                <a:pt x="8" y="33"/>
                              </a:lnTo>
                              <a:lnTo>
                                <a:pt x="12" y="45"/>
                              </a:lnTo>
                              <a:lnTo>
                                <a:pt x="16" y="52"/>
                              </a:lnTo>
                              <a:lnTo>
                                <a:pt x="20" y="57"/>
                              </a:lnTo>
                              <a:lnTo>
                                <a:pt x="25" y="59"/>
                              </a:lnTo>
                              <a:lnTo>
                                <a:pt x="31" y="60"/>
                              </a:lnTo>
                              <a:lnTo>
                                <a:pt x="34" y="58"/>
                              </a:lnTo>
                              <a:lnTo>
                                <a:pt x="37" y="56"/>
                              </a:lnTo>
                              <a:lnTo>
                                <a:pt x="39" y="50"/>
                              </a:lnTo>
                              <a:lnTo>
                                <a:pt x="38" y="42"/>
                              </a:lnTo>
                              <a:lnTo>
                                <a:pt x="34" y="33"/>
                              </a:lnTo>
                              <a:lnTo>
                                <a:pt x="32" y="28"/>
                              </a:lnTo>
                              <a:lnTo>
                                <a:pt x="31" y="32"/>
                              </a:lnTo>
                              <a:lnTo>
                                <a:pt x="29" y="34"/>
                              </a:lnTo>
                              <a:lnTo>
                                <a:pt x="24" y="36"/>
                              </a:lnTo>
                              <a:lnTo>
                                <a:pt x="21" y="36"/>
                              </a:lnTo>
                              <a:lnTo>
                                <a:pt x="13" y="35"/>
                              </a:lnTo>
                              <a:lnTo>
                                <a:pt x="5" y="1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70" name="Group 12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8" y="888"/>
                        <a:ext cx="84" cy="101"/>
                        <a:chOff x="2678" y="888"/>
                        <a:chExt cx="84" cy="101"/>
                      </a:xfrm>
                    </p:grpSpPr>
                    <p:sp>
                      <p:nvSpPr>
                        <p:cNvPr id="20571" name="Freeform 12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88" y="895"/>
                          <a:ext cx="62" cy="94"/>
                        </a:xfrm>
                        <a:custGeom>
                          <a:avLst/>
                          <a:gdLst>
                            <a:gd name="T0" fmla="*/ 15 w 62"/>
                            <a:gd name="T1" fmla="*/ 92 h 94"/>
                            <a:gd name="T2" fmla="*/ 15 w 62"/>
                            <a:gd name="T3" fmla="*/ 78 h 94"/>
                            <a:gd name="T4" fmla="*/ 10 w 62"/>
                            <a:gd name="T5" fmla="*/ 68 h 94"/>
                            <a:gd name="T6" fmla="*/ 5 w 62"/>
                            <a:gd name="T7" fmla="*/ 60 h 94"/>
                            <a:gd name="T8" fmla="*/ 3 w 62"/>
                            <a:gd name="T9" fmla="*/ 48 h 94"/>
                            <a:gd name="T10" fmla="*/ 1 w 62"/>
                            <a:gd name="T11" fmla="*/ 43 h 94"/>
                            <a:gd name="T12" fmla="*/ 0 w 62"/>
                            <a:gd name="T13" fmla="*/ 29 h 94"/>
                            <a:gd name="T14" fmla="*/ 5 w 62"/>
                            <a:gd name="T15" fmla="*/ 13 h 94"/>
                            <a:gd name="T16" fmla="*/ 15 w 62"/>
                            <a:gd name="T17" fmla="*/ 4 h 94"/>
                            <a:gd name="T18" fmla="*/ 25 w 62"/>
                            <a:gd name="T19" fmla="*/ 0 h 94"/>
                            <a:gd name="T20" fmla="*/ 38 w 62"/>
                            <a:gd name="T21" fmla="*/ 0 h 94"/>
                            <a:gd name="T22" fmla="*/ 49 w 62"/>
                            <a:gd name="T23" fmla="*/ 4 h 94"/>
                            <a:gd name="T24" fmla="*/ 57 w 62"/>
                            <a:gd name="T25" fmla="*/ 12 h 94"/>
                            <a:gd name="T26" fmla="*/ 61 w 62"/>
                            <a:gd name="T27" fmla="*/ 23 h 94"/>
                            <a:gd name="T28" fmla="*/ 61 w 62"/>
                            <a:gd name="T29" fmla="*/ 35 h 94"/>
                            <a:gd name="T30" fmla="*/ 59 w 62"/>
                            <a:gd name="T31" fmla="*/ 47 h 94"/>
                            <a:gd name="T32" fmla="*/ 53 w 62"/>
                            <a:gd name="T33" fmla="*/ 61 h 94"/>
                            <a:gd name="T34" fmla="*/ 51 w 62"/>
                            <a:gd name="T35" fmla="*/ 66 h 94"/>
                            <a:gd name="T36" fmla="*/ 48 w 62"/>
                            <a:gd name="T37" fmla="*/ 72 h 94"/>
                            <a:gd name="T38" fmla="*/ 47 w 62"/>
                            <a:gd name="T39" fmla="*/ 79 h 94"/>
                            <a:gd name="T40" fmla="*/ 45 w 62"/>
                            <a:gd name="T41" fmla="*/ 93 h 94"/>
                            <a:gd name="T42" fmla="*/ 15 w 62"/>
                            <a:gd name="T43" fmla="*/ 92 h 9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62"/>
                            <a:gd name="T67" fmla="*/ 0 h 94"/>
                            <a:gd name="T68" fmla="*/ 62 w 62"/>
                            <a:gd name="T69" fmla="*/ 94 h 9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62" h="94">
                              <a:moveTo>
                                <a:pt x="15" y="92"/>
                              </a:moveTo>
                              <a:lnTo>
                                <a:pt x="15" y="78"/>
                              </a:lnTo>
                              <a:lnTo>
                                <a:pt x="10" y="68"/>
                              </a:lnTo>
                              <a:lnTo>
                                <a:pt x="5" y="60"/>
                              </a:lnTo>
                              <a:lnTo>
                                <a:pt x="3" y="48"/>
                              </a:lnTo>
                              <a:lnTo>
                                <a:pt x="1" y="43"/>
                              </a:lnTo>
                              <a:lnTo>
                                <a:pt x="0" y="29"/>
                              </a:lnTo>
                              <a:lnTo>
                                <a:pt x="5" y="13"/>
                              </a:lnTo>
                              <a:lnTo>
                                <a:pt x="15" y="4"/>
                              </a:lnTo>
                              <a:lnTo>
                                <a:pt x="25" y="0"/>
                              </a:lnTo>
                              <a:lnTo>
                                <a:pt x="38" y="0"/>
                              </a:lnTo>
                              <a:lnTo>
                                <a:pt x="49" y="4"/>
                              </a:lnTo>
                              <a:lnTo>
                                <a:pt x="57" y="12"/>
                              </a:lnTo>
                              <a:lnTo>
                                <a:pt x="61" y="23"/>
                              </a:lnTo>
                              <a:lnTo>
                                <a:pt x="61" y="35"/>
                              </a:lnTo>
                              <a:lnTo>
                                <a:pt x="59" y="47"/>
                              </a:lnTo>
                              <a:lnTo>
                                <a:pt x="53" y="61"/>
                              </a:lnTo>
                              <a:lnTo>
                                <a:pt x="51" y="66"/>
                              </a:lnTo>
                              <a:lnTo>
                                <a:pt x="48" y="72"/>
                              </a:lnTo>
                              <a:lnTo>
                                <a:pt x="47" y="79"/>
                              </a:lnTo>
                              <a:lnTo>
                                <a:pt x="45" y="93"/>
                              </a:lnTo>
                              <a:lnTo>
                                <a:pt x="15" y="92"/>
                              </a:lnTo>
                            </a:path>
                          </a:pathLst>
                        </a:custGeom>
                        <a:blipFill dpi="0" rotWithShape="0">
                          <a:blip r:embed="rId23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72" name="Freeform 12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8" y="888"/>
                          <a:ext cx="84" cy="74"/>
                        </a:xfrm>
                        <a:custGeom>
                          <a:avLst/>
                          <a:gdLst>
                            <a:gd name="T0" fmla="*/ 6 w 84"/>
                            <a:gd name="T1" fmla="*/ 63 h 74"/>
                            <a:gd name="T2" fmla="*/ 1 w 84"/>
                            <a:gd name="T3" fmla="*/ 56 h 74"/>
                            <a:gd name="T4" fmla="*/ 0 w 84"/>
                            <a:gd name="T5" fmla="*/ 48 h 74"/>
                            <a:gd name="T6" fmla="*/ 1 w 84"/>
                            <a:gd name="T7" fmla="*/ 38 h 74"/>
                            <a:gd name="T8" fmla="*/ 3 w 84"/>
                            <a:gd name="T9" fmla="*/ 30 h 74"/>
                            <a:gd name="T10" fmla="*/ 6 w 84"/>
                            <a:gd name="T11" fmla="*/ 21 h 74"/>
                            <a:gd name="T12" fmla="*/ 11 w 84"/>
                            <a:gd name="T13" fmla="*/ 16 h 74"/>
                            <a:gd name="T14" fmla="*/ 14 w 84"/>
                            <a:gd name="T15" fmla="*/ 9 h 74"/>
                            <a:gd name="T16" fmla="*/ 22 w 84"/>
                            <a:gd name="T17" fmla="*/ 3 h 74"/>
                            <a:gd name="T18" fmla="*/ 28 w 84"/>
                            <a:gd name="T19" fmla="*/ 1 h 74"/>
                            <a:gd name="T20" fmla="*/ 41 w 84"/>
                            <a:gd name="T21" fmla="*/ 0 h 74"/>
                            <a:gd name="T22" fmla="*/ 52 w 84"/>
                            <a:gd name="T23" fmla="*/ 1 h 74"/>
                            <a:gd name="T24" fmla="*/ 60 w 84"/>
                            <a:gd name="T25" fmla="*/ 3 h 74"/>
                            <a:gd name="T26" fmla="*/ 66 w 84"/>
                            <a:gd name="T27" fmla="*/ 6 h 74"/>
                            <a:gd name="T28" fmla="*/ 72 w 84"/>
                            <a:gd name="T29" fmla="*/ 12 h 74"/>
                            <a:gd name="T30" fmla="*/ 77 w 84"/>
                            <a:gd name="T31" fmla="*/ 18 h 74"/>
                            <a:gd name="T32" fmla="*/ 81 w 84"/>
                            <a:gd name="T33" fmla="*/ 24 h 74"/>
                            <a:gd name="T34" fmla="*/ 83 w 84"/>
                            <a:gd name="T35" fmla="*/ 32 h 74"/>
                            <a:gd name="T36" fmla="*/ 83 w 84"/>
                            <a:gd name="T37" fmla="*/ 45 h 74"/>
                            <a:gd name="T38" fmla="*/ 83 w 84"/>
                            <a:gd name="T39" fmla="*/ 54 h 74"/>
                            <a:gd name="T40" fmla="*/ 80 w 84"/>
                            <a:gd name="T41" fmla="*/ 58 h 74"/>
                            <a:gd name="T42" fmla="*/ 75 w 84"/>
                            <a:gd name="T43" fmla="*/ 64 h 74"/>
                            <a:gd name="T44" fmla="*/ 72 w 84"/>
                            <a:gd name="T45" fmla="*/ 68 h 74"/>
                            <a:gd name="T46" fmla="*/ 64 w 84"/>
                            <a:gd name="T47" fmla="*/ 71 h 74"/>
                            <a:gd name="T48" fmla="*/ 57 w 84"/>
                            <a:gd name="T49" fmla="*/ 73 h 74"/>
                            <a:gd name="T50" fmla="*/ 63 w 84"/>
                            <a:gd name="T51" fmla="*/ 64 h 74"/>
                            <a:gd name="T52" fmla="*/ 69 w 84"/>
                            <a:gd name="T53" fmla="*/ 48 h 74"/>
                            <a:gd name="T54" fmla="*/ 66 w 84"/>
                            <a:gd name="T55" fmla="*/ 30 h 74"/>
                            <a:gd name="T56" fmla="*/ 54 w 84"/>
                            <a:gd name="T57" fmla="*/ 34 h 74"/>
                            <a:gd name="T58" fmla="*/ 38 w 84"/>
                            <a:gd name="T59" fmla="*/ 34 h 74"/>
                            <a:gd name="T60" fmla="*/ 27 w 84"/>
                            <a:gd name="T61" fmla="*/ 33 h 74"/>
                            <a:gd name="T62" fmla="*/ 19 w 84"/>
                            <a:gd name="T63" fmla="*/ 31 h 74"/>
                            <a:gd name="T64" fmla="*/ 18 w 84"/>
                            <a:gd name="T65" fmla="*/ 36 h 74"/>
                            <a:gd name="T66" fmla="*/ 14 w 84"/>
                            <a:gd name="T67" fmla="*/ 49 h 74"/>
                            <a:gd name="T68" fmla="*/ 20 w 84"/>
                            <a:gd name="T69" fmla="*/ 64 h 74"/>
                            <a:gd name="T70" fmla="*/ 23 w 84"/>
                            <a:gd name="T71" fmla="*/ 73 h 74"/>
                            <a:gd name="T72" fmla="*/ 14 w 84"/>
                            <a:gd name="T73" fmla="*/ 68 h 74"/>
                            <a:gd name="T74" fmla="*/ 6 w 84"/>
                            <a:gd name="T75" fmla="*/ 63 h 74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84"/>
                            <a:gd name="T115" fmla="*/ 0 h 74"/>
                            <a:gd name="T116" fmla="*/ 84 w 84"/>
                            <a:gd name="T117" fmla="*/ 74 h 74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84" h="74">
                              <a:moveTo>
                                <a:pt x="6" y="63"/>
                              </a:moveTo>
                              <a:lnTo>
                                <a:pt x="1" y="56"/>
                              </a:lnTo>
                              <a:lnTo>
                                <a:pt x="0" y="48"/>
                              </a:lnTo>
                              <a:lnTo>
                                <a:pt x="1" y="38"/>
                              </a:lnTo>
                              <a:lnTo>
                                <a:pt x="3" y="30"/>
                              </a:lnTo>
                              <a:lnTo>
                                <a:pt x="6" y="21"/>
                              </a:lnTo>
                              <a:lnTo>
                                <a:pt x="11" y="16"/>
                              </a:lnTo>
                              <a:lnTo>
                                <a:pt x="14" y="9"/>
                              </a:lnTo>
                              <a:lnTo>
                                <a:pt x="22" y="3"/>
                              </a:lnTo>
                              <a:lnTo>
                                <a:pt x="28" y="1"/>
                              </a:lnTo>
                              <a:lnTo>
                                <a:pt x="41" y="0"/>
                              </a:lnTo>
                              <a:lnTo>
                                <a:pt x="52" y="1"/>
                              </a:lnTo>
                              <a:lnTo>
                                <a:pt x="60" y="3"/>
                              </a:lnTo>
                              <a:lnTo>
                                <a:pt x="66" y="6"/>
                              </a:lnTo>
                              <a:lnTo>
                                <a:pt x="72" y="12"/>
                              </a:lnTo>
                              <a:lnTo>
                                <a:pt x="77" y="18"/>
                              </a:lnTo>
                              <a:lnTo>
                                <a:pt x="81" y="24"/>
                              </a:lnTo>
                              <a:lnTo>
                                <a:pt x="83" y="32"/>
                              </a:lnTo>
                              <a:lnTo>
                                <a:pt x="83" y="45"/>
                              </a:lnTo>
                              <a:lnTo>
                                <a:pt x="83" y="54"/>
                              </a:lnTo>
                              <a:lnTo>
                                <a:pt x="80" y="58"/>
                              </a:lnTo>
                              <a:lnTo>
                                <a:pt x="75" y="64"/>
                              </a:lnTo>
                              <a:lnTo>
                                <a:pt x="72" y="68"/>
                              </a:lnTo>
                              <a:lnTo>
                                <a:pt x="64" y="71"/>
                              </a:lnTo>
                              <a:lnTo>
                                <a:pt x="57" y="73"/>
                              </a:lnTo>
                              <a:lnTo>
                                <a:pt x="63" y="64"/>
                              </a:lnTo>
                              <a:lnTo>
                                <a:pt x="69" y="48"/>
                              </a:lnTo>
                              <a:lnTo>
                                <a:pt x="66" y="30"/>
                              </a:lnTo>
                              <a:lnTo>
                                <a:pt x="54" y="34"/>
                              </a:lnTo>
                              <a:lnTo>
                                <a:pt x="38" y="34"/>
                              </a:lnTo>
                              <a:lnTo>
                                <a:pt x="27" y="33"/>
                              </a:lnTo>
                              <a:lnTo>
                                <a:pt x="19" y="31"/>
                              </a:lnTo>
                              <a:lnTo>
                                <a:pt x="18" y="36"/>
                              </a:lnTo>
                              <a:lnTo>
                                <a:pt x="14" y="49"/>
                              </a:lnTo>
                              <a:lnTo>
                                <a:pt x="20" y="64"/>
                              </a:lnTo>
                              <a:lnTo>
                                <a:pt x="23" y="73"/>
                              </a:lnTo>
                              <a:lnTo>
                                <a:pt x="14" y="68"/>
                              </a:lnTo>
                              <a:lnTo>
                                <a:pt x="6" y="63"/>
                              </a:lnTo>
                            </a:path>
                          </a:pathLst>
                        </a:custGeom>
                        <a:blipFill dpi="0" rotWithShape="0">
                          <a:blip r:embed="rId7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573" name="Group 12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87" y="940"/>
                          <a:ext cx="66" cy="12"/>
                          <a:chOff x="2687" y="940"/>
                          <a:chExt cx="66" cy="12"/>
                        </a:xfrm>
                      </p:grpSpPr>
                      <p:sp>
                        <p:nvSpPr>
                          <p:cNvPr id="20574" name="Oval 12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7" y="940"/>
                            <a:ext cx="9" cy="10"/>
                          </a:xfrm>
                          <a:prstGeom prst="ellipse">
                            <a:avLst/>
                          </a:prstGeom>
                          <a:blipFill dpi="0" rotWithShape="0">
                            <a:blip r:embed="rId25" cstate="print"/>
                            <a:srcRect/>
                            <a:tile tx="0" ty="0" sx="100000" sy="100000" flip="none" algn="tl"/>
                          </a:blip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75" name="Oval 12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942"/>
                            <a:ext cx="9" cy="10"/>
                          </a:xfrm>
                          <a:prstGeom prst="ellipse">
                            <a:avLst/>
                          </a:prstGeom>
                          <a:blipFill dpi="0" rotWithShape="0">
                            <a:blip r:embed="rId25" cstate="print"/>
                            <a:srcRect/>
                            <a:tile tx="0" ty="0" sx="100000" sy="100000" flip="none" algn="tl"/>
                          </a:blip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0502" name="Group 1297"/>
                  <p:cNvGrpSpPr>
                    <a:grpSpLocks/>
                  </p:cNvGrpSpPr>
                  <p:nvPr/>
                </p:nvGrpSpPr>
                <p:grpSpPr bwMode="auto">
                  <a:xfrm>
                    <a:off x="2872" y="830"/>
                    <a:ext cx="938" cy="784"/>
                    <a:chOff x="2872" y="830"/>
                    <a:chExt cx="938" cy="784"/>
                  </a:xfrm>
                </p:grpSpPr>
                <p:grpSp>
                  <p:nvGrpSpPr>
                    <p:cNvPr id="20503" name="Group 1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36" y="858"/>
                      <a:ext cx="238" cy="710"/>
                      <a:chOff x="3236" y="858"/>
                      <a:chExt cx="238" cy="710"/>
                    </a:xfrm>
                  </p:grpSpPr>
                  <p:grpSp>
                    <p:nvGrpSpPr>
                      <p:cNvPr id="20546" name="Group 1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36" y="949"/>
                        <a:ext cx="238" cy="619"/>
                        <a:chOff x="3236" y="949"/>
                        <a:chExt cx="238" cy="619"/>
                      </a:xfrm>
                    </p:grpSpPr>
                    <p:grpSp>
                      <p:nvGrpSpPr>
                        <p:cNvPr id="20552" name="Group 13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4" y="1503"/>
                          <a:ext cx="211" cy="65"/>
                          <a:chOff x="3244" y="1503"/>
                          <a:chExt cx="211" cy="65"/>
                        </a:xfrm>
                      </p:grpSpPr>
                      <p:sp>
                        <p:nvSpPr>
                          <p:cNvPr id="20562" name="Freeform 13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4" y="1517"/>
                            <a:ext cx="67" cy="51"/>
                          </a:xfrm>
                          <a:custGeom>
                            <a:avLst/>
                            <a:gdLst>
                              <a:gd name="T0" fmla="*/ 25 w 67"/>
                              <a:gd name="T1" fmla="*/ 10 h 51"/>
                              <a:gd name="T2" fmla="*/ 10 w 67"/>
                              <a:gd name="T3" fmla="*/ 24 h 51"/>
                              <a:gd name="T4" fmla="*/ 0 w 67"/>
                              <a:gd name="T5" fmla="*/ 37 h 51"/>
                              <a:gd name="T6" fmla="*/ 1 w 67"/>
                              <a:gd name="T7" fmla="*/ 46 h 51"/>
                              <a:gd name="T8" fmla="*/ 8 w 67"/>
                              <a:gd name="T9" fmla="*/ 50 h 51"/>
                              <a:gd name="T10" fmla="*/ 29 w 67"/>
                              <a:gd name="T11" fmla="*/ 49 h 51"/>
                              <a:gd name="T12" fmla="*/ 41 w 67"/>
                              <a:gd name="T13" fmla="*/ 43 h 51"/>
                              <a:gd name="T14" fmla="*/ 47 w 67"/>
                              <a:gd name="T15" fmla="*/ 33 h 51"/>
                              <a:gd name="T16" fmla="*/ 65 w 67"/>
                              <a:gd name="T17" fmla="*/ 25 h 51"/>
                              <a:gd name="T18" fmla="*/ 66 w 67"/>
                              <a:gd name="T19" fmla="*/ 12 h 51"/>
                              <a:gd name="T20" fmla="*/ 63 w 67"/>
                              <a:gd name="T21" fmla="*/ 0 h 51"/>
                              <a:gd name="T22" fmla="*/ 45 w 67"/>
                              <a:gd name="T23" fmla="*/ 9 h 51"/>
                              <a:gd name="T24" fmla="*/ 25 w 67"/>
                              <a:gd name="T25" fmla="*/ 10 h 51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67"/>
                              <a:gd name="T40" fmla="*/ 0 h 51"/>
                              <a:gd name="T41" fmla="*/ 67 w 67"/>
                              <a:gd name="T42" fmla="*/ 51 h 51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67" h="51">
                                <a:moveTo>
                                  <a:pt x="25" y="10"/>
                                </a:moveTo>
                                <a:lnTo>
                                  <a:pt x="10" y="24"/>
                                </a:lnTo>
                                <a:lnTo>
                                  <a:pt x="0" y="37"/>
                                </a:lnTo>
                                <a:lnTo>
                                  <a:pt x="1" y="46"/>
                                </a:lnTo>
                                <a:lnTo>
                                  <a:pt x="8" y="50"/>
                                </a:lnTo>
                                <a:lnTo>
                                  <a:pt x="29" y="49"/>
                                </a:lnTo>
                                <a:lnTo>
                                  <a:pt x="41" y="43"/>
                                </a:lnTo>
                                <a:lnTo>
                                  <a:pt x="47" y="33"/>
                                </a:lnTo>
                                <a:lnTo>
                                  <a:pt x="65" y="25"/>
                                </a:lnTo>
                                <a:lnTo>
                                  <a:pt x="66" y="12"/>
                                </a:lnTo>
                                <a:lnTo>
                                  <a:pt x="63" y="0"/>
                                </a:lnTo>
                                <a:lnTo>
                                  <a:pt x="45" y="9"/>
                                </a:lnTo>
                                <a:lnTo>
                                  <a:pt x="25" y="10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63" name="Freeform 13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0" y="1503"/>
                            <a:ext cx="75" cy="53"/>
                          </a:xfrm>
                          <a:custGeom>
                            <a:avLst/>
                            <a:gdLst>
                              <a:gd name="T0" fmla="*/ 1 w 75"/>
                              <a:gd name="T1" fmla="*/ 3 h 53"/>
                              <a:gd name="T2" fmla="*/ 0 w 75"/>
                              <a:gd name="T3" fmla="*/ 24 h 53"/>
                              <a:gd name="T4" fmla="*/ 10 w 75"/>
                              <a:gd name="T5" fmla="*/ 32 h 53"/>
                              <a:gd name="T6" fmla="*/ 20 w 75"/>
                              <a:gd name="T7" fmla="*/ 35 h 53"/>
                              <a:gd name="T8" fmla="*/ 27 w 75"/>
                              <a:gd name="T9" fmla="*/ 39 h 53"/>
                              <a:gd name="T10" fmla="*/ 39 w 75"/>
                              <a:gd name="T11" fmla="*/ 46 h 53"/>
                              <a:gd name="T12" fmla="*/ 60 w 75"/>
                              <a:gd name="T13" fmla="*/ 52 h 53"/>
                              <a:gd name="T14" fmla="*/ 68 w 75"/>
                              <a:gd name="T15" fmla="*/ 50 h 53"/>
                              <a:gd name="T16" fmla="*/ 74 w 75"/>
                              <a:gd name="T17" fmla="*/ 47 h 53"/>
                              <a:gd name="T18" fmla="*/ 74 w 75"/>
                              <a:gd name="T19" fmla="*/ 42 h 53"/>
                              <a:gd name="T20" fmla="*/ 66 w 75"/>
                              <a:gd name="T21" fmla="*/ 30 h 53"/>
                              <a:gd name="T22" fmla="*/ 49 w 75"/>
                              <a:gd name="T23" fmla="*/ 18 h 53"/>
                              <a:gd name="T24" fmla="*/ 36 w 75"/>
                              <a:gd name="T25" fmla="*/ 7 h 53"/>
                              <a:gd name="T26" fmla="*/ 31 w 75"/>
                              <a:gd name="T27" fmla="*/ 0 h 53"/>
                              <a:gd name="T28" fmla="*/ 1 w 75"/>
                              <a:gd name="T29" fmla="*/ 3 h 53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75"/>
                              <a:gd name="T46" fmla="*/ 0 h 53"/>
                              <a:gd name="T47" fmla="*/ 75 w 75"/>
                              <a:gd name="T48" fmla="*/ 53 h 53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75" h="53">
                                <a:moveTo>
                                  <a:pt x="1" y="3"/>
                                </a:moveTo>
                                <a:lnTo>
                                  <a:pt x="0" y="24"/>
                                </a:lnTo>
                                <a:lnTo>
                                  <a:pt x="10" y="32"/>
                                </a:lnTo>
                                <a:lnTo>
                                  <a:pt x="20" y="35"/>
                                </a:lnTo>
                                <a:lnTo>
                                  <a:pt x="27" y="39"/>
                                </a:lnTo>
                                <a:lnTo>
                                  <a:pt x="39" y="46"/>
                                </a:lnTo>
                                <a:lnTo>
                                  <a:pt x="60" y="52"/>
                                </a:lnTo>
                                <a:lnTo>
                                  <a:pt x="68" y="50"/>
                                </a:lnTo>
                                <a:lnTo>
                                  <a:pt x="74" y="47"/>
                                </a:lnTo>
                                <a:lnTo>
                                  <a:pt x="74" y="42"/>
                                </a:lnTo>
                                <a:lnTo>
                                  <a:pt x="66" y="30"/>
                                </a:lnTo>
                                <a:lnTo>
                                  <a:pt x="49" y="18"/>
                                </a:lnTo>
                                <a:lnTo>
                                  <a:pt x="36" y="7"/>
                                </a:lnTo>
                                <a:lnTo>
                                  <a:pt x="31" y="0"/>
                                </a:lnTo>
                                <a:lnTo>
                                  <a:pt x="1" y="3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553" name="Group 13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36" y="949"/>
                          <a:ext cx="238" cy="585"/>
                          <a:chOff x="3236" y="949"/>
                          <a:chExt cx="238" cy="585"/>
                        </a:xfrm>
                      </p:grpSpPr>
                      <p:grpSp>
                        <p:nvGrpSpPr>
                          <p:cNvPr id="20554" name="Group 13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66" y="949"/>
                            <a:ext cx="151" cy="188"/>
                            <a:chOff x="3266" y="949"/>
                            <a:chExt cx="151" cy="188"/>
                          </a:xfrm>
                        </p:grpSpPr>
                        <p:sp>
                          <p:nvSpPr>
                            <p:cNvPr id="20559" name="Freeform 1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66" y="959"/>
                              <a:ext cx="151" cy="178"/>
                            </a:xfrm>
                            <a:custGeom>
                              <a:avLst/>
                              <a:gdLst>
                                <a:gd name="T0" fmla="*/ 0 w 151"/>
                                <a:gd name="T1" fmla="*/ 34 h 178"/>
                                <a:gd name="T2" fmla="*/ 45 w 151"/>
                                <a:gd name="T3" fmla="*/ 0 h 178"/>
                                <a:gd name="T4" fmla="*/ 95 w 151"/>
                                <a:gd name="T5" fmla="*/ 78 h 178"/>
                                <a:gd name="T6" fmla="*/ 103 w 151"/>
                                <a:gd name="T7" fmla="*/ 4 h 178"/>
                                <a:gd name="T8" fmla="*/ 133 w 151"/>
                                <a:gd name="T9" fmla="*/ 13 h 178"/>
                                <a:gd name="T10" fmla="*/ 150 w 151"/>
                                <a:gd name="T11" fmla="*/ 40 h 178"/>
                                <a:gd name="T12" fmla="*/ 147 w 151"/>
                                <a:gd name="T13" fmla="*/ 177 h 178"/>
                                <a:gd name="T14" fmla="*/ 17 w 151"/>
                                <a:gd name="T15" fmla="*/ 177 h 178"/>
                                <a:gd name="T16" fmla="*/ 0 w 151"/>
                                <a:gd name="T17" fmla="*/ 34 h 178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151"/>
                                <a:gd name="T28" fmla="*/ 0 h 178"/>
                                <a:gd name="T29" fmla="*/ 151 w 151"/>
                                <a:gd name="T30" fmla="*/ 178 h 178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151" h="178">
                                  <a:moveTo>
                                    <a:pt x="0" y="34"/>
                                  </a:moveTo>
                                  <a:lnTo>
                                    <a:pt x="45" y="0"/>
                                  </a:lnTo>
                                  <a:lnTo>
                                    <a:pt x="95" y="78"/>
                                  </a:lnTo>
                                  <a:lnTo>
                                    <a:pt x="103" y="4"/>
                                  </a:lnTo>
                                  <a:lnTo>
                                    <a:pt x="133" y="13"/>
                                  </a:lnTo>
                                  <a:lnTo>
                                    <a:pt x="150" y="40"/>
                                  </a:lnTo>
                                  <a:lnTo>
                                    <a:pt x="147" y="177"/>
                                  </a:lnTo>
                                  <a:lnTo>
                                    <a:pt x="17" y="177"/>
                                  </a:lnTo>
                                  <a:lnTo>
                                    <a:pt x="0" y="34"/>
                                  </a:lnTo>
                                </a:path>
                              </a:pathLst>
                            </a:custGeom>
                            <a:blipFill dpi="0" rotWithShape="0">
                              <a:blip r:embed="rId26" cstate="print"/>
                              <a:srcRect/>
                              <a:tile tx="0" ty="0" sx="100000" sy="100000" flip="none" algn="tl"/>
                            </a:blip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560" name="Freeform 1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10" y="949"/>
                              <a:ext cx="61" cy="104"/>
                            </a:xfrm>
                            <a:custGeom>
                              <a:avLst/>
                              <a:gdLst>
                                <a:gd name="T0" fmla="*/ 0 w 61"/>
                                <a:gd name="T1" fmla="*/ 10 h 104"/>
                                <a:gd name="T2" fmla="*/ 5 w 61"/>
                                <a:gd name="T3" fmla="*/ 0 h 104"/>
                                <a:gd name="T4" fmla="*/ 42 w 61"/>
                                <a:gd name="T5" fmla="*/ 18 h 104"/>
                                <a:gd name="T6" fmla="*/ 51 w 61"/>
                                <a:gd name="T7" fmla="*/ 6 h 104"/>
                                <a:gd name="T8" fmla="*/ 57 w 61"/>
                                <a:gd name="T9" fmla="*/ 10 h 104"/>
                                <a:gd name="T10" fmla="*/ 60 w 61"/>
                                <a:gd name="T11" fmla="*/ 71 h 104"/>
                                <a:gd name="T12" fmla="*/ 59 w 61"/>
                                <a:gd name="T13" fmla="*/ 103 h 104"/>
                                <a:gd name="T14" fmla="*/ 0 w 61"/>
                                <a:gd name="T15" fmla="*/ 10 h 104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61"/>
                                <a:gd name="T25" fmla="*/ 0 h 104"/>
                                <a:gd name="T26" fmla="*/ 61 w 61"/>
                                <a:gd name="T27" fmla="*/ 104 h 104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61" h="104">
                                  <a:moveTo>
                                    <a:pt x="0" y="10"/>
                                  </a:moveTo>
                                  <a:lnTo>
                                    <a:pt x="5" y="0"/>
                                  </a:lnTo>
                                  <a:lnTo>
                                    <a:pt x="42" y="18"/>
                                  </a:lnTo>
                                  <a:lnTo>
                                    <a:pt x="51" y="6"/>
                                  </a:lnTo>
                                  <a:lnTo>
                                    <a:pt x="57" y="10"/>
                                  </a:lnTo>
                                  <a:lnTo>
                                    <a:pt x="60" y="71"/>
                                  </a:lnTo>
                                  <a:lnTo>
                                    <a:pt x="59" y="103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blipFill dpi="0" rotWithShape="0">
                              <a:blip r:embed="rId27" cstate="print"/>
                              <a:srcRect/>
                              <a:tile tx="0" ty="0" sx="100000" sy="100000" flip="none" algn="tl"/>
                            </a:blip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561" name="Freeform 13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9" y="970"/>
                              <a:ext cx="39" cy="21"/>
                            </a:xfrm>
                            <a:custGeom>
                              <a:avLst/>
                              <a:gdLst>
                                <a:gd name="T0" fmla="*/ 0 w 39"/>
                                <a:gd name="T1" fmla="*/ 20 h 21"/>
                                <a:gd name="T2" fmla="*/ 21 w 39"/>
                                <a:gd name="T3" fmla="*/ 0 h 21"/>
                                <a:gd name="T4" fmla="*/ 38 w 39"/>
                                <a:gd name="T5" fmla="*/ 16 h 2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39"/>
                                <a:gd name="T10" fmla="*/ 0 h 21"/>
                                <a:gd name="T11" fmla="*/ 39 w 39"/>
                                <a:gd name="T12" fmla="*/ 21 h 2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39" h="21">
                                  <a:moveTo>
                                    <a:pt x="0" y="20"/>
                                  </a:moveTo>
                                  <a:lnTo>
                                    <a:pt x="21" y="0"/>
                                  </a:lnTo>
                                  <a:lnTo>
                                    <a:pt x="38" y="16"/>
                                  </a:lnTo>
                                </a:path>
                              </a:pathLst>
                            </a:custGeom>
                            <a:noFill/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0555" name="Group 13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36" y="958"/>
                            <a:ext cx="238" cy="576"/>
                            <a:chOff x="3236" y="958"/>
                            <a:chExt cx="238" cy="576"/>
                          </a:xfrm>
                        </p:grpSpPr>
                        <p:sp>
                          <p:nvSpPr>
                            <p:cNvPr id="20556" name="Freeform 1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36" y="958"/>
                              <a:ext cx="238" cy="576"/>
                            </a:xfrm>
                            <a:custGeom>
                              <a:avLst/>
                              <a:gdLst>
                                <a:gd name="T0" fmla="*/ 75 w 238"/>
                                <a:gd name="T1" fmla="*/ 0 h 576"/>
                                <a:gd name="T2" fmla="*/ 18 w 238"/>
                                <a:gd name="T3" fmla="*/ 42 h 576"/>
                                <a:gd name="T4" fmla="*/ 0 w 238"/>
                                <a:gd name="T5" fmla="*/ 178 h 576"/>
                                <a:gd name="T6" fmla="*/ 44 w 238"/>
                                <a:gd name="T7" fmla="*/ 268 h 576"/>
                                <a:gd name="T8" fmla="*/ 45 w 238"/>
                                <a:gd name="T9" fmla="*/ 285 h 576"/>
                                <a:gd name="T10" fmla="*/ 48 w 238"/>
                                <a:gd name="T11" fmla="*/ 306 h 576"/>
                                <a:gd name="T12" fmla="*/ 53 w 238"/>
                                <a:gd name="T13" fmla="*/ 319 h 576"/>
                                <a:gd name="T14" fmla="*/ 46 w 238"/>
                                <a:gd name="T15" fmla="*/ 417 h 576"/>
                                <a:gd name="T16" fmla="*/ 31 w 238"/>
                                <a:gd name="T17" fmla="*/ 573 h 576"/>
                                <a:gd name="T18" fmla="*/ 47 w 238"/>
                                <a:gd name="T19" fmla="*/ 575 h 576"/>
                                <a:gd name="T20" fmla="*/ 72 w 238"/>
                                <a:gd name="T21" fmla="*/ 567 h 576"/>
                                <a:gd name="T22" fmla="*/ 90 w 238"/>
                                <a:gd name="T23" fmla="*/ 461 h 576"/>
                                <a:gd name="T24" fmla="*/ 99 w 238"/>
                                <a:gd name="T25" fmla="*/ 422 h 576"/>
                                <a:gd name="T26" fmla="*/ 125 w 238"/>
                                <a:gd name="T27" fmla="*/ 321 h 576"/>
                                <a:gd name="T28" fmla="*/ 129 w 238"/>
                                <a:gd name="T29" fmla="*/ 428 h 576"/>
                                <a:gd name="T30" fmla="*/ 143 w 238"/>
                                <a:gd name="T31" fmla="*/ 558 h 576"/>
                                <a:gd name="T32" fmla="*/ 180 w 238"/>
                                <a:gd name="T33" fmla="*/ 559 h 576"/>
                                <a:gd name="T34" fmla="*/ 184 w 238"/>
                                <a:gd name="T35" fmla="*/ 419 h 576"/>
                                <a:gd name="T36" fmla="*/ 181 w 238"/>
                                <a:gd name="T37" fmla="*/ 280 h 576"/>
                                <a:gd name="T38" fmla="*/ 182 w 238"/>
                                <a:gd name="T39" fmla="*/ 210 h 576"/>
                                <a:gd name="T40" fmla="*/ 190 w 238"/>
                                <a:gd name="T41" fmla="*/ 188 h 576"/>
                                <a:gd name="T42" fmla="*/ 194 w 238"/>
                                <a:gd name="T43" fmla="*/ 190 h 576"/>
                                <a:gd name="T44" fmla="*/ 234 w 238"/>
                                <a:gd name="T45" fmla="*/ 166 h 576"/>
                                <a:gd name="T46" fmla="*/ 237 w 238"/>
                                <a:gd name="T47" fmla="*/ 122 h 576"/>
                                <a:gd name="T48" fmla="*/ 173 w 238"/>
                                <a:gd name="T49" fmla="*/ 15 h 576"/>
                                <a:gd name="T50" fmla="*/ 129 w 238"/>
                                <a:gd name="T51" fmla="*/ 0 h 576"/>
                                <a:gd name="T52" fmla="*/ 138 w 238"/>
                                <a:gd name="T53" fmla="*/ 72 h 576"/>
                                <a:gd name="T54" fmla="*/ 127 w 238"/>
                                <a:gd name="T55" fmla="*/ 142 h 576"/>
                                <a:gd name="T56" fmla="*/ 110 w 238"/>
                                <a:gd name="T57" fmla="*/ 76 h 576"/>
                                <a:gd name="T58" fmla="*/ 75 w 238"/>
                                <a:gd name="T59" fmla="*/ 0 h 57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w 238"/>
                                <a:gd name="T91" fmla="*/ 0 h 576"/>
                                <a:gd name="T92" fmla="*/ 238 w 238"/>
                                <a:gd name="T93" fmla="*/ 576 h 576"/>
                              </a:gdLst>
                              <a:ahLst/>
                              <a:cxnLst>
                                <a:cxn ang="T60">
                                  <a:pos x="T0" y="T1"/>
                                </a:cxn>
                                <a:cxn ang="T61">
                                  <a:pos x="T2" y="T3"/>
                                </a:cxn>
                                <a:cxn ang="T62">
                                  <a:pos x="T4" y="T5"/>
                                </a:cxn>
                                <a:cxn ang="T63">
                                  <a:pos x="T6" y="T7"/>
                                </a:cxn>
                                <a:cxn ang="T64">
                                  <a:pos x="T8" y="T9"/>
                                </a:cxn>
                                <a:cxn ang="T65">
                                  <a:pos x="T10" y="T11"/>
                                </a:cxn>
                                <a:cxn ang="T66">
                                  <a:pos x="T12" y="T13"/>
                                </a:cxn>
                                <a:cxn ang="T67">
                                  <a:pos x="T14" y="T15"/>
                                </a:cxn>
                                <a:cxn ang="T68">
                                  <a:pos x="T16" y="T17"/>
                                </a:cxn>
                                <a:cxn ang="T69">
                                  <a:pos x="T18" y="T19"/>
                                </a:cxn>
                                <a:cxn ang="T70">
                                  <a:pos x="T20" y="T21"/>
                                </a:cxn>
                                <a:cxn ang="T71">
                                  <a:pos x="T22" y="T23"/>
                                </a:cxn>
                                <a:cxn ang="T72">
                                  <a:pos x="T24" y="T25"/>
                                </a:cxn>
                                <a:cxn ang="T73">
                                  <a:pos x="T26" y="T27"/>
                                </a:cxn>
                                <a:cxn ang="T74">
                                  <a:pos x="T28" y="T29"/>
                                </a:cxn>
                                <a:cxn ang="T75">
                                  <a:pos x="T30" y="T31"/>
                                </a:cxn>
                                <a:cxn ang="T76">
                                  <a:pos x="T32" y="T33"/>
                                </a:cxn>
                                <a:cxn ang="T77">
                                  <a:pos x="T34" y="T35"/>
                                </a:cxn>
                                <a:cxn ang="T78">
                                  <a:pos x="T36" y="T37"/>
                                </a:cxn>
                                <a:cxn ang="T79">
                                  <a:pos x="T38" y="T39"/>
                                </a:cxn>
                                <a:cxn ang="T80">
                                  <a:pos x="T40" y="T41"/>
                                </a:cxn>
                                <a:cxn ang="T81">
                                  <a:pos x="T42" y="T43"/>
                                </a:cxn>
                                <a:cxn ang="T82">
                                  <a:pos x="T44" y="T45"/>
                                </a:cxn>
                                <a:cxn ang="T83">
                                  <a:pos x="T46" y="T47"/>
                                </a:cxn>
                                <a:cxn ang="T84">
                                  <a:pos x="T48" y="T49"/>
                                </a:cxn>
                                <a:cxn ang="T85">
                                  <a:pos x="T50" y="T51"/>
                                </a:cxn>
                                <a:cxn ang="T86">
                                  <a:pos x="T52" y="T53"/>
                                </a:cxn>
                                <a:cxn ang="T87">
                                  <a:pos x="T54" y="T55"/>
                                </a:cxn>
                                <a:cxn ang="T88">
                                  <a:pos x="T56" y="T57"/>
                                </a:cxn>
                                <a:cxn ang="T89">
                                  <a:pos x="T58" y="T59"/>
                                </a:cxn>
                              </a:cxnLst>
                              <a:rect l="T90" t="T91" r="T92" b="T93"/>
                              <a:pathLst>
                                <a:path w="238" h="576">
                                  <a:moveTo>
                                    <a:pt x="75" y="0"/>
                                  </a:moveTo>
                                  <a:lnTo>
                                    <a:pt x="18" y="42"/>
                                  </a:lnTo>
                                  <a:lnTo>
                                    <a:pt x="0" y="178"/>
                                  </a:lnTo>
                                  <a:lnTo>
                                    <a:pt x="44" y="268"/>
                                  </a:lnTo>
                                  <a:lnTo>
                                    <a:pt x="45" y="285"/>
                                  </a:lnTo>
                                  <a:lnTo>
                                    <a:pt x="48" y="306"/>
                                  </a:lnTo>
                                  <a:lnTo>
                                    <a:pt x="53" y="319"/>
                                  </a:lnTo>
                                  <a:lnTo>
                                    <a:pt x="46" y="417"/>
                                  </a:lnTo>
                                  <a:lnTo>
                                    <a:pt x="31" y="573"/>
                                  </a:lnTo>
                                  <a:lnTo>
                                    <a:pt x="47" y="575"/>
                                  </a:lnTo>
                                  <a:lnTo>
                                    <a:pt x="72" y="567"/>
                                  </a:lnTo>
                                  <a:lnTo>
                                    <a:pt x="90" y="461"/>
                                  </a:lnTo>
                                  <a:lnTo>
                                    <a:pt x="99" y="422"/>
                                  </a:lnTo>
                                  <a:lnTo>
                                    <a:pt x="125" y="321"/>
                                  </a:lnTo>
                                  <a:lnTo>
                                    <a:pt x="129" y="428"/>
                                  </a:lnTo>
                                  <a:lnTo>
                                    <a:pt x="143" y="558"/>
                                  </a:lnTo>
                                  <a:lnTo>
                                    <a:pt x="180" y="559"/>
                                  </a:lnTo>
                                  <a:lnTo>
                                    <a:pt x="184" y="419"/>
                                  </a:lnTo>
                                  <a:lnTo>
                                    <a:pt x="181" y="280"/>
                                  </a:lnTo>
                                  <a:lnTo>
                                    <a:pt x="182" y="210"/>
                                  </a:lnTo>
                                  <a:lnTo>
                                    <a:pt x="190" y="188"/>
                                  </a:lnTo>
                                  <a:lnTo>
                                    <a:pt x="194" y="190"/>
                                  </a:lnTo>
                                  <a:lnTo>
                                    <a:pt x="234" y="166"/>
                                  </a:lnTo>
                                  <a:lnTo>
                                    <a:pt x="237" y="122"/>
                                  </a:lnTo>
                                  <a:lnTo>
                                    <a:pt x="173" y="15"/>
                                  </a:lnTo>
                                  <a:lnTo>
                                    <a:pt x="129" y="0"/>
                                  </a:lnTo>
                                  <a:lnTo>
                                    <a:pt x="138" y="72"/>
                                  </a:lnTo>
                                  <a:lnTo>
                                    <a:pt x="127" y="142"/>
                                  </a:lnTo>
                                  <a:lnTo>
                                    <a:pt x="110" y="76"/>
                                  </a:lnTo>
                                  <a:lnTo>
                                    <a:pt x="75" y="0"/>
                                  </a:lnTo>
                                </a:path>
                              </a:pathLst>
                            </a:custGeom>
                            <a:blipFill dpi="0" rotWithShape="0">
                              <a:blip r:embed="rId28" cstate="print"/>
                              <a:srcRect/>
                              <a:tile tx="0" ty="0" sx="100000" sy="100000" flip="none" algn="tl"/>
                            </a:blip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557" name="Freeform 131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49" y="1020"/>
                              <a:ext cx="61" cy="150"/>
                            </a:xfrm>
                            <a:custGeom>
                              <a:avLst/>
                              <a:gdLst>
                                <a:gd name="T0" fmla="*/ 30 w 61"/>
                                <a:gd name="T1" fmla="*/ 0 h 150"/>
                                <a:gd name="T2" fmla="*/ 36 w 61"/>
                                <a:gd name="T3" fmla="*/ 36 h 150"/>
                                <a:gd name="T4" fmla="*/ 33 w 61"/>
                                <a:gd name="T5" fmla="*/ 90 h 150"/>
                                <a:gd name="T6" fmla="*/ 0 w 61"/>
                                <a:gd name="T7" fmla="*/ 99 h 150"/>
                                <a:gd name="T8" fmla="*/ 33 w 61"/>
                                <a:gd name="T9" fmla="*/ 102 h 150"/>
                                <a:gd name="T10" fmla="*/ 42 w 61"/>
                                <a:gd name="T11" fmla="*/ 134 h 150"/>
                                <a:gd name="T12" fmla="*/ 60 w 61"/>
                                <a:gd name="T13" fmla="*/ 149 h 150"/>
                                <a:gd name="T14" fmla="*/ 54 w 61"/>
                                <a:gd name="T15" fmla="*/ 123 h 150"/>
                                <a:gd name="T16" fmla="*/ 48 w 61"/>
                                <a:gd name="T17" fmla="*/ 108 h 150"/>
                                <a:gd name="T18" fmla="*/ 45 w 61"/>
                                <a:gd name="T19" fmla="*/ 72 h 150"/>
                                <a:gd name="T20" fmla="*/ 30 w 61"/>
                                <a:gd name="T21" fmla="*/ 0 h 150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61"/>
                                <a:gd name="T34" fmla="*/ 0 h 150"/>
                                <a:gd name="T35" fmla="*/ 61 w 61"/>
                                <a:gd name="T36" fmla="*/ 150 h 150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61" h="150">
                                  <a:moveTo>
                                    <a:pt x="30" y="0"/>
                                  </a:moveTo>
                                  <a:lnTo>
                                    <a:pt x="36" y="36"/>
                                  </a:lnTo>
                                  <a:lnTo>
                                    <a:pt x="33" y="90"/>
                                  </a:lnTo>
                                  <a:lnTo>
                                    <a:pt x="0" y="99"/>
                                  </a:lnTo>
                                  <a:lnTo>
                                    <a:pt x="33" y="102"/>
                                  </a:lnTo>
                                  <a:lnTo>
                                    <a:pt x="42" y="134"/>
                                  </a:lnTo>
                                  <a:lnTo>
                                    <a:pt x="60" y="149"/>
                                  </a:lnTo>
                                  <a:lnTo>
                                    <a:pt x="54" y="123"/>
                                  </a:lnTo>
                                  <a:lnTo>
                                    <a:pt x="48" y="108"/>
                                  </a:lnTo>
                                  <a:lnTo>
                                    <a:pt x="45" y="72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blipFill dpi="0" rotWithShape="0">
                              <a:blip r:embed="rId6" cstate="print"/>
                              <a:srcRect/>
                              <a:tile tx="0" ty="0" sx="100000" sy="100000" flip="none" algn="tl"/>
                            </a:blip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558" name="Freeform 13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4" y="1028"/>
                              <a:ext cx="22" cy="22"/>
                            </a:xfrm>
                            <a:custGeom>
                              <a:avLst/>
                              <a:gdLst>
                                <a:gd name="T0" fmla="*/ 0 w 22"/>
                                <a:gd name="T1" fmla="*/ 21 h 22"/>
                                <a:gd name="T2" fmla="*/ 4 w 22"/>
                                <a:gd name="T3" fmla="*/ 0 h 22"/>
                                <a:gd name="T4" fmla="*/ 21 w 22"/>
                                <a:gd name="T5" fmla="*/ 18 h 22"/>
                                <a:gd name="T6" fmla="*/ 0 w 22"/>
                                <a:gd name="T7" fmla="*/ 21 h 2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22"/>
                                <a:gd name="T13" fmla="*/ 0 h 22"/>
                                <a:gd name="T14" fmla="*/ 22 w 22"/>
                                <a:gd name="T15" fmla="*/ 22 h 2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2" h="22">
                                  <a:moveTo>
                                    <a:pt x="0" y="21"/>
                                  </a:moveTo>
                                  <a:lnTo>
                                    <a:pt x="4" y="0"/>
                                  </a:lnTo>
                                  <a:lnTo>
                                    <a:pt x="21" y="18"/>
                                  </a:lnTo>
                                  <a:lnTo>
                                    <a:pt x="0" y="21"/>
                                  </a:lnTo>
                                </a:path>
                              </a:pathLst>
                            </a:custGeom>
                            <a:blipFill dpi="0" rotWithShape="0">
                              <a:blip r:embed="rId27" cstate="print"/>
                              <a:srcRect/>
                              <a:tile tx="0" ty="0" sx="100000" sy="100000" flip="none" algn="tl"/>
                            </a:blipFill>
                            <a:ln w="9525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0547" name="Group 13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03" y="858"/>
                        <a:ext cx="76" cy="113"/>
                        <a:chOff x="3303" y="858"/>
                        <a:chExt cx="76" cy="113"/>
                      </a:xfrm>
                    </p:grpSpPr>
                    <p:sp>
                      <p:nvSpPr>
                        <p:cNvPr id="20549" name="Freeform 13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5" y="859"/>
                          <a:ext cx="68" cy="112"/>
                        </a:xfrm>
                        <a:custGeom>
                          <a:avLst/>
                          <a:gdLst>
                            <a:gd name="T0" fmla="*/ 66 w 68"/>
                            <a:gd name="T1" fmla="*/ 19 h 112"/>
                            <a:gd name="T2" fmla="*/ 67 w 68"/>
                            <a:gd name="T3" fmla="*/ 36 h 112"/>
                            <a:gd name="T4" fmla="*/ 64 w 68"/>
                            <a:gd name="T5" fmla="*/ 43 h 112"/>
                            <a:gd name="T6" fmla="*/ 67 w 68"/>
                            <a:gd name="T7" fmla="*/ 49 h 112"/>
                            <a:gd name="T8" fmla="*/ 66 w 68"/>
                            <a:gd name="T9" fmla="*/ 55 h 112"/>
                            <a:gd name="T10" fmla="*/ 65 w 68"/>
                            <a:gd name="T11" fmla="*/ 64 h 112"/>
                            <a:gd name="T12" fmla="*/ 64 w 68"/>
                            <a:gd name="T13" fmla="*/ 73 h 112"/>
                            <a:gd name="T14" fmla="*/ 65 w 68"/>
                            <a:gd name="T15" fmla="*/ 83 h 112"/>
                            <a:gd name="T16" fmla="*/ 61 w 68"/>
                            <a:gd name="T17" fmla="*/ 89 h 112"/>
                            <a:gd name="T18" fmla="*/ 55 w 68"/>
                            <a:gd name="T19" fmla="*/ 93 h 112"/>
                            <a:gd name="T20" fmla="*/ 57 w 68"/>
                            <a:gd name="T21" fmla="*/ 98 h 112"/>
                            <a:gd name="T22" fmla="*/ 46 w 68"/>
                            <a:gd name="T23" fmla="*/ 111 h 112"/>
                            <a:gd name="T24" fmla="*/ 10 w 68"/>
                            <a:gd name="T25" fmla="*/ 92 h 112"/>
                            <a:gd name="T26" fmla="*/ 8 w 68"/>
                            <a:gd name="T27" fmla="*/ 68 h 112"/>
                            <a:gd name="T28" fmla="*/ 7 w 68"/>
                            <a:gd name="T29" fmla="*/ 65 h 112"/>
                            <a:gd name="T30" fmla="*/ 5 w 68"/>
                            <a:gd name="T31" fmla="*/ 61 h 112"/>
                            <a:gd name="T32" fmla="*/ 2 w 68"/>
                            <a:gd name="T33" fmla="*/ 54 h 112"/>
                            <a:gd name="T34" fmla="*/ 0 w 68"/>
                            <a:gd name="T35" fmla="*/ 41 h 112"/>
                            <a:gd name="T36" fmla="*/ 4 w 68"/>
                            <a:gd name="T37" fmla="*/ 39 h 112"/>
                            <a:gd name="T38" fmla="*/ 3 w 68"/>
                            <a:gd name="T39" fmla="*/ 35 h 112"/>
                            <a:gd name="T40" fmla="*/ 3 w 68"/>
                            <a:gd name="T41" fmla="*/ 26 h 112"/>
                            <a:gd name="T42" fmla="*/ 4 w 68"/>
                            <a:gd name="T43" fmla="*/ 20 h 112"/>
                            <a:gd name="T44" fmla="*/ 7 w 68"/>
                            <a:gd name="T45" fmla="*/ 13 h 112"/>
                            <a:gd name="T46" fmla="*/ 10 w 68"/>
                            <a:gd name="T47" fmla="*/ 8 h 112"/>
                            <a:gd name="T48" fmla="*/ 17 w 68"/>
                            <a:gd name="T49" fmla="*/ 3 h 112"/>
                            <a:gd name="T50" fmla="*/ 24 w 68"/>
                            <a:gd name="T51" fmla="*/ 1 h 112"/>
                            <a:gd name="T52" fmla="*/ 31 w 68"/>
                            <a:gd name="T53" fmla="*/ 0 h 112"/>
                            <a:gd name="T54" fmla="*/ 39 w 68"/>
                            <a:gd name="T55" fmla="*/ 0 h 112"/>
                            <a:gd name="T56" fmla="*/ 46 w 68"/>
                            <a:gd name="T57" fmla="*/ 1 h 112"/>
                            <a:gd name="T58" fmla="*/ 52 w 68"/>
                            <a:gd name="T59" fmla="*/ 2 h 112"/>
                            <a:gd name="T60" fmla="*/ 59 w 68"/>
                            <a:gd name="T61" fmla="*/ 5 h 112"/>
                            <a:gd name="T62" fmla="*/ 62 w 68"/>
                            <a:gd name="T63" fmla="*/ 9 h 112"/>
                            <a:gd name="T64" fmla="*/ 64 w 68"/>
                            <a:gd name="T65" fmla="*/ 12 h 112"/>
                            <a:gd name="T66" fmla="*/ 66 w 68"/>
                            <a:gd name="T67" fmla="*/ 19 h 112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68"/>
                            <a:gd name="T103" fmla="*/ 0 h 112"/>
                            <a:gd name="T104" fmla="*/ 68 w 68"/>
                            <a:gd name="T105" fmla="*/ 112 h 112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68" h="112">
                              <a:moveTo>
                                <a:pt x="66" y="19"/>
                              </a:moveTo>
                              <a:lnTo>
                                <a:pt x="67" y="36"/>
                              </a:lnTo>
                              <a:lnTo>
                                <a:pt x="64" y="43"/>
                              </a:lnTo>
                              <a:lnTo>
                                <a:pt x="67" y="49"/>
                              </a:lnTo>
                              <a:lnTo>
                                <a:pt x="66" y="55"/>
                              </a:lnTo>
                              <a:lnTo>
                                <a:pt x="65" y="64"/>
                              </a:lnTo>
                              <a:lnTo>
                                <a:pt x="64" y="73"/>
                              </a:lnTo>
                              <a:lnTo>
                                <a:pt x="65" y="83"/>
                              </a:lnTo>
                              <a:lnTo>
                                <a:pt x="61" y="89"/>
                              </a:lnTo>
                              <a:lnTo>
                                <a:pt x="55" y="93"/>
                              </a:lnTo>
                              <a:lnTo>
                                <a:pt x="57" y="98"/>
                              </a:lnTo>
                              <a:lnTo>
                                <a:pt x="46" y="111"/>
                              </a:lnTo>
                              <a:lnTo>
                                <a:pt x="10" y="92"/>
                              </a:lnTo>
                              <a:lnTo>
                                <a:pt x="8" y="68"/>
                              </a:lnTo>
                              <a:lnTo>
                                <a:pt x="7" y="65"/>
                              </a:lnTo>
                              <a:lnTo>
                                <a:pt x="5" y="61"/>
                              </a:lnTo>
                              <a:lnTo>
                                <a:pt x="2" y="54"/>
                              </a:lnTo>
                              <a:lnTo>
                                <a:pt x="0" y="41"/>
                              </a:lnTo>
                              <a:lnTo>
                                <a:pt x="4" y="39"/>
                              </a:lnTo>
                              <a:lnTo>
                                <a:pt x="3" y="35"/>
                              </a:lnTo>
                              <a:lnTo>
                                <a:pt x="3" y="26"/>
                              </a:lnTo>
                              <a:lnTo>
                                <a:pt x="4" y="20"/>
                              </a:lnTo>
                              <a:lnTo>
                                <a:pt x="7" y="13"/>
                              </a:lnTo>
                              <a:lnTo>
                                <a:pt x="10" y="8"/>
                              </a:lnTo>
                              <a:lnTo>
                                <a:pt x="17" y="3"/>
                              </a:lnTo>
                              <a:lnTo>
                                <a:pt x="24" y="1"/>
                              </a:lnTo>
                              <a:lnTo>
                                <a:pt x="31" y="0"/>
                              </a:lnTo>
                              <a:lnTo>
                                <a:pt x="39" y="0"/>
                              </a:lnTo>
                              <a:lnTo>
                                <a:pt x="46" y="1"/>
                              </a:lnTo>
                              <a:lnTo>
                                <a:pt x="52" y="2"/>
                              </a:lnTo>
                              <a:lnTo>
                                <a:pt x="59" y="5"/>
                              </a:lnTo>
                              <a:lnTo>
                                <a:pt x="62" y="9"/>
                              </a:lnTo>
                              <a:lnTo>
                                <a:pt x="64" y="12"/>
                              </a:lnTo>
                              <a:lnTo>
                                <a:pt x="66" y="19"/>
                              </a:lnTo>
                            </a:path>
                          </a:pathLst>
                        </a:custGeom>
                        <a:blipFill dpi="0" rotWithShape="0">
                          <a:blip r:embed="rId4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50" name="Freeform 1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12" y="922"/>
                          <a:ext cx="38" cy="29"/>
                        </a:xfrm>
                        <a:custGeom>
                          <a:avLst/>
                          <a:gdLst>
                            <a:gd name="T0" fmla="*/ 3 w 38"/>
                            <a:gd name="T1" fmla="*/ 3 h 29"/>
                            <a:gd name="T2" fmla="*/ 7 w 38"/>
                            <a:gd name="T3" fmla="*/ 2 h 29"/>
                            <a:gd name="T4" fmla="*/ 16 w 38"/>
                            <a:gd name="T5" fmla="*/ 18 h 29"/>
                            <a:gd name="T6" fmla="*/ 37 w 38"/>
                            <a:gd name="T7" fmla="*/ 28 h 29"/>
                            <a:gd name="T8" fmla="*/ 15 w 38"/>
                            <a:gd name="T9" fmla="*/ 21 h 29"/>
                            <a:gd name="T10" fmla="*/ 7 w 38"/>
                            <a:gd name="T11" fmla="*/ 12 h 29"/>
                            <a:gd name="T12" fmla="*/ 2 w 38"/>
                            <a:gd name="T13" fmla="*/ 16 h 29"/>
                            <a:gd name="T14" fmla="*/ 0 w 38"/>
                            <a:gd name="T15" fmla="*/ 0 h 29"/>
                            <a:gd name="T16" fmla="*/ 3 w 38"/>
                            <a:gd name="T17" fmla="*/ 3 h 29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38"/>
                            <a:gd name="T28" fmla="*/ 0 h 29"/>
                            <a:gd name="T29" fmla="*/ 38 w 38"/>
                            <a:gd name="T30" fmla="*/ 29 h 29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38" h="29">
                              <a:moveTo>
                                <a:pt x="3" y="3"/>
                              </a:moveTo>
                              <a:lnTo>
                                <a:pt x="7" y="2"/>
                              </a:lnTo>
                              <a:lnTo>
                                <a:pt x="16" y="18"/>
                              </a:lnTo>
                              <a:lnTo>
                                <a:pt x="37" y="28"/>
                              </a:lnTo>
                              <a:lnTo>
                                <a:pt x="15" y="21"/>
                              </a:lnTo>
                              <a:lnTo>
                                <a:pt x="7" y="12"/>
                              </a:lnTo>
                              <a:lnTo>
                                <a:pt x="2" y="16"/>
                              </a:lnTo>
                              <a:lnTo>
                                <a:pt x="0" y="0"/>
                              </a:lnTo>
                              <a:lnTo>
                                <a:pt x="3" y="3"/>
                              </a:lnTo>
                            </a:path>
                          </a:pathLst>
                        </a:custGeom>
                        <a:blipFill dpi="0" rotWithShape="0">
                          <a:blip r:embed="rId2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51" name="Freeform 13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3" y="858"/>
                          <a:ext cx="76" cy="72"/>
                        </a:xfrm>
                        <a:custGeom>
                          <a:avLst/>
                          <a:gdLst>
                            <a:gd name="T0" fmla="*/ 11 w 76"/>
                            <a:gd name="T1" fmla="*/ 71 h 72"/>
                            <a:gd name="T2" fmla="*/ 5 w 76"/>
                            <a:gd name="T3" fmla="*/ 63 h 72"/>
                            <a:gd name="T4" fmla="*/ 2 w 76"/>
                            <a:gd name="T5" fmla="*/ 52 h 72"/>
                            <a:gd name="T6" fmla="*/ 0 w 76"/>
                            <a:gd name="T7" fmla="*/ 37 h 72"/>
                            <a:gd name="T8" fmla="*/ 0 w 76"/>
                            <a:gd name="T9" fmla="*/ 23 h 72"/>
                            <a:gd name="T10" fmla="*/ 2 w 76"/>
                            <a:gd name="T11" fmla="*/ 12 h 72"/>
                            <a:gd name="T12" fmla="*/ 10 w 76"/>
                            <a:gd name="T13" fmla="*/ 5 h 72"/>
                            <a:gd name="T14" fmla="*/ 18 w 76"/>
                            <a:gd name="T15" fmla="*/ 1 h 72"/>
                            <a:gd name="T16" fmla="*/ 33 w 76"/>
                            <a:gd name="T17" fmla="*/ 0 h 72"/>
                            <a:gd name="T18" fmla="*/ 52 w 76"/>
                            <a:gd name="T19" fmla="*/ 1 h 72"/>
                            <a:gd name="T20" fmla="*/ 64 w 76"/>
                            <a:gd name="T21" fmla="*/ 5 h 72"/>
                            <a:gd name="T22" fmla="*/ 72 w 76"/>
                            <a:gd name="T23" fmla="*/ 6 h 72"/>
                            <a:gd name="T24" fmla="*/ 75 w 76"/>
                            <a:gd name="T25" fmla="*/ 6 h 72"/>
                            <a:gd name="T26" fmla="*/ 71 w 76"/>
                            <a:gd name="T27" fmla="*/ 11 h 72"/>
                            <a:gd name="T28" fmla="*/ 68 w 76"/>
                            <a:gd name="T29" fmla="*/ 18 h 72"/>
                            <a:gd name="T30" fmla="*/ 68 w 76"/>
                            <a:gd name="T31" fmla="*/ 21 h 72"/>
                            <a:gd name="T32" fmla="*/ 61 w 76"/>
                            <a:gd name="T33" fmla="*/ 17 h 72"/>
                            <a:gd name="T34" fmla="*/ 52 w 76"/>
                            <a:gd name="T35" fmla="*/ 16 h 72"/>
                            <a:gd name="T36" fmla="*/ 41 w 76"/>
                            <a:gd name="T37" fmla="*/ 15 h 72"/>
                            <a:gd name="T38" fmla="*/ 34 w 76"/>
                            <a:gd name="T39" fmla="*/ 15 h 72"/>
                            <a:gd name="T40" fmla="*/ 25 w 76"/>
                            <a:gd name="T41" fmla="*/ 15 h 72"/>
                            <a:gd name="T42" fmla="*/ 29 w 76"/>
                            <a:gd name="T43" fmla="*/ 17 h 72"/>
                            <a:gd name="T44" fmla="*/ 29 w 76"/>
                            <a:gd name="T45" fmla="*/ 22 h 72"/>
                            <a:gd name="T46" fmla="*/ 27 w 76"/>
                            <a:gd name="T47" fmla="*/ 27 h 72"/>
                            <a:gd name="T48" fmla="*/ 22 w 76"/>
                            <a:gd name="T49" fmla="*/ 34 h 72"/>
                            <a:gd name="T50" fmla="*/ 20 w 76"/>
                            <a:gd name="T51" fmla="*/ 42 h 72"/>
                            <a:gd name="T52" fmla="*/ 20 w 76"/>
                            <a:gd name="T53" fmla="*/ 52 h 72"/>
                            <a:gd name="T54" fmla="*/ 13 w 76"/>
                            <a:gd name="T55" fmla="*/ 46 h 72"/>
                            <a:gd name="T56" fmla="*/ 13 w 76"/>
                            <a:gd name="T57" fmla="*/ 42 h 72"/>
                            <a:gd name="T58" fmla="*/ 9 w 76"/>
                            <a:gd name="T59" fmla="*/ 40 h 72"/>
                            <a:gd name="T60" fmla="*/ 4 w 76"/>
                            <a:gd name="T61" fmla="*/ 41 h 72"/>
                            <a:gd name="T62" fmla="*/ 3 w 76"/>
                            <a:gd name="T63" fmla="*/ 43 h 72"/>
                            <a:gd name="T64" fmla="*/ 5 w 76"/>
                            <a:gd name="T65" fmla="*/ 57 h 72"/>
                            <a:gd name="T66" fmla="*/ 8 w 76"/>
                            <a:gd name="T67" fmla="*/ 63 h 72"/>
                            <a:gd name="T68" fmla="*/ 11 w 76"/>
                            <a:gd name="T69" fmla="*/ 71 h 72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76"/>
                            <a:gd name="T106" fmla="*/ 0 h 72"/>
                            <a:gd name="T107" fmla="*/ 76 w 76"/>
                            <a:gd name="T108" fmla="*/ 72 h 72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76" h="72">
                              <a:moveTo>
                                <a:pt x="11" y="71"/>
                              </a:moveTo>
                              <a:lnTo>
                                <a:pt x="5" y="63"/>
                              </a:lnTo>
                              <a:lnTo>
                                <a:pt x="2" y="52"/>
                              </a:lnTo>
                              <a:lnTo>
                                <a:pt x="0" y="37"/>
                              </a:lnTo>
                              <a:lnTo>
                                <a:pt x="0" y="23"/>
                              </a:lnTo>
                              <a:lnTo>
                                <a:pt x="2" y="12"/>
                              </a:lnTo>
                              <a:lnTo>
                                <a:pt x="10" y="5"/>
                              </a:lnTo>
                              <a:lnTo>
                                <a:pt x="18" y="1"/>
                              </a:lnTo>
                              <a:lnTo>
                                <a:pt x="33" y="0"/>
                              </a:lnTo>
                              <a:lnTo>
                                <a:pt x="52" y="1"/>
                              </a:lnTo>
                              <a:lnTo>
                                <a:pt x="64" y="5"/>
                              </a:lnTo>
                              <a:lnTo>
                                <a:pt x="72" y="6"/>
                              </a:lnTo>
                              <a:lnTo>
                                <a:pt x="75" y="6"/>
                              </a:lnTo>
                              <a:lnTo>
                                <a:pt x="71" y="11"/>
                              </a:lnTo>
                              <a:lnTo>
                                <a:pt x="68" y="18"/>
                              </a:lnTo>
                              <a:lnTo>
                                <a:pt x="68" y="21"/>
                              </a:lnTo>
                              <a:lnTo>
                                <a:pt x="61" y="17"/>
                              </a:lnTo>
                              <a:lnTo>
                                <a:pt x="52" y="16"/>
                              </a:lnTo>
                              <a:lnTo>
                                <a:pt x="41" y="15"/>
                              </a:lnTo>
                              <a:lnTo>
                                <a:pt x="34" y="15"/>
                              </a:lnTo>
                              <a:lnTo>
                                <a:pt x="25" y="15"/>
                              </a:lnTo>
                              <a:lnTo>
                                <a:pt x="29" y="17"/>
                              </a:lnTo>
                              <a:lnTo>
                                <a:pt x="29" y="22"/>
                              </a:lnTo>
                              <a:lnTo>
                                <a:pt x="27" y="27"/>
                              </a:lnTo>
                              <a:lnTo>
                                <a:pt x="22" y="34"/>
                              </a:lnTo>
                              <a:lnTo>
                                <a:pt x="20" y="42"/>
                              </a:lnTo>
                              <a:lnTo>
                                <a:pt x="20" y="52"/>
                              </a:lnTo>
                              <a:lnTo>
                                <a:pt x="13" y="46"/>
                              </a:lnTo>
                              <a:lnTo>
                                <a:pt x="13" y="42"/>
                              </a:lnTo>
                              <a:lnTo>
                                <a:pt x="9" y="40"/>
                              </a:lnTo>
                              <a:lnTo>
                                <a:pt x="4" y="41"/>
                              </a:lnTo>
                              <a:lnTo>
                                <a:pt x="3" y="43"/>
                              </a:lnTo>
                              <a:lnTo>
                                <a:pt x="5" y="57"/>
                              </a:lnTo>
                              <a:lnTo>
                                <a:pt x="8" y="63"/>
                              </a:lnTo>
                              <a:lnTo>
                                <a:pt x="11" y="71"/>
                              </a:lnTo>
                            </a:path>
                          </a:pathLst>
                        </a:custGeom>
                        <a:blipFill dpi="0" rotWithShape="0">
                          <a:blip r:embed="rId15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0548" name="Freeform 13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5" y="1111"/>
                        <a:ext cx="66" cy="37"/>
                      </a:xfrm>
                      <a:custGeom>
                        <a:avLst/>
                        <a:gdLst>
                          <a:gd name="T0" fmla="*/ 65 w 66"/>
                          <a:gd name="T1" fmla="*/ 32 h 37"/>
                          <a:gd name="T2" fmla="*/ 50 w 66"/>
                          <a:gd name="T3" fmla="*/ 36 h 37"/>
                          <a:gd name="T4" fmla="*/ 28 w 66"/>
                          <a:gd name="T5" fmla="*/ 33 h 37"/>
                          <a:gd name="T6" fmla="*/ 11 w 66"/>
                          <a:gd name="T7" fmla="*/ 27 h 37"/>
                          <a:gd name="T8" fmla="*/ 0 w 66"/>
                          <a:gd name="T9" fmla="*/ 6 h 37"/>
                          <a:gd name="T10" fmla="*/ 30 w 66"/>
                          <a:gd name="T11" fmla="*/ 9 h 37"/>
                          <a:gd name="T12" fmla="*/ 27 w 66"/>
                          <a:gd name="T13" fmla="*/ 0 h 37"/>
                          <a:gd name="T14" fmla="*/ 41 w 66"/>
                          <a:gd name="T15" fmla="*/ 2 h 37"/>
                          <a:gd name="T16" fmla="*/ 54 w 66"/>
                          <a:gd name="T17" fmla="*/ 9 h 37"/>
                          <a:gd name="T18" fmla="*/ 60 w 66"/>
                          <a:gd name="T19" fmla="*/ 12 h 37"/>
                          <a:gd name="T20" fmla="*/ 65 w 66"/>
                          <a:gd name="T21" fmla="*/ 32 h 3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6"/>
                          <a:gd name="T34" fmla="*/ 0 h 37"/>
                          <a:gd name="T35" fmla="*/ 66 w 66"/>
                          <a:gd name="T36" fmla="*/ 37 h 3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6" h="37">
                            <a:moveTo>
                              <a:pt x="65" y="32"/>
                            </a:moveTo>
                            <a:lnTo>
                              <a:pt x="50" y="36"/>
                            </a:lnTo>
                            <a:lnTo>
                              <a:pt x="28" y="33"/>
                            </a:lnTo>
                            <a:lnTo>
                              <a:pt x="11" y="27"/>
                            </a:lnTo>
                            <a:lnTo>
                              <a:pt x="0" y="6"/>
                            </a:lnTo>
                            <a:lnTo>
                              <a:pt x="30" y="9"/>
                            </a:lnTo>
                            <a:lnTo>
                              <a:pt x="27" y="0"/>
                            </a:lnTo>
                            <a:lnTo>
                              <a:pt x="41" y="2"/>
                            </a:lnTo>
                            <a:lnTo>
                              <a:pt x="54" y="9"/>
                            </a:lnTo>
                            <a:lnTo>
                              <a:pt x="60" y="12"/>
                            </a:lnTo>
                            <a:lnTo>
                              <a:pt x="65" y="32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504" name="Group 1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2" y="830"/>
                      <a:ext cx="186" cy="767"/>
                      <a:chOff x="2872" y="830"/>
                      <a:chExt cx="186" cy="767"/>
                    </a:xfrm>
                  </p:grpSpPr>
                  <p:grpSp>
                    <p:nvGrpSpPr>
                      <p:cNvPr id="20527" name="Group 13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2" y="1521"/>
                        <a:ext cx="183" cy="76"/>
                        <a:chOff x="2872" y="1521"/>
                        <a:chExt cx="183" cy="76"/>
                      </a:xfrm>
                    </p:grpSpPr>
                    <p:sp>
                      <p:nvSpPr>
                        <p:cNvPr id="20544" name="Freeform 13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2" y="1521"/>
                          <a:ext cx="76" cy="47"/>
                        </a:xfrm>
                        <a:custGeom>
                          <a:avLst/>
                          <a:gdLst>
                            <a:gd name="T0" fmla="*/ 38 w 76"/>
                            <a:gd name="T1" fmla="*/ 0 h 47"/>
                            <a:gd name="T2" fmla="*/ 26 w 76"/>
                            <a:gd name="T3" fmla="*/ 12 h 47"/>
                            <a:gd name="T4" fmla="*/ 15 w 76"/>
                            <a:gd name="T5" fmla="*/ 25 h 47"/>
                            <a:gd name="T6" fmla="*/ 1 w 76"/>
                            <a:gd name="T7" fmla="*/ 36 h 47"/>
                            <a:gd name="T8" fmla="*/ 0 w 76"/>
                            <a:gd name="T9" fmla="*/ 42 h 47"/>
                            <a:gd name="T10" fmla="*/ 13 w 76"/>
                            <a:gd name="T11" fmla="*/ 46 h 47"/>
                            <a:gd name="T12" fmla="*/ 27 w 76"/>
                            <a:gd name="T13" fmla="*/ 44 h 47"/>
                            <a:gd name="T14" fmla="*/ 45 w 76"/>
                            <a:gd name="T15" fmla="*/ 36 h 47"/>
                            <a:gd name="T16" fmla="*/ 57 w 76"/>
                            <a:gd name="T17" fmla="*/ 29 h 47"/>
                            <a:gd name="T18" fmla="*/ 71 w 76"/>
                            <a:gd name="T19" fmla="*/ 27 h 47"/>
                            <a:gd name="T20" fmla="*/ 75 w 76"/>
                            <a:gd name="T21" fmla="*/ 24 h 47"/>
                            <a:gd name="T22" fmla="*/ 74 w 76"/>
                            <a:gd name="T23" fmla="*/ 2 h 47"/>
                            <a:gd name="T24" fmla="*/ 38 w 76"/>
                            <a:gd name="T25" fmla="*/ 0 h 47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76"/>
                            <a:gd name="T40" fmla="*/ 0 h 47"/>
                            <a:gd name="T41" fmla="*/ 76 w 76"/>
                            <a:gd name="T42" fmla="*/ 47 h 47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76" h="47">
                              <a:moveTo>
                                <a:pt x="38" y="0"/>
                              </a:moveTo>
                              <a:lnTo>
                                <a:pt x="26" y="12"/>
                              </a:lnTo>
                              <a:lnTo>
                                <a:pt x="15" y="25"/>
                              </a:lnTo>
                              <a:lnTo>
                                <a:pt x="1" y="36"/>
                              </a:lnTo>
                              <a:lnTo>
                                <a:pt x="0" y="42"/>
                              </a:lnTo>
                              <a:lnTo>
                                <a:pt x="13" y="46"/>
                              </a:lnTo>
                              <a:lnTo>
                                <a:pt x="27" y="44"/>
                              </a:lnTo>
                              <a:lnTo>
                                <a:pt x="45" y="36"/>
                              </a:lnTo>
                              <a:lnTo>
                                <a:pt x="57" y="29"/>
                              </a:lnTo>
                              <a:lnTo>
                                <a:pt x="71" y="27"/>
                              </a:lnTo>
                              <a:lnTo>
                                <a:pt x="75" y="24"/>
                              </a:lnTo>
                              <a:lnTo>
                                <a:pt x="74" y="2"/>
                              </a:lnTo>
                              <a:lnTo>
                                <a:pt x="38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45" name="Freeform 13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7" y="1545"/>
                          <a:ext cx="48" cy="52"/>
                        </a:xfrm>
                        <a:custGeom>
                          <a:avLst/>
                          <a:gdLst>
                            <a:gd name="T0" fmla="*/ 0 w 48"/>
                            <a:gd name="T1" fmla="*/ 1 h 52"/>
                            <a:gd name="T2" fmla="*/ 0 w 48"/>
                            <a:gd name="T3" fmla="*/ 14 h 52"/>
                            <a:gd name="T4" fmla="*/ 6 w 48"/>
                            <a:gd name="T5" fmla="*/ 21 h 52"/>
                            <a:gd name="T6" fmla="*/ 8 w 48"/>
                            <a:gd name="T7" fmla="*/ 32 h 52"/>
                            <a:gd name="T8" fmla="*/ 18 w 48"/>
                            <a:gd name="T9" fmla="*/ 43 h 52"/>
                            <a:gd name="T10" fmla="*/ 27 w 48"/>
                            <a:gd name="T11" fmla="*/ 49 h 52"/>
                            <a:gd name="T12" fmla="*/ 35 w 48"/>
                            <a:gd name="T13" fmla="*/ 51 h 52"/>
                            <a:gd name="T14" fmla="*/ 43 w 48"/>
                            <a:gd name="T15" fmla="*/ 50 h 52"/>
                            <a:gd name="T16" fmla="*/ 47 w 48"/>
                            <a:gd name="T17" fmla="*/ 42 h 52"/>
                            <a:gd name="T18" fmla="*/ 46 w 48"/>
                            <a:gd name="T19" fmla="*/ 31 h 52"/>
                            <a:gd name="T20" fmla="*/ 38 w 48"/>
                            <a:gd name="T21" fmla="*/ 18 h 52"/>
                            <a:gd name="T22" fmla="*/ 26 w 48"/>
                            <a:gd name="T23" fmla="*/ 4 h 52"/>
                            <a:gd name="T24" fmla="*/ 26 w 48"/>
                            <a:gd name="T25" fmla="*/ 0 h 52"/>
                            <a:gd name="T26" fmla="*/ 0 w 48"/>
                            <a:gd name="T27" fmla="*/ 1 h 52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48"/>
                            <a:gd name="T43" fmla="*/ 0 h 52"/>
                            <a:gd name="T44" fmla="*/ 48 w 48"/>
                            <a:gd name="T45" fmla="*/ 52 h 52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48" h="52">
                              <a:moveTo>
                                <a:pt x="0" y="1"/>
                              </a:moveTo>
                              <a:lnTo>
                                <a:pt x="0" y="14"/>
                              </a:lnTo>
                              <a:lnTo>
                                <a:pt x="6" y="21"/>
                              </a:lnTo>
                              <a:lnTo>
                                <a:pt x="8" y="32"/>
                              </a:lnTo>
                              <a:lnTo>
                                <a:pt x="18" y="43"/>
                              </a:lnTo>
                              <a:lnTo>
                                <a:pt x="27" y="49"/>
                              </a:lnTo>
                              <a:lnTo>
                                <a:pt x="35" y="51"/>
                              </a:lnTo>
                              <a:lnTo>
                                <a:pt x="43" y="50"/>
                              </a:lnTo>
                              <a:lnTo>
                                <a:pt x="47" y="42"/>
                              </a:lnTo>
                              <a:lnTo>
                                <a:pt x="46" y="31"/>
                              </a:lnTo>
                              <a:lnTo>
                                <a:pt x="38" y="18"/>
                              </a:lnTo>
                              <a:lnTo>
                                <a:pt x="26" y="4"/>
                              </a:lnTo>
                              <a:lnTo>
                                <a:pt x="26" y="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28" name="Group 13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90" y="927"/>
                        <a:ext cx="168" cy="620"/>
                        <a:chOff x="2890" y="927"/>
                        <a:chExt cx="168" cy="620"/>
                      </a:xfrm>
                    </p:grpSpPr>
                    <p:sp>
                      <p:nvSpPr>
                        <p:cNvPr id="20533" name="Freeform 13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4" y="1247"/>
                          <a:ext cx="24" cy="58"/>
                        </a:xfrm>
                        <a:custGeom>
                          <a:avLst/>
                          <a:gdLst>
                            <a:gd name="T0" fmla="*/ 1 w 24"/>
                            <a:gd name="T1" fmla="*/ 0 h 58"/>
                            <a:gd name="T2" fmla="*/ 0 w 24"/>
                            <a:gd name="T3" fmla="*/ 32 h 58"/>
                            <a:gd name="T4" fmla="*/ 12 w 24"/>
                            <a:gd name="T5" fmla="*/ 51 h 58"/>
                            <a:gd name="T6" fmla="*/ 18 w 24"/>
                            <a:gd name="T7" fmla="*/ 57 h 58"/>
                            <a:gd name="T8" fmla="*/ 17 w 24"/>
                            <a:gd name="T9" fmla="*/ 30 h 58"/>
                            <a:gd name="T10" fmla="*/ 19 w 24"/>
                            <a:gd name="T11" fmla="*/ 33 h 58"/>
                            <a:gd name="T12" fmla="*/ 22 w 24"/>
                            <a:gd name="T13" fmla="*/ 41 h 58"/>
                            <a:gd name="T14" fmla="*/ 23 w 24"/>
                            <a:gd name="T15" fmla="*/ 32 h 58"/>
                            <a:gd name="T16" fmla="*/ 20 w 24"/>
                            <a:gd name="T17" fmla="*/ 15 h 58"/>
                            <a:gd name="T18" fmla="*/ 12 w 24"/>
                            <a:gd name="T19" fmla="*/ 0 h 58"/>
                            <a:gd name="T20" fmla="*/ 1 w 24"/>
                            <a:gd name="T21" fmla="*/ 0 h 58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24"/>
                            <a:gd name="T34" fmla="*/ 0 h 58"/>
                            <a:gd name="T35" fmla="*/ 24 w 24"/>
                            <a:gd name="T36" fmla="*/ 58 h 58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24" h="58">
                              <a:moveTo>
                                <a:pt x="1" y="0"/>
                              </a:moveTo>
                              <a:lnTo>
                                <a:pt x="0" y="32"/>
                              </a:lnTo>
                              <a:lnTo>
                                <a:pt x="12" y="51"/>
                              </a:lnTo>
                              <a:lnTo>
                                <a:pt x="18" y="57"/>
                              </a:lnTo>
                              <a:lnTo>
                                <a:pt x="17" y="30"/>
                              </a:lnTo>
                              <a:lnTo>
                                <a:pt x="19" y="33"/>
                              </a:lnTo>
                              <a:lnTo>
                                <a:pt x="22" y="41"/>
                              </a:lnTo>
                              <a:lnTo>
                                <a:pt x="23" y="32"/>
                              </a:lnTo>
                              <a:lnTo>
                                <a:pt x="20" y="15"/>
                              </a:lnTo>
                              <a:lnTo>
                                <a:pt x="12" y="0"/>
                              </a:lnTo>
                              <a:lnTo>
                                <a:pt x="1" y="0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34" name="Freeform 1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5" y="1122"/>
                          <a:ext cx="132" cy="425"/>
                        </a:xfrm>
                        <a:custGeom>
                          <a:avLst/>
                          <a:gdLst>
                            <a:gd name="T0" fmla="*/ 2 w 132"/>
                            <a:gd name="T1" fmla="*/ 0 h 425"/>
                            <a:gd name="T2" fmla="*/ 0 w 132"/>
                            <a:gd name="T3" fmla="*/ 230 h 425"/>
                            <a:gd name="T4" fmla="*/ 2 w 132"/>
                            <a:gd name="T5" fmla="*/ 401 h 425"/>
                            <a:gd name="T6" fmla="*/ 41 w 132"/>
                            <a:gd name="T7" fmla="*/ 409 h 425"/>
                            <a:gd name="T8" fmla="*/ 47 w 132"/>
                            <a:gd name="T9" fmla="*/ 269 h 425"/>
                            <a:gd name="T10" fmla="*/ 42 w 132"/>
                            <a:gd name="T11" fmla="*/ 255 h 425"/>
                            <a:gd name="T12" fmla="*/ 47 w 132"/>
                            <a:gd name="T13" fmla="*/ 248 h 425"/>
                            <a:gd name="T14" fmla="*/ 47 w 132"/>
                            <a:gd name="T15" fmla="*/ 162 h 425"/>
                            <a:gd name="T16" fmla="*/ 56 w 132"/>
                            <a:gd name="T17" fmla="*/ 189 h 425"/>
                            <a:gd name="T18" fmla="*/ 78 w 132"/>
                            <a:gd name="T19" fmla="*/ 305 h 425"/>
                            <a:gd name="T20" fmla="*/ 98 w 132"/>
                            <a:gd name="T21" fmla="*/ 424 h 425"/>
                            <a:gd name="T22" fmla="*/ 131 w 132"/>
                            <a:gd name="T23" fmla="*/ 424 h 425"/>
                            <a:gd name="T24" fmla="*/ 116 w 132"/>
                            <a:gd name="T25" fmla="*/ 264 h 425"/>
                            <a:gd name="T26" fmla="*/ 110 w 132"/>
                            <a:gd name="T27" fmla="*/ 130 h 425"/>
                            <a:gd name="T28" fmla="*/ 113 w 132"/>
                            <a:gd name="T29" fmla="*/ 3 h 425"/>
                            <a:gd name="T30" fmla="*/ 2 w 132"/>
                            <a:gd name="T31" fmla="*/ 0 h 425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32"/>
                            <a:gd name="T49" fmla="*/ 0 h 425"/>
                            <a:gd name="T50" fmla="*/ 132 w 132"/>
                            <a:gd name="T51" fmla="*/ 425 h 425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32" h="425">
                              <a:moveTo>
                                <a:pt x="2" y="0"/>
                              </a:moveTo>
                              <a:lnTo>
                                <a:pt x="0" y="230"/>
                              </a:lnTo>
                              <a:lnTo>
                                <a:pt x="2" y="401"/>
                              </a:lnTo>
                              <a:lnTo>
                                <a:pt x="41" y="409"/>
                              </a:lnTo>
                              <a:lnTo>
                                <a:pt x="47" y="269"/>
                              </a:lnTo>
                              <a:lnTo>
                                <a:pt x="42" y="255"/>
                              </a:lnTo>
                              <a:lnTo>
                                <a:pt x="47" y="248"/>
                              </a:lnTo>
                              <a:lnTo>
                                <a:pt x="47" y="162"/>
                              </a:lnTo>
                              <a:lnTo>
                                <a:pt x="56" y="189"/>
                              </a:lnTo>
                              <a:lnTo>
                                <a:pt x="78" y="305"/>
                              </a:lnTo>
                              <a:lnTo>
                                <a:pt x="98" y="424"/>
                              </a:lnTo>
                              <a:lnTo>
                                <a:pt x="131" y="424"/>
                              </a:lnTo>
                              <a:lnTo>
                                <a:pt x="116" y="264"/>
                              </a:lnTo>
                              <a:lnTo>
                                <a:pt x="110" y="130"/>
                              </a:lnTo>
                              <a:lnTo>
                                <a:pt x="113" y="3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blipFill dpi="0" rotWithShape="0">
                          <a:blip r:embed="rId8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35" name="Freeform 1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0" y="927"/>
                          <a:ext cx="168" cy="325"/>
                        </a:xfrm>
                        <a:custGeom>
                          <a:avLst/>
                          <a:gdLst>
                            <a:gd name="T0" fmla="*/ 55 w 168"/>
                            <a:gd name="T1" fmla="*/ 4 h 325"/>
                            <a:gd name="T2" fmla="*/ 5 w 168"/>
                            <a:gd name="T3" fmla="*/ 43 h 325"/>
                            <a:gd name="T4" fmla="*/ 1 w 168"/>
                            <a:gd name="T5" fmla="*/ 147 h 325"/>
                            <a:gd name="T6" fmla="*/ 0 w 168"/>
                            <a:gd name="T7" fmla="*/ 200 h 325"/>
                            <a:gd name="T8" fmla="*/ 3 w 168"/>
                            <a:gd name="T9" fmla="*/ 324 h 325"/>
                            <a:gd name="T10" fmla="*/ 15 w 168"/>
                            <a:gd name="T11" fmla="*/ 324 h 325"/>
                            <a:gd name="T12" fmla="*/ 20 w 168"/>
                            <a:gd name="T13" fmla="*/ 197 h 325"/>
                            <a:gd name="T14" fmla="*/ 127 w 168"/>
                            <a:gd name="T15" fmla="*/ 197 h 325"/>
                            <a:gd name="T16" fmla="*/ 130 w 168"/>
                            <a:gd name="T17" fmla="*/ 165 h 325"/>
                            <a:gd name="T18" fmla="*/ 133 w 168"/>
                            <a:gd name="T19" fmla="*/ 187 h 325"/>
                            <a:gd name="T20" fmla="*/ 126 w 168"/>
                            <a:gd name="T21" fmla="*/ 235 h 325"/>
                            <a:gd name="T22" fmla="*/ 119 w 168"/>
                            <a:gd name="T23" fmla="*/ 307 h 325"/>
                            <a:gd name="T24" fmla="*/ 137 w 168"/>
                            <a:gd name="T25" fmla="*/ 312 h 325"/>
                            <a:gd name="T26" fmla="*/ 167 w 168"/>
                            <a:gd name="T27" fmla="*/ 185 h 325"/>
                            <a:gd name="T28" fmla="*/ 148 w 168"/>
                            <a:gd name="T29" fmla="*/ 36 h 325"/>
                            <a:gd name="T30" fmla="*/ 91 w 168"/>
                            <a:gd name="T31" fmla="*/ 0 h 325"/>
                            <a:gd name="T32" fmla="*/ 66 w 168"/>
                            <a:gd name="T33" fmla="*/ 16 h 325"/>
                            <a:gd name="T34" fmla="*/ 55 w 168"/>
                            <a:gd name="T35" fmla="*/ 4 h 325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68"/>
                            <a:gd name="T55" fmla="*/ 0 h 325"/>
                            <a:gd name="T56" fmla="*/ 168 w 168"/>
                            <a:gd name="T57" fmla="*/ 325 h 325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68" h="325">
                              <a:moveTo>
                                <a:pt x="55" y="4"/>
                              </a:moveTo>
                              <a:lnTo>
                                <a:pt x="5" y="43"/>
                              </a:lnTo>
                              <a:lnTo>
                                <a:pt x="1" y="147"/>
                              </a:lnTo>
                              <a:lnTo>
                                <a:pt x="0" y="200"/>
                              </a:lnTo>
                              <a:lnTo>
                                <a:pt x="3" y="324"/>
                              </a:lnTo>
                              <a:lnTo>
                                <a:pt x="15" y="324"/>
                              </a:lnTo>
                              <a:lnTo>
                                <a:pt x="20" y="197"/>
                              </a:lnTo>
                              <a:lnTo>
                                <a:pt x="127" y="197"/>
                              </a:lnTo>
                              <a:lnTo>
                                <a:pt x="130" y="165"/>
                              </a:lnTo>
                              <a:lnTo>
                                <a:pt x="133" y="187"/>
                              </a:lnTo>
                              <a:lnTo>
                                <a:pt x="126" y="235"/>
                              </a:lnTo>
                              <a:lnTo>
                                <a:pt x="119" y="307"/>
                              </a:lnTo>
                              <a:lnTo>
                                <a:pt x="137" y="312"/>
                              </a:lnTo>
                              <a:lnTo>
                                <a:pt x="167" y="185"/>
                              </a:lnTo>
                              <a:lnTo>
                                <a:pt x="148" y="36"/>
                              </a:lnTo>
                              <a:lnTo>
                                <a:pt x="91" y="0"/>
                              </a:lnTo>
                              <a:lnTo>
                                <a:pt x="66" y="16"/>
                              </a:lnTo>
                              <a:lnTo>
                                <a:pt x="55" y="4"/>
                              </a:lnTo>
                            </a:path>
                          </a:pathLst>
                        </a:custGeom>
                        <a:blipFill dpi="0" rotWithShape="0">
                          <a:blip r:embed="rId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36" name="Freeform 13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4" y="1232"/>
                          <a:ext cx="26" cy="55"/>
                        </a:xfrm>
                        <a:custGeom>
                          <a:avLst/>
                          <a:gdLst>
                            <a:gd name="T0" fmla="*/ 7 w 26"/>
                            <a:gd name="T1" fmla="*/ 0 h 55"/>
                            <a:gd name="T2" fmla="*/ 0 w 26"/>
                            <a:gd name="T3" fmla="*/ 28 h 55"/>
                            <a:gd name="T4" fmla="*/ 13 w 26"/>
                            <a:gd name="T5" fmla="*/ 54 h 55"/>
                            <a:gd name="T6" fmla="*/ 17 w 26"/>
                            <a:gd name="T7" fmla="*/ 51 h 55"/>
                            <a:gd name="T8" fmla="*/ 25 w 26"/>
                            <a:gd name="T9" fmla="*/ 48 h 55"/>
                            <a:gd name="T10" fmla="*/ 22 w 26"/>
                            <a:gd name="T11" fmla="*/ 40 h 55"/>
                            <a:gd name="T12" fmla="*/ 21 w 26"/>
                            <a:gd name="T13" fmla="*/ 30 h 55"/>
                            <a:gd name="T14" fmla="*/ 25 w 26"/>
                            <a:gd name="T15" fmla="*/ 20 h 55"/>
                            <a:gd name="T16" fmla="*/ 22 w 26"/>
                            <a:gd name="T17" fmla="*/ 2 h 55"/>
                            <a:gd name="T18" fmla="*/ 7 w 26"/>
                            <a:gd name="T19" fmla="*/ 0 h 55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6"/>
                            <a:gd name="T31" fmla="*/ 0 h 55"/>
                            <a:gd name="T32" fmla="*/ 26 w 26"/>
                            <a:gd name="T33" fmla="*/ 55 h 55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6" h="55">
                              <a:moveTo>
                                <a:pt x="7" y="0"/>
                              </a:moveTo>
                              <a:lnTo>
                                <a:pt x="0" y="28"/>
                              </a:lnTo>
                              <a:lnTo>
                                <a:pt x="13" y="54"/>
                              </a:lnTo>
                              <a:lnTo>
                                <a:pt x="17" y="51"/>
                              </a:lnTo>
                              <a:lnTo>
                                <a:pt x="25" y="48"/>
                              </a:lnTo>
                              <a:lnTo>
                                <a:pt x="22" y="40"/>
                              </a:lnTo>
                              <a:lnTo>
                                <a:pt x="21" y="30"/>
                              </a:lnTo>
                              <a:lnTo>
                                <a:pt x="25" y="20"/>
                              </a:lnTo>
                              <a:lnTo>
                                <a:pt x="22" y="2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537" name="Group 1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11" y="933"/>
                          <a:ext cx="107" cy="202"/>
                          <a:chOff x="2911" y="933"/>
                          <a:chExt cx="107" cy="202"/>
                        </a:xfrm>
                      </p:grpSpPr>
                      <p:grpSp>
                        <p:nvGrpSpPr>
                          <p:cNvPr id="20538" name="Group 13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11" y="933"/>
                            <a:ext cx="107" cy="202"/>
                            <a:chOff x="2911" y="933"/>
                            <a:chExt cx="107" cy="202"/>
                          </a:xfrm>
                        </p:grpSpPr>
                        <p:grpSp>
                          <p:nvGrpSpPr>
                            <p:cNvPr id="20540" name="Group 13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911" y="1124"/>
                              <a:ext cx="107" cy="11"/>
                              <a:chOff x="2911" y="1124"/>
                              <a:chExt cx="107" cy="11"/>
                            </a:xfrm>
                          </p:grpSpPr>
                          <p:sp>
                            <p:nvSpPr>
                              <p:cNvPr id="20542" name="Line 1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11" y="1134"/>
                                <a:ext cx="107" cy="1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0543" name="Line 1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11" y="1124"/>
                                <a:ext cx="107" cy="1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541" name="Freeform 13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40" y="933"/>
                              <a:ext cx="50" cy="30"/>
                            </a:xfrm>
                            <a:custGeom>
                              <a:avLst/>
                              <a:gdLst>
                                <a:gd name="T0" fmla="*/ 0 w 50"/>
                                <a:gd name="T1" fmla="*/ 3 h 30"/>
                                <a:gd name="T2" fmla="*/ 2 w 50"/>
                                <a:gd name="T3" fmla="*/ 29 h 30"/>
                                <a:gd name="T4" fmla="*/ 15 w 50"/>
                                <a:gd name="T5" fmla="*/ 10 h 30"/>
                                <a:gd name="T6" fmla="*/ 25 w 50"/>
                                <a:gd name="T7" fmla="*/ 28 h 30"/>
                                <a:gd name="T8" fmla="*/ 49 w 50"/>
                                <a:gd name="T9" fmla="*/ 0 h 30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0"/>
                                <a:gd name="T16" fmla="*/ 0 h 30"/>
                                <a:gd name="T17" fmla="*/ 50 w 50"/>
                                <a:gd name="T18" fmla="*/ 30 h 30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0" h="30">
                                  <a:moveTo>
                                    <a:pt x="0" y="3"/>
                                  </a:moveTo>
                                  <a:lnTo>
                                    <a:pt x="2" y="29"/>
                                  </a:lnTo>
                                  <a:lnTo>
                                    <a:pt x="15" y="10"/>
                                  </a:lnTo>
                                  <a:lnTo>
                                    <a:pt x="25" y="28"/>
                                  </a:lnTo>
                                  <a:lnTo>
                                    <a:pt x="49" y="0"/>
                                  </a:lnTo>
                                </a:path>
                              </a:pathLst>
                            </a:custGeom>
                            <a:noFill/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539" name="Line 13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55" y="948"/>
                            <a:ext cx="1" cy="18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0529" name="Group 13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24" y="830"/>
                        <a:ext cx="71" cy="115"/>
                        <a:chOff x="2924" y="830"/>
                        <a:chExt cx="71" cy="115"/>
                      </a:xfrm>
                    </p:grpSpPr>
                    <p:sp>
                      <p:nvSpPr>
                        <p:cNvPr id="20530" name="Freeform 13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6" y="836"/>
                          <a:ext cx="66" cy="109"/>
                        </a:xfrm>
                        <a:custGeom>
                          <a:avLst/>
                          <a:gdLst>
                            <a:gd name="T0" fmla="*/ 3 w 66"/>
                            <a:gd name="T1" fmla="*/ 19 h 109"/>
                            <a:gd name="T2" fmla="*/ 1 w 66"/>
                            <a:gd name="T3" fmla="*/ 30 h 109"/>
                            <a:gd name="T4" fmla="*/ 1 w 66"/>
                            <a:gd name="T5" fmla="*/ 34 h 109"/>
                            <a:gd name="T6" fmla="*/ 3 w 66"/>
                            <a:gd name="T7" fmla="*/ 38 h 109"/>
                            <a:gd name="T8" fmla="*/ 0 w 66"/>
                            <a:gd name="T9" fmla="*/ 46 h 109"/>
                            <a:gd name="T10" fmla="*/ 2 w 66"/>
                            <a:gd name="T11" fmla="*/ 59 h 109"/>
                            <a:gd name="T12" fmla="*/ 3 w 66"/>
                            <a:gd name="T13" fmla="*/ 65 h 109"/>
                            <a:gd name="T14" fmla="*/ 5 w 66"/>
                            <a:gd name="T15" fmla="*/ 71 h 109"/>
                            <a:gd name="T16" fmla="*/ 7 w 66"/>
                            <a:gd name="T17" fmla="*/ 77 h 109"/>
                            <a:gd name="T18" fmla="*/ 9 w 66"/>
                            <a:gd name="T19" fmla="*/ 84 h 109"/>
                            <a:gd name="T20" fmla="*/ 14 w 66"/>
                            <a:gd name="T21" fmla="*/ 85 h 109"/>
                            <a:gd name="T22" fmla="*/ 19 w 66"/>
                            <a:gd name="T23" fmla="*/ 87 h 109"/>
                            <a:gd name="T24" fmla="*/ 19 w 66"/>
                            <a:gd name="T25" fmla="*/ 92 h 109"/>
                            <a:gd name="T26" fmla="*/ 19 w 66"/>
                            <a:gd name="T27" fmla="*/ 95 h 109"/>
                            <a:gd name="T28" fmla="*/ 29 w 66"/>
                            <a:gd name="T29" fmla="*/ 108 h 109"/>
                            <a:gd name="T30" fmla="*/ 55 w 66"/>
                            <a:gd name="T31" fmla="*/ 92 h 109"/>
                            <a:gd name="T32" fmla="*/ 56 w 66"/>
                            <a:gd name="T33" fmla="*/ 62 h 109"/>
                            <a:gd name="T34" fmla="*/ 60 w 66"/>
                            <a:gd name="T35" fmla="*/ 53 h 109"/>
                            <a:gd name="T36" fmla="*/ 62 w 66"/>
                            <a:gd name="T37" fmla="*/ 47 h 109"/>
                            <a:gd name="T38" fmla="*/ 64 w 66"/>
                            <a:gd name="T39" fmla="*/ 39 h 109"/>
                            <a:gd name="T40" fmla="*/ 65 w 66"/>
                            <a:gd name="T41" fmla="*/ 32 h 109"/>
                            <a:gd name="T42" fmla="*/ 64 w 66"/>
                            <a:gd name="T43" fmla="*/ 25 h 109"/>
                            <a:gd name="T44" fmla="*/ 63 w 66"/>
                            <a:gd name="T45" fmla="*/ 18 h 109"/>
                            <a:gd name="T46" fmla="*/ 62 w 66"/>
                            <a:gd name="T47" fmla="*/ 13 h 109"/>
                            <a:gd name="T48" fmla="*/ 59 w 66"/>
                            <a:gd name="T49" fmla="*/ 8 h 109"/>
                            <a:gd name="T50" fmla="*/ 55 w 66"/>
                            <a:gd name="T51" fmla="*/ 5 h 109"/>
                            <a:gd name="T52" fmla="*/ 51 w 66"/>
                            <a:gd name="T53" fmla="*/ 3 h 109"/>
                            <a:gd name="T54" fmla="*/ 45 w 66"/>
                            <a:gd name="T55" fmla="*/ 1 h 109"/>
                            <a:gd name="T56" fmla="*/ 39 w 66"/>
                            <a:gd name="T57" fmla="*/ 0 h 109"/>
                            <a:gd name="T58" fmla="*/ 32 w 66"/>
                            <a:gd name="T59" fmla="*/ 0 h 109"/>
                            <a:gd name="T60" fmla="*/ 25 w 66"/>
                            <a:gd name="T61" fmla="*/ 0 h 109"/>
                            <a:gd name="T62" fmla="*/ 17 w 66"/>
                            <a:gd name="T63" fmla="*/ 2 h 109"/>
                            <a:gd name="T64" fmla="*/ 12 w 66"/>
                            <a:gd name="T65" fmla="*/ 5 h 109"/>
                            <a:gd name="T66" fmla="*/ 8 w 66"/>
                            <a:gd name="T67" fmla="*/ 8 h 109"/>
                            <a:gd name="T68" fmla="*/ 5 w 66"/>
                            <a:gd name="T69" fmla="*/ 13 h 109"/>
                            <a:gd name="T70" fmla="*/ 3 w 66"/>
                            <a:gd name="T71" fmla="*/ 19 h 109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66"/>
                            <a:gd name="T109" fmla="*/ 0 h 109"/>
                            <a:gd name="T110" fmla="*/ 66 w 66"/>
                            <a:gd name="T111" fmla="*/ 109 h 109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66" h="109">
                              <a:moveTo>
                                <a:pt x="3" y="19"/>
                              </a:moveTo>
                              <a:lnTo>
                                <a:pt x="1" y="30"/>
                              </a:lnTo>
                              <a:lnTo>
                                <a:pt x="1" y="34"/>
                              </a:lnTo>
                              <a:lnTo>
                                <a:pt x="3" y="38"/>
                              </a:lnTo>
                              <a:lnTo>
                                <a:pt x="0" y="46"/>
                              </a:lnTo>
                              <a:lnTo>
                                <a:pt x="2" y="59"/>
                              </a:lnTo>
                              <a:lnTo>
                                <a:pt x="3" y="65"/>
                              </a:lnTo>
                              <a:lnTo>
                                <a:pt x="5" y="71"/>
                              </a:lnTo>
                              <a:lnTo>
                                <a:pt x="7" y="77"/>
                              </a:lnTo>
                              <a:lnTo>
                                <a:pt x="9" y="84"/>
                              </a:lnTo>
                              <a:lnTo>
                                <a:pt x="14" y="85"/>
                              </a:lnTo>
                              <a:lnTo>
                                <a:pt x="19" y="87"/>
                              </a:lnTo>
                              <a:lnTo>
                                <a:pt x="19" y="92"/>
                              </a:lnTo>
                              <a:lnTo>
                                <a:pt x="19" y="95"/>
                              </a:lnTo>
                              <a:lnTo>
                                <a:pt x="29" y="108"/>
                              </a:lnTo>
                              <a:lnTo>
                                <a:pt x="55" y="92"/>
                              </a:lnTo>
                              <a:lnTo>
                                <a:pt x="56" y="62"/>
                              </a:lnTo>
                              <a:lnTo>
                                <a:pt x="60" y="53"/>
                              </a:lnTo>
                              <a:lnTo>
                                <a:pt x="62" y="47"/>
                              </a:lnTo>
                              <a:lnTo>
                                <a:pt x="64" y="39"/>
                              </a:lnTo>
                              <a:lnTo>
                                <a:pt x="65" y="32"/>
                              </a:lnTo>
                              <a:lnTo>
                                <a:pt x="64" y="25"/>
                              </a:lnTo>
                              <a:lnTo>
                                <a:pt x="63" y="18"/>
                              </a:lnTo>
                              <a:lnTo>
                                <a:pt x="62" y="13"/>
                              </a:lnTo>
                              <a:lnTo>
                                <a:pt x="59" y="8"/>
                              </a:lnTo>
                              <a:lnTo>
                                <a:pt x="55" y="5"/>
                              </a:lnTo>
                              <a:lnTo>
                                <a:pt x="51" y="3"/>
                              </a:lnTo>
                              <a:lnTo>
                                <a:pt x="45" y="1"/>
                              </a:lnTo>
                              <a:lnTo>
                                <a:pt x="39" y="0"/>
                              </a:lnTo>
                              <a:lnTo>
                                <a:pt x="32" y="0"/>
                              </a:lnTo>
                              <a:lnTo>
                                <a:pt x="25" y="0"/>
                              </a:lnTo>
                              <a:lnTo>
                                <a:pt x="17" y="2"/>
                              </a:lnTo>
                              <a:lnTo>
                                <a:pt x="12" y="5"/>
                              </a:lnTo>
                              <a:lnTo>
                                <a:pt x="8" y="8"/>
                              </a:lnTo>
                              <a:lnTo>
                                <a:pt x="5" y="13"/>
                              </a:lnTo>
                              <a:lnTo>
                                <a:pt x="3" y="19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31" name="Freeform 13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9" y="894"/>
                          <a:ext cx="34" cy="35"/>
                        </a:xfrm>
                        <a:custGeom>
                          <a:avLst/>
                          <a:gdLst>
                            <a:gd name="T0" fmla="*/ 27 w 34"/>
                            <a:gd name="T1" fmla="*/ 9 h 35"/>
                            <a:gd name="T2" fmla="*/ 24 w 34"/>
                            <a:gd name="T3" fmla="*/ 17 h 35"/>
                            <a:gd name="T4" fmla="*/ 0 w 34"/>
                            <a:gd name="T5" fmla="*/ 29 h 35"/>
                            <a:gd name="T6" fmla="*/ 13 w 34"/>
                            <a:gd name="T7" fmla="*/ 26 h 35"/>
                            <a:gd name="T8" fmla="*/ 18 w 34"/>
                            <a:gd name="T9" fmla="*/ 25 h 35"/>
                            <a:gd name="T10" fmla="*/ 25 w 34"/>
                            <a:gd name="T11" fmla="*/ 26 h 35"/>
                            <a:gd name="T12" fmla="*/ 30 w 34"/>
                            <a:gd name="T13" fmla="*/ 28 h 35"/>
                            <a:gd name="T14" fmla="*/ 32 w 34"/>
                            <a:gd name="T15" fmla="*/ 34 h 35"/>
                            <a:gd name="T16" fmla="*/ 33 w 34"/>
                            <a:gd name="T17" fmla="*/ 10 h 35"/>
                            <a:gd name="T18" fmla="*/ 32 w 34"/>
                            <a:gd name="T19" fmla="*/ 5 h 35"/>
                            <a:gd name="T20" fmla="*/ 28 w 34"/>
                            <a:gd name="T21" fmla="*/ 0 h 35"/>
                            <a:gd name="T22" fmla="*/ 27 w 34"/>
                            <a:gd name="T23" fmla="*/ 9 h 35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34"/>
                            <a:gd name="T37" fmla="*/ 0 h 35"/>
                            <a:gd name="T38" fmla="*/ 34 w 34"/>
                            <a:gd name="T39" fmla="*/ 35 h 35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34" h="35">
                              <a:moveTo>
                                <a:pt x="27" y="9"/>
                              </a:moveTo>
                              <a:lnTo>
                                <a:pt x="24" y="17"/>
                              </a:lnTo>
                              <a:lnTo>
                                <a:pt x="0" y="29"/>
                              </a:lnTo>
                              <a:lnTo>
                                <a:pt x="13" y="26"/>
                              </a:lnTo>
                              <a:lnTo>
                                <a:pt x="18" y="25"/>
                              </a:lnTo>
                              <a:lnTo>
                                <a:pt x="25" y="26"/>
                              </a:lnTo>
                              <a:lnTo>
                                <a:pt x="30" y="28"/>
                              </a:lnTo>
                              <a:lnTo>
                                <a:pt x="32" y="34"/>
                              </a:lnTo>
                              <a:lnTo>
                                <a:pt x="33" y="10"/>
                              </a:lnTo>
                              <a:lnTo>
                                <a:pt x="32" y="5"/>
                              </a:lnTo>
                              <a:lnTo>
                                <a:pt x="28" y="0"/>
                              </a:lnTo>
                              <a:lnTo>
                                <a:pt x="27" y="9"/>
                              </a:lnTo>
                            </a:path>
                          </a:pathLst>
                        </a:custGeom>
                        <a:blipFill dpi="0" rotWithShape="0">
                          <a:blip r:embed="rId7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32" name="Freeform 13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4" y="830"/>
                          <a:ext cx="71" cy="79"/>
                        </a:xfrm>
                        <a:custGeom>
                          <a:avLst/>
                          <a:gdLst>
                            <a:gd name="T0" fmla="*/ 13 w 71"/>
                            <a:gd name="T1" fmla="*/ 6 h 79"/>
                            <a:gd name="T2" fmla="*/ 19 w 71"/>
                            <a:gd name="T3" fmla="*/ 3 h 79"/>
                            <a:gd name="T4" fmla="*/ 24 w 71"/>
                            <a:gd name="T5" fmla="*/ 2 h 79"/>
                            <a:gd name="T6" fmla="*/ 32 w 71"/>
                            <a:gd name="T7" fmla="*/ 0 h 79"/>
                            <a:gd name="T8" fmla="*/ 38 w 71"/>
                            <a:gd name="T9" fmla="*/ 0 h 79"/>
                            <a:gd name="T10" fmla="*/ 45 w 71"/>
                            <a:gd name="T11" fmla="*/ 0 h 79"/>
                            <a:gd name="T12" fmla="*/ 51 w 71"/>
                            <a:gd name="T13" fmla="*/ 1 h 79"/>
                            <a:gd name="T14" fmla="*/ 56 w 71"/>
                            <a:gd name="T15" fmla="*/ 1 h 79"/>
                            <a:gd name="T16" fmla="*/ 60 w 71"/>
                            <a:gd name="T17" fmla="*/ 3 h 79"/>
                            <a:gd name="T18" fmla="*/ 64 w 71"/>
                            <a:gd name="T19" fmla="*/ 6 h 79"/>
                            <a:gd name="T20" fmla="*/ 67 w 71"/>
                            <a:gd name="T21" fmla="*/ 10 h 79"/>
                            <a:gd name="T22" fmla="*/ 68 w 71"/>
                            <a:gd name="T23" fmla="*/ 16 h 79"/>
                            <a:gd name="T24" fmla="*/ 69 w 71"/>
                            <a:gd name="T25" fmla="*/ 24 h 79"/>
                            <a:gd name="T26" fmla="*/ 70 w 71"/>
                            <a:gd name="T27" fmla="*/ 34 h 79"/>
                            <a:gd name="T28" fmla="*/ 69 w 71"/>
                            <a:gd name="T29" fmla="*/ 43 h 79"/>
                            <a:gd name="T30" fmla="*/ 67 w 71"/>
                            <a:gd name="T31" fmla="*/ 51 h 79"/>
                            <a:gd name="T32" fmla="*/ 66 w 71"/>
                            <a:gd name="T33" fmla="*/ 58 h 79"/>
                            <a:gd name="T34" fmla="*/ 64 w 71"/>
                            <a:gd name="T35" fmla="*/ 63 h 79"/>
                            <a:gd name="T36" fmla="*/ 62 w 71"/>
                            <a:gd name="T37" fmla="*/ 68 h 79"/>
                            <a:gd name="T38" fmla="*/ 60 w 71"/>
                            <a:gd name="T39" fmla="*/ 73 h 79"/>
                            <a:gd name="T40" fmla="*/ 57 w 71"/>
                            <a:gd name="T41" fmla="*/ 78 h 79"/>
                            <a:gd name="T42" fmla="*/ 55 w 71"/>
                            <a:gd name="T43" fmla="*/ 78 h 79"/>
                            <a:gd name="T44" fmla="*/ 56 w 71"/>
                            <a:gd name="T45" fmla="*/ 71 h 79"/>
                            <a:gd name="T46" fmla="*/ 54 w 71"/>
                            <a:gd name="T47" fmla="*/ 66 h 79"/>
                            <a:gd name="T48" fmla="*/ 53 w 71"/>
                            <a:gd name="T49" fmla="*/ 63 h 79"/>
                            <a:gd name="T50" fmla="*/ 55 w 71"/>
                            <a:gd name="T51" fmla="*/ 59 h 79"/>
                            <a:gd name="T52" fmla="*/ 56 w 71"/>
                            <a:gd name="T53" fmla="*/ 51 h 79"/>
                            <a:gd name="T54" fmla="*/ 54 w 71"/>
                            <a:gd name="T55" fmla="*/ 49 h 79"/>
                            <a:gd name="T56" fmla="*/ 51 w 71"/>
                            <a:gd name="T57" fmla="*/ 53 h 79"/>
                            <a:gd name="T58" fmla="*/ 48 w 71"/>
                            <a:gd name="T59" fmla="*/ 57 h 79"/>
                            <a:gd name="T60" fmla="*/ 49 w 71"/>
                            <a:gd name="T61" fmla="*/ 49 h 79"/>
                            <a:gd name="T62" fmla="*/ 47 w 71"/>
                            <a:gd name="T63" fmla="*/ 40 h 79"/>
                            <a:gd name="T64" fmla="*/ 47 w 71"/>
                            <a:gd name="T65" fmla="*/ 30 h 79"/>
                            <a:gd name="T66" fmla="*/ 47 w 71"/>
                            <a:gd name="T67" fmla="*/ 24 h 79"/>
                            <a:gd name="T68" fmla="*/ 49 w 71"/>
                            <a:gd name="T69" fmla="*/ 22 h 79"/>
                            <a:gd name="T70" fmla="*/ 44 w 71"/>
                            <a:gd name="T71" fmla="*/ 23 h 79"/>
                            <a:gd name="T72" fmla="*/ 40 w 71"/>
                            <a:gd name="T73" fmla="*/ 25 h 79"/>
                            <a:gd name="T74" fmla="*/ 37 w 71"/>
                            <a:gd name="T75" fmla="*/ 25 h 79"/>
                            <a:gd name="T76" fmla="*/ 30 w 71"/>
                            <a:gd name="T77" fmla="*/ 26 h 79"/>
                            <a:gd name="T78" fmla="*/ 26 w 71"/>
                            <a:gd name="T79" fmla="*/ 28 h 79"/>
                            <a:gd name="T80" fmla="*/ 32 w 71"/>
                            <a:gd name="T81" fmla="*/ 25 h 79"/>
                            <a:gd name="T82" fmla="*/ 28 w 71"/>
                            <a:gd name="T83" fmla="*/ 25 h 79"/>
                            <a:gd name="T84" fmla="*/ 20 w 71"/>
                            <a:gd name="T85" fmla="*/ 25 h 79"/>
                            <a:gd name="T86" fmla="*/ 14 w 71"/>
                            <a:gd name="T87" fmla="*/ 24 h 79"/>
                            <a:gd name="T88" fmla="*/ 7 w 71"/>
                            <a:gd name="T89" fmla="*/ 24 h 79"/>
                            <a:gd name="T90" fmla="*/ 5 w 71"/>
                            <a:gd name="T91" fmla="*/ 29 h 79"/>
                            <a:gd name="T92" fmla="*/ 4 w 71"/>
                            <a:gd name="T93" fmla="*/ 35 h 79"/>
                            <a:gd name="T94" fmla="*/ 2 w 71"/>
                            <a:gd name="T95" fmla="*/ 28 h 79"/>
                            <a:gd name="T96" fmla="*/ 0 w 71"/>
                            <a:gd name="T97" fmla="*/ 19 h 79"/>
                            <a:gd name="T98" fmla="*/ 4 w 71"/>
                            <a:gd name="T99" fmla="*/ 13 h 79"/>
                            <a:gd name="T100" fmla="*/ 8 w 71"/>
                            <a:gd name="T101" fmla="*/ 9 h 79"/>
                            <a:gd name="T102" fmla="*/ 13 w 71"/>
                            <a:gd name="T103" fmla="*/ 6 h 79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w 71"/>
                            <a:gd name="T157" fmla="*/ 0 h 79"/>
                            <a:gd name="T158" fmla="*/ 71 w 71"/>
                            <a:gd name="T159" fmla="*/ 79 h 79"/>
                          </a:gdLst>
                          <a:ahLst/>
                          <a:cxnLst>
                            <a:cxn ang="T104">
                              <a:pos x="T0" y="T1"/>
                            </a:cxn>
                            <a:cxn ang="T105">
                              <a:pos x="T2" y="T3"/>
                            </a:cxn>
                            <a:cxn ang="T106">
                              <a:pos x="T4" y="T5"/>
                            </a:cxn>
                            <a:cxn ang="T107">
                              <a:pos x="T6" y="T7"/>
                            </a:cxn>
                            <a:cxn ang="T108">
                              <a:pos x="T8" y="T9"/>
                            </a:cxn>
                            <a:cxn ang="T109">
                              <a:pos x="T10" y="T11"/>
                            </a:cxn>
                            <a:cxn ang="T110">
                              <a:pos x="T12" y="T13"/>
                            </a:cxn>
                            <a:cxn ang="T111">
                              <a:pos x="T14" y="T15"/>
                            </a:cxn>
                            <a:cxn ang="T112">
                              <a:pos x="T16" y="T17"/>
                            </a:cxn>
                            <a:cxn ang="T113">
                              <a:pos x="T18" y="T19"/>
                            </a:cxn>
                            <a:cxn ang="T114">
                              <a:pos x="T20" y="T21"/>
                            </a:cxn>
                            <a:cxn ang="T115">
                              <a:pos x="T22" y="T23"/>
                            </a:cxn>
                            <a:cxn ang="T116">
                              <a:pos x="T24" y="T25"/>
                            </a:cxn>
                            <a:cxn ang="T117">
                              <a:pos x="T26" y="T27"/>
                            </a:cxn>
                            <a:cxn ang="T118">
                              <a:pos x="T28" y="T29"/>
                            </a:cxn>
                            <a:cxn ang="T119">
                              <a:pos x="T30" y="T31"/>
                            </a:cxn>
                            <a:cxn ang="T120">
                              <a:pos x="T32" y="T33"/>
                            </a:cxn>
                            <a:cxn ang="T121">
                              <a:pos x="T34" y="T35"/>
                            </a:cxn>
                            <a:cxn ang="T122">
                              <a:pos x="T36" y="T37"/>
                            </a:cxn>
                            <a:cxn ang="T123">
                              <a:pos x="T38" y="T39"/>
                            </a:cxn>
                            <a:cxn ang="T124">
                              <a:pos x="T40" y="T41"/>
                            </a:cxn>
                            <a:cxn ang="T125">
                              <a:pos x="T42" y="T43"/>
                            </a:cxn>
                            <a:cxn ang="T126">
                              <a:pos x="T44" y="T45"/>
                            </a:cxn>
                            <a:cxn ang="T127">
                              <a:pos x="T46" y="T47"/>
                            </a:cxn>
                            <a:cxn ang="T128">
                              <a:pos x="T48" y="T49"/>
                            </a:cxn>
                            <a:cxn ang="T129">
                              <a:pos x="T50" y="T51"/>
                            </a:cxn>
                            <a:cxn ang="T130">
                              <a:pos x="T52" y="T53"/>
                            </a:cxn>
                            <a:cxn ang="T131">
                              <a:pos x="T54" y="T55"/>
                            </a:cxn>
                            <a:cxn ang="T132">
                              <a:pos x="T56" y="T57"/>
                            </a:cxn>
                            <a:cxn ang="T133">
                              <a:pos x="T58" y="T59"/>
                            </a:cxn>
                            <a:cxn ang="T134">
                              <a:pos x="T60" y="T61"/>
                            </a:cxn>
                            <a:cxn ang="T135">
                              <a:pos x="T62" y="T63"/>
                            </a:cxn>
                            <a:cxn ang="T136">
                              <a:pos x="T64" y="T65"/>
                            </a:cxn>
                            <a:cxn ang="T137">
                              <a:pos x="T66" y="T67"/>
                            </a:cxn>
                            <a:cxn ang="T138">
                              <a:pos x="T68" y="T69"/>
                            </a:cxn>
                            <a:cxn ang="T139">
                              <a:pos x="T70" y="T71"/>
                            </a:cxn>
                            <a:cxn ang="T140">
                              <a:pos x="T72" y="T73"/>
                            </a:cxn>
                            <a:cxn ang="T141">
                              <a:pos x="T74" y="T75"/>
                            </a:cxn>
                            <a:cxn ang="T142">
                              <a:pos x="T76" y="T77"/>
                            </a:cxn>
                            <a:cxn ang="T143">
                              <a:pos x="T78" y="T79"/>
                            </a:cxn>
                            <a:cxn ang="T144">
                              <a:pos x="T80" y="T81"/>
                            </a:cxn>
                            <a:cxn ang="T145">
                              <a:pos x="T82" y="T83"/>
                            </a:cxn>
                            <a:cxn ang="T146">
                              <a:pos x="T84" y="T85"/>
                            </a:cxn>
                            <a:cxn ang="T147">
                              <a:pos x="T86" y="T87"/>
                            </a:cxn>
                            <a:cxn ang="T148">
                              <a:pos x="T88" y="T89"/>
                            </a:cxn>
                            <a:cxn ang="T149">
                              <a:pos x="T90" y="T91"/>
                            </a:cxn>
                            <a:cxn ang="T150">
                              <a:pos x="T92" y="T93"/>
                            </a:cxn>
                            <a:cxn ang="T151">
                              <a:pos x="T94" y="T95"/>
                            </a:cxn>
                            <a:cxn ang="T152">
                              <a:pos x="T96" y="T97"/>
                            </a:cxn>
                            <a:cxn ang="T153">
                              <a:pos x="T98" y="T99"/>
                            </a:cxn>
                            <a:cxn ang="T154">
                              <a:pos x="T100" y="T101"/>
                            </a:cxn>
                            <a:cxn ang="T155">
                              <a:pos x="T102" y="T103"/>
                            </a:cxn>
                          </a:cxnLst>
                          <a:rect l="T156" t="T157" r="T158" b="T159"/>
                          <a:pathLst>
                            <a:path w="71" h="79">
                              <a:moveTo>
                                <a:pt x="13" y="6"/>
                              </a:moveTo>
                              <a:lnTo>
                                <a:pt x="19" y="3"/>
                              </a:lnTo>
                              <a:lnTo>
                                <a:pt x="24" y="2"/>
                              </a:lnTo>
                              <a:lnTo>
                                <a:pt x="32" y="0"/>
                              </a:lnTo>
                              <a:lnTo>
                                <a:pt x="38" y="0"/>
                              </a:lnTo>
                              <a:lnTo>
                                <a:pt x="45" y="0"/>
                              </a:lnTo>
                              <a:lnTo>
                                <a:pt x="51" y="1"/>
                              </a:lnTo>
                              <a:lnTo>
                                <a:pt x="56" y="1"/>
                              </a:lnTo>
                              <a:lnTo>
                                <a:pt x="60" y="3"/>
                              </a:lnTo>
                              <a:lnTo>
                                <a:pt x="64" y="6"/>
                              </a:lnTo>
                              <a:lnTo>
                                <a:pt x="67" y="10"/>
                              </a:lnTo>
                              <a:lnTo>
                                <a:pt x="68" y="16"/>
                              </a:lnTo>
                              <a:lnTo>
                                <a:pt x="69" y="24"/>
                              </a:lnTo>
                              <a:lnTo>
                                <a:pt x="70" y="34"/>
                              </a:lnTo>
                              <a:lnTo>
                                <a:pt x="69" y="43"/>
                              </a:lnTo>
                              <a:lnTo>
                                <a:pt x="67" y="51"/>
                              </a:lnTo>
                              <a:lnTo>
                                <a:pt x="66" y="58"/>
                              </a:lnTo>
                              <a:lnTo>
                                <a:pt x="64" y="63"/>
                              </a:lnTo>
                              <a:lnTo>
                                <a:pt x="62" y="68"/>
                              </a:lnTo>
                              <a:lnTo>
                                <a:pt x="60" y="73"/>
                              </a:lnTo>
                              <a:lnTo>
                                <a:pt x="57" y="78"/>
                              </a:lnTo>
                              <a:lnTo>
                                <a:pt x="55" y="78"/>
                              </a:lnTo>
                              <a:lnTo>
                                <a:pt x="56" y="71"/>
                              </a:lnTo>
                              <a:lnTo>
                                <a:pt x="54" y="66"/>
                              </a:lnTo>
                              <a:lnTo>
                                <a:pt x="53" y="63"/>
                              </a:lnTo>
                              <a:lnTo>
                                <a:pt x="55" y="59"/>
                              </a:lnTo>
                              <a:lnTo>
                                <a:pt x="56" y="51"/>
                              </a:lnTo>
                              <a:lnTo>
                                <a:pt x="54" y="49"/>
                              </a:lnTo>
                              <a:lnTo>
                                <a:pt x="51" y="53"/>
                              </a:lnTo>
                              <a:lnTo>
                                <a:pt x="48" y="57"/>
                              </a:lnTo>
                              <a:lnTo>
                                <a:pt x="49" y="49"/>
                              </a:lnTo>
                              <a:lnTo>
                                <a:pt x="47" y="40"/>
                              </a:lnTo>
                              <a:lnTo>
                                <a:pt x="47" y="30"/>
                              </a:lnTo>
                              <a:lnTo>
                                <a:pt x="47" y="24"/>
                              </a:lnTo>
                              <a:lnTo>
                                <a:pt x="49" y="22"/>
                              </a:lnTo>
                              <a:lnTo>
                                <a:pt x="44" y="23"/>
                              </a:lnTo>
                              <a:lnTo>
                                <a:pt x="40" y="25"/>
                              </a:lnTo>
                              <a:lnTo>
                                <a:pt x="37" y="25"/>
                              </a:lnTo>
                              <a:lnTo>
                                <a:pt x="30" y="26"/>
                              </a:lnTo>
                              <a:lnTo>
                                <a:pt x="26" y="28"/>
                              </a:lnTo>
                              <a:lnTo>
                                <a:pt x="32" y="25"/>
                              </a:lnTo>
                              <a:lnTo>
                                <a:pt x="28" y="25"/>
                              </a:lnTo>
                              <a:lnTo>
                                <a:pt x="20" y="25"/>
                              </a:lnTo>
                              <a:lnTo>
                                <a:pt x="14" y="24"/>
                              </a:lnTo>
                              <a:lnTo>
                                <a:pt x="7" y="24"/>
                              </a:lnTo>
                              <a:lnTo>
                                <a:pt x="5" y="29"/>
                              </a:lnTo>
                              <a:lnTo>
                                <a:pt x="4" y="35"/>
                              </a:lnTo>
                              <a:lnTo>
                                <a:pt x="2" y="28"/>
                              </a:lnTo>
                              <a:lnTo>
                                <a:pt x="0" y="19"/>
                              </a:lnTo>
                              <a:lnTo>
                                <a:pt x="4" y="13"/>
                              </a:lnTo>
                              <a:lnTo>
                                <a:pt x="8" y="9"/>
                              </a:lnTo>
                              <a:lnTo>
                                <a:pt x="13" y="6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505" name="Group 13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875"/>
                      <a:ext cx="160" cy="739"/>
                      <a:chOff x="3650" y="875"/>
                      <a:chExt cx="160" cy="739"/>
                    </a:xfrm>
                  </p:grpSpPr>
                  <p:grpSp>
                    <p:nvGrpSpPr>
                      <p:cNvPr id="20506" name="Group 13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1" y="875"/>
                        <a:ext cx="85" cy="178"/>
                        <a:chOff x="3691" y="875"/>
                        <a:chExt cx="85" cy="178"/>
                      </a:xfrm>
                    </p:grpSpPr>
                    <p:sp>
                      <p:nvSpPr>
                        <p:cNvPr id="20525" name="Freeform 13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1" y="875"/>
                          <a:ext cx="85" cy="101"/>
                        </a:xfrm>
                        <a:custGeom>
                          <a:avLst/>
                          <a:gdLst>
                            <a:gd name="T0" fmla="*/ 48 w 85"/>
                            <a:gd name="T1" fmla="*/ 2 h 101"/>
                            <a:gd name="T2" fmla="*/ 60 w 85"/>
                            <a:gd name="T3" fmla="*/ 6 h 101"/>
                            <a:gd name="T4" fmla="*/ 67 w 85"/>
                            <a:gd name="T5" fmla="*/ 11 h 101"/>
                            <a:gd name="T6" fmla="*/ 72 w 85"/>
                            <a:gd name="T7" fmla="*/ 18 h 101"/>
                            <a:gd name="T8" fmla="*/ 76 w 85"/>
                            <a:gd name="T9" fmla="*/ 32 h 101"/>
                            <a:gd name="T10" fmla="*/ 81 w 85"/>
                            <a:gd name="T11" fmla="*/ 52 h 101"/>
                            <a:gd name="T12" fmla="*/ 84 w 85"/>
                            <a:gd name="T13" fmla="*/ 70 h 101"/>
                            <a:gd name="T14" fmla="*/ 84 w 85"/>
                            <a:gd name="T15" fmla="*/ 78 h 101"/>
                            <a:gd name="T16" fmla="*/ 82 w 85"/>
                            <a:gd name="T17" fmla="*/ 86 h 101"/>
                            <a:gd name="T18" fmla="*/ 81 w 85"/>
                            <a:gd name="T19" fmla="*/ 98 h 101"/>
                            <a:gd name="T20" fmla="*/ 78 w 85"/>
                            <a:gd name="T21" fmla="*/ 98 h 101"/>
                            <a:gd name="T22" fmla="*/ 73 w 85"/>
                            <a:gd name="T23" fmla="*/ 96 h 101"/>
                            <a:gd name="T24" fmla="*/ 67 w 85"/>
                            <a:gd name="T25" fmla="*/ 97 h 101"/>
                            <a:gd name="T26" fmla="*/ 59 w 85"/>
                            <a:gd name="T27" fmla="*/ 99 h 101"/>
                            <a:gd name="T28" fmla="*/ 55 w 85"/>
                            <a:gd name="T29" fmla="*/ 99 h 101"/>
                            <a:gd name="T30" fmla="*/ 55 w 85"/>
                            <a:gd name="T31" fmla="*/ 93 h 101"/>
                            <a:gd name="T32" fmla="*/ 61 w 85"/>
                            <a:gd name="T33" fmla="*/ 79 h 101"/>
                            <a:gd name="T34" fmla="*/ 63 w 85"/>
                            <a:gd name="T35" fmla="*/ 57 h 101"/>
                            <a:gd name="T36" fmla="*/ 61 w 85"/>
                            <a:gd name="T37" fmla="*/ 37 h 101"/>
                            <a:gd name="T38" fmla="*/ 49 w 85"/>
                            <a:gd name="T39" fmla="*/ 24 h 101"/>
                            <a:gd name="T40" fmla="*/ 29 w 85"/>
                            <a:gd name="T41" fmla="*/ 22 h 101"/>
                            <a:gd name="T42" fmla="*/ 20 w 85"/>
                            <a:gd name="T43" fmla="*/ 35 h 101"/>
                            <a:gd name="T44" fmla="*/ 21 w 85"/>
                            <a:gd name="T45" fmla="*/ 77 h 101"/>
                            <a:gd name="T46" fmla="*/ 29 w 85"/>
                            <a:gd name="T47" fmla="*/ 93 h 101"/>
                            <a:gd name="T48" fmla="*/ 29 w 85"/>
                            <a:gd name="T49" fmla="*/ 99 h 101"/>
                            <a:gd name="T50" fmla="*/ 24 w 85"/>
                            <a:gd name="T51" fmla="*/ 99 h 101"/>
                            <a:gd name="T52" fmla="*/ 18 w 85"/>
                            <a:gd name="T53" fmla="*/ 98 h 101"/>
                            <a:gd name="T54" fmla="*/ 13 w 85"/>
                            <a:gd name="T55" fmla="*/ 97 h 101"/>
                            <a:gd name="T56" fmla="*/ 6 w 85"/>
                            <a:gd name="T57" fmla="*/ 100 h 101"/>
                            <a:gd name="T58" fmla="*/ 5 w 85"/>
                            <a:gd name="T59" fmla="*/ 93 h 101"/>
                            <a:gd name="T60" fmla="*/ 2 w 85"/>
                            <a:gd name="T61" fmla="*/ 83 h 101"/>
                            <a:gd name="T62" fmla="*/ 0 w 85"/>
                            <a:gd name="T63" fmla="*/ 73 h 101"/>
                            <a:gd name="T64" fmla="*/ 0 w 85"/>
                            <a:gd name="T65" fmla="*/ 66 h 101"/>
                            <a:gd name="T66" fmla="*/ 0 w 85"/>
                            <a:gd name="T67" fmla="*/ 57 h 101"/>
                            <a:gd name="T68" fmla="*/ 2 w 85"/>
                            <a:gd name="T69" fmla="*/ 50 h 101"/>
                            <a:gd name="T70" fmla="*/ 4 w 85"/>
                            <a:gd name="T71" fmla="*/ 43 h 101"/>
                            <a:gd name="T72" fmla="*/ 5 w 85"/>
                            <a:gd name="T73" fmla="*/ 36 h 101"/>
                            <a:gd name="T74" fmla="*/ 5 w 85"/>
                            <a:gd name="T75" fmla="*/ 31 h 101"/>
                            <a:gd name="T76" fmla="*/ 7 w 85"/>
                            <a:gd name="T77" fmla="*/ 24 h 101"/>
                            <a:gd name="T78" fmla="*/ 9 w 85"/>
                            <a:gd name="T79" fmla="*/ 15 h 101"/>
                            <a:gd name="T80" fmla="*/ 17 w 85"/>
                            <a:gd name="T81" fmla="*/ 7 h 101"/>
                            <a:gd name="T82" fmla="*/ 23 w 85"/>
                            <a:gd name="T83" fmla="*/ 2 h 101"/>
                            <a:gd name="T84" fmla="*/ 32 w 85"/>
                            <a:gd name="T85" fmla="*/ 0 h 101"/>
                            <a:gd name="T86" fmla="*/ 40 w 85"/>
                            <a:gd name="T87" fmla="*/ 0 h 101"/>
                            <a:gd name="T88" fmla="*/ 48 w 85"/>
                            <a:gd name="T89" fmla="*/ 2 h 101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w 85"/>
                            <a:gd name="T136" fmla="*/ 0 h 101"/>
                            <a:gd name="T137" fmla="*/ 85 w 85"/>
                            <a:gd name="T138" fmla="*/ 101 h 101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T135" t="T136" r="T137" b="T138"/>
                          <a:pathLst>
                            <a:path w="85" h="101">
                              <a:moveTo>
                                <a:pt x="48" y="2"/>
                              </a:moveTo>
                              <a:lnTo>
                                <a:pt x="60" y="6"/>
                              </a:lnTo>
                              <a:lnTo>
                                <a:pt x="67" y="11"/>
                              </a:lnTo>
                              <a:lnTo>
                                <a:pt x="72" y="18"/>
                              </a:lnTo>
                              <a:lnTo>
                                <a:pt x="76" y="32"/>
                              </a:lnTo>
                              <a:lnTo>
                                <a:pt x="81" y="52"/>
                              </a:lnTo>
                              <a:lnTo>
                                <a:pt x="84" y="70"/>
                              </a:lnTo>
                              <a:lnTo>
                                <a:pt x="84" y="78"/>
                              </a:lnTo>
                              <a:lnTo>
                                <a:pt x="82" y="86"/>
                              </a:lnTo>
                              <a:lnTo>
                                <a:pt x="81" y="98"/>
                              </a:lnTo>
                              <a:lnTo>
                                <a:pt x="78" y="98"/>
                              </a:lnTo>
                              <a:lnTo>
                                <a:pt x="73" y="96"/>
                              </a:lnTo>
                              <a:lnTo>
                                <a:pt x="67" y="97"/>
                              </a:lnTo>
                              <a:lnTo>
                                <a:pt x="59" y="99"/>
                              </a:lnTo>
                              <a:lnTo>
                                <a:pt x="55" y="99"/>
                              </a:lnTo>
                              <a:lnTo>
                                <a:pt x="55" y="93"/>
                              </a:lnTo>
                              <a:lnTo>
                                <a:pt x="61" y="79"/>
                              </a:lnTo>
                              <a:lnTo>
                                <a:pt x="63" y="57"/>
                              </a:lnTo>
                              <a:lnTo>
                                <a:pt x="61" y="37"/>
                              </a:lnTo>
                              <a:lnTo>
                                <a:pt x="49" y="24"/>
                              </a:lnTo>
                              <a:lnTo>
                                <a:pt x="29" y="22"/>
                              </a:lnTo>
                              <a:lnTo>
                                <a:pt x="20" y="35"/>
                              </a:lnTo>
                              <a:lnTo>
                                <a:pt x="21" y="77"/>
                              </a:lnTo>
                              <a:lnTo>
                                <a:pt x="29" y="93"/>
                              </a:lnTo>
                              <a:lnTo>
                                <a:pt x="29" y="99"/>
                              </a:lnTo>
                              <a:lnTo>
                                <a:pt x="24" y="99"/>
                              </a:lnTo>
                              <a:lnTo>
                                <a:pt x="18" y="98"/>
                              </a:lnTo>
                              <a:lnTo>
                                <a:pt x="13" y="97"/>
                              </a:lnTo>
                              <a:lnTo>
                                <a:pt x="6" y="100"/>
                              </a:lnTo>
                              <a:lnTo>
                                <a:pt x="5" y="93"/>
                              </a:lnTo>
                              <a:lnTo>
                                <a:pt x="2" y="83"/>
                              </a:lnTo>
                              <a:lnTo>
                                <a:pt x="0" y="73"/>
                              </a:lnTo>
                              <a:lnTo>
                                <a:pt x="0" y="66"/>
                              </a:lnTo>
                              <a:lnTo>
                                <a:pt x="0" y="57"/>
                              </a:lnTo>
                              <a:lnTo>
                                <a:pt x="2" y="50"/>
                              </a:lnTo>
                              <a:lnTo>
                                <a:pt x="4" y="43"/>
                              </a:lnTo>
                              <a:lnTo>
                                <a:pt x="5" y="36"/>
                              </a:lnTo>
                              <a:lnTo>
                                <a:pt x="5" y="31"/>
                              </a:lnTo>
                              <a:lnTo>
                                <a:pt x="7" y="24"/>
                              </a:lnTo>
                              <a:lnTo>
                                <a:pt x="9" y="15"/>
                              </a:lnTo>
                              <a:lnTo>
                                <a:pt x="17" y="7"/>
                              </a:lnTo>
                              <a:lnTo>
                                <a:pt x="23" y="2"/>
                              </a:lnTo>
                              <a:lnTo>
                                <a:pt x="32" y="0"/>
                              </a:lnTo>
                              <a:lnTo>
                                <a:pt x="40" y="0"/>
                              </a:lnTo>
                              <a:lnTo>
                                <a:pt x="48" y="2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26" name="Freeform 13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7" y="893"/>
                          <a:ext cx="70" cy="160"/>
                        </a:xfrm>
                        <a:custGeom>
                          <a:avLst/>
                          <a:gdLst>
                            <a:gd name="T0" fmla="*/ 42 w 70"/>
                            <a:gd name="T1" fmla="*/ 1 h 160"/>
                            <a:gd name="T2" fmla="*/ 47 w 70"/>
                            <a:gd name="T3" fmla="*/ 4 h 160"/>
                            <a:gd name="T4" fmla="*/ 52 w 70"/>
                            <a:gd name="T5" fmla="*/ 7 h 160"/>
                            <a:gd name="T6" fmla="*/ 55 w 70"/>
                            <a:gd name="T7" fmla="*/ 13 h 160"/>
                            <a:gd name="T8" fmla="*/ 57 w 70"/>
                            <a:gd name="T9" fmla="*/ 19 h 160"/>
                            <a:gd name="T10" fmla="*/ 58 w 70"/>
                            <a:gd name="T11" fmla="*/ 38 h 160"/>
                            <a:gd name="T12" fmla="*/ 58 w 70"/>
                            <a:gd name="T13" fmla="*/ 46 h 160"/>
                            <a:gd name="T14" fmla="*/ 56 w 70"/>
                            <a:gd name="T15" fmla="*/ 59 h 160"/>
                            <a:gd name="T16" fmla="*/ 53 w 70"/>
                            <a:gd name="T17" fmla="*/ 66 h 160"/>
                            <a:gd name="T18" fmla="*/ 49 w 70"/>
                            <a:gd name="T19" fmla="*/ 75 h 160"/>
                            <a:gd name="T20" fmla="*/ 49 w 70"/>
                            <a:gd name="T21" fmla="*/ 99 h 160"/>
                            <a:gd name="T22" fmla="*/ 69 w 70"/>
                            <a:gd name="T23" fmla="*/ 112 h 160"/>
                            <a:gd name="T24" fmla="*/ 33 w 70"/>
                            <a:gd name="T25" fmla="*/ 159 h 160"/>
                            <a:gd name="T26" fmla="*/ 0 w 70"/>
                            <a:gd name="T27" fmla="*/ 109 h 160"/>
                            <a:gd name="T28" fmla="*/ 23 w 70"/>
                            <a:gd name="T29" fmla="*/ 94 h 160"/>
                            <a:gd name="T30" fmla="*/ 23 w 70"/>
                            <a:gd name="T31" fmla="*/ 76 h 160"/>
                            <a:gd name="T32" fmla="*/ 17 w 70"/>
                            <a:gd name="T33" fmla="*/ 66 h 160"/>
                            <a:gd name="T34" fmla="*/ 14 w 70"/>
                            <a:gd name="T35" fmla="*/ 60 h 160"/>
                            <a:gd name="T36" fmla="*/ 13 w 70"/>
                            <a:gd name="T37" fmla="*/ 52 h 160"/>
                            <a:gd name="T38" fmla="*/ 12 w 70"/>
                            <a:gd name="T39" fmla="*/ 42 h 160"/>
                            <a:gd name="T40" fmla="*/ 12 w 70"/>
                            <a:gd name="T41" fmla="*/ 36 h 160"/>
                            <a:gd name="T42" fmla="*/ 12 w 70"/>
                            <a:gd name="T43" fmla="*/ 26 h 160"/>
                            <a:gd name="T44" fmla="*/ 12 w 70"/>
                            <a:gd name="T45" fmla="*/ 19 h 160"/>
                            <a:gd name="T46" fmla="*/ 14 w 70"/>
                            <a:gd name="T47" fmla="*/ 12 h 160"/>
                            <a:gd name="T48" fmla="*/ 18 w 70"/>
                            <a:gd name="T49" fmla="*/ 6 h 160"/>
                            <a:gd name="T50" fmla="*/ 23 w 70"/>
                            <a:gd name="T51" fmla="*/ 2 h 160"/>
                            <a:gd name="T52" fmla="*/ 28 w 70"/>
                            <a:gd name="T53" fmla="*/ 0 h 160"/>
                            <a:gd name="T54" fmla="*/ 35 w 70"/>
                            <a:gd name="T55" fmla="*/ 0 h 160"/>
                            <a:gd name="T56" fmla="*/ 42 w 70"/>
                            <a:gd name="T57" fmla="*/ 1 h 160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70"/>
                            <a:gd name="T88" fmla="*/ 0 h 160"/>
                            <a:gd name="T89" fmla="*/ 70 w 70"/>
                            <a:gd name="T90" fmla="*/ 160 h 160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70" h="160">
                              <a:moveTo>
                                <a:pt x="42" y="1"/>
                              </a:moveTo>
                              <a:lnTo>
                                <a:pt x="47" y="4"/>
                              </a:lnTo>
                              <a:lnTo>
                                <a:pt x="52" y="7"/>
                              </a:lnTo>
                              <a:lnTo>
                                <a:pt x="55" y="13"/>
                              </a:lnTo>
                              <a:lnTo>
                                <a:pt x="57" y="19"/>
                              </a:lnTo>
                              <a:lnTo>
                                <a:pt x="58" y="38"/>
                              </a:lnTo>
                              <a:lnTo>
                                <a:pt x="58" y="46"/>
                              </a:lnTo>
                              <a:lnTo>
                                <a:pt x="56" y="59"/>
                              </a:lnTo>
                              <a:lnTo>
                                <a:pt x="53" y="66"/>
                              </a:lnTo>
                              <a:lnTo>
                                <a:pt x="49" y="75"/>
                              </a:lnTo>
                              <a:lnTo>
                                <a:pt x="49" y="99"/>
                              </a:lnTo>
                              <a:lnTo>
                                <a:pt x="69" y="112"/>
                              </a:lnTo>
                              <a:lnTo>
                                <a:pt x="33" y="159"/>
                              </a:lnTo>
                              <a:lnTo>
                                <a:pt x="0" y="109"/>
                              </a:lnTo>
                              <a:lnTo>
                                <a:pt x="23" y="94"/>
                              </a:lnTo>
                              <a:lnTo>
                                <a:pt x="23" y="76"/>
                              </a:lnTo>
                              <a:lnTo>
                                <a:pt x="17" y="66"/>
                              </a:lnTo>
                              <a:lnTo>
                                <a:pt x="14" y="60"/>
                              </a:lnTo>
                              <a:lnTo>
                                <a:pt x="13" y="52"/>
                              </a:lnTo>
                              <a:lnTo>
                                <a:pt x="12" y="42"/>
                              </a:lnTo>
                              <a:lnTo>
                                <a:pt x="12" y="36"/>
                              </a:lnTo>
                              <a:lnTo>
                                <a:pt x="12" y="26"/>
                              </a:lnTo>
                              <a:lnTo>
                                <a:pt x="12" y="19"/>
                              </a:lnTo>
                              <a:lnTo>
                                <a:pt x="14" y="12"/>
                              </a:lnTo>
                              <a:lnTo>
                                <a:pt x="18" y="6"/>
                              </a:lnTo>
                              <a:lnTo>
                                <a:pt x="23" y="2"/>
                              </a:lnTo>
                              <a:lnTo>
                                <a:pt x="28" y="0"/>
                              </a:lnTo>
                              <a:lnTo>
                                <a:pt x="35" y="0"/>
                              </a:lnTo>
                              <a:lnTo>
                                <a:pt x="42" y="1"/>
                              </a:lnTo>
                            </a:path>
                          </a:pathLst>
                        </a:custGeom>
                        <a:blipFill dpi="0" rotWithShape="0">
                          <a:blip r:embed="rId4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07" name="Group 13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53" y="1231"/>
                        <a:ext cx="132" cy="351"/>
                        <a:chOff x="3653" y="1231"/>
                        <a:chExt cx="132" cy="351"/>
                      </a:xfrm>
                    </p:grpSpPr>
                    <p:grpSp>
                      <p:nvGrpSpPr>
                        <p:cNvPr id="20521" name="Group 13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53" y="1231"/>
                          <a:ext cx="132" cy="351"/>
                          <a:chOff x="3653" y="1231"/>
                          <a:chExt cx="132" cy="351"/>
                        </a:xfrm>
                      </p:grpSpPr>
                      <p:sp>
                        <p:nvSpPr>
                          <p:cNvPr id="20523" name="Freeform 13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0" y="1307"/>
                            <a:ext cx="95" cy="275"/>
                          </a:xfrm>
                          <a:custGeom>
                            <a:avLst/>
                            <a:gdLst>
                              <a:gd name="T0" fmla="*/ 77 w 95"/>
                              <a:gd name="T1" fmla="*/ 6 h 275"/>
                              <a:gd name="T2" fmla="*/ 76 w 95"/>
                              <a:gd name="T3" fmla="*/ 85 h 275"/>
                              <a:gd name="T4" fmla="*/ 76 w 95"/>
                              <a:gd name="T5" fmla="*/ 152 h 275"/>
                              <a:gd name="T6" fmla="*/ 72 w 95"/>
                              <a:gd name="T7" fmla="*/ 216 h 275"/>
                              <a:gd name="T8" fmla="*/ 83 w 95"/>
                              <a:gd name="T9" fmla="*/ 244 h 275"/>
                              <a:gd name="T10" fmla="*/ 91 w 95"/>
                              <a:gd name="T11" fmla="*/ 262 h 275"/>
                              <a:gd name="T12" fmla="*/ 94 w 95"/>
                              <a:gd name="T13" fmla="*/ 268 h 275"/>
                              <a:gd name="T14" fmla="*/ 90 w 95"/>
                              <a:gd name="T15" fmla="*/ 274 h 275"/>
                              <a:gd name="T16" fmla="*/ 73 w 95"/>
                              <a:gd name="T17" fmla="*/ 273 h 275"/>
                              <a:gd name="T18" fmla="*/ 58 w 95"/>
                              <a:gd name="T19" fmla="*/ 237 h 275"/>
                              <a:gd name="T20" fmla="*/ 57 w 95"/>
                              <a:gd name="T21" fmla="*/ 214 h 275"/>
                              <a:gd name="T22" fmla="*/ 46 w 95"/>
                              <a:gd name="T23" fmla="*/ 138 h 275"/>
                              <a:gd name="T24" fmla="*/ 44 w 95"/>
                              <a:gd name="T25" fmla="*/ 121 h 275"/>
                              <a:gd name="T26" fmla="*/ 45 w 95"/>
                              <a:gd name="T27" fmla="*/ 156 h 275"/>
                              <a:gd name="T28" fmla="*/ 40 w 95"/>
                              <a:gd name="T29" fmla="*/ 207 h 275"/>
                              <a:gd name="T30" fmla="*/ 41 w 95"/>
                              <a:gd name="T31" fmla="*/ 230 h 275"/>
                              <a:gd name="T32" fmla="*/ 34 w 95"/>
                              <a:gd name="T33" fmla="*/ 253 h 275"/>
                              <a:gd name="T34" fmla="*/ 24 w 95"/>
                              <a:gd name="T35" fmla="*/ 270 h 275"/>
                              <a:gd name="T36" fmla="*/ 9 w 95"/>
                              <a:gd name="T37" fmla="*/ 271 h 275"/>
                              <a:gd name="T38" fmla="*/ 4 w 95"/>
                              <a:gd name="T39" fmla="*/ 265 h 275"/>
                              <a:gd name="T40" fmla="*/ 20 w 95"/>
                              <a:gd name="T41" fmla="*/ 229 h 275"/>
                              <a:gd name="T42" fmla="*/ 22 w 95"/>
                              <a:gd name="T43" fmla="*/ 212 h 275"/>
                              <a:gd name="T44" fmla="*/ 19 w 95"/>
                              <a:gd name="T45" fmla="*/ 176 h 275"/>
                              <a:gd name="T46" fmla="*/ 13 w 95"/>
                              <a:gd name="T47" fmla="*/ 116 h 275"/>
                              <a:gd name="T48" fmla="*/ 0 w 95"/>
                              <a:gd name="T49" fmla="*/ 0 h 275"/>
                              <a:gd name="T50" fmla="*/ 77 w 95"/>
                              <a:gd name="T51" fmla="*/ 6 h 275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w 95"/>
                              <a:gd name="T79" fmla="*/ 0 h 275"/>
                              <a:gd name="T80" fmla="*/ 95 w 95"/>
                              <a:gd name="T81" fmla="*/ 275 h 275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T78" t="T79" r="T80" b="T81"/>
                            <a:pathLst>
                              <a:path w="95" h="275">
                                <a:moveTo>
                                  <a:pt x="77" y="6"/>
                                </a:moveTo>
                                <a:lnTo>
                                  <a:pt x="76" y="85"/>
                                </a:lnTo>
                                <a:lnTo>
                                  <a:pt x="76" y="152"/>
                                </a:lnTo>
                                <a:lnTo>
                                  <a:pt x="72" y="216"/>
                                </a:lnTo>
                                <a:lnTo>
                                  <a:pt x="83" y="244"/>
                                </a:lnTo>
                                <a:lnTo>
                                  <a:pt x="91" y="262"/>
                                </a:lnTo>
                                <a:lnTo>
                                  <a:pt x="94" y="268"/>
                                </a:lnTo>
                                <a:lnTo>
                                  <a:pt x="90" y="274"/>
                                </a:lnTo>
                                <a:lnTo>
                                  <a:pt x="73" y="273"/>
                                </a:lnTo>
                                <a:lnTo>
                                  <a:pt x="58" y="237"/>
                                </a:lnTo>
                                <a:lnTo>
                                  <a:pt x="57" y="214"/>
                                </a:lnTo>
                                <a:lnTo>
                                  <a:pt x="46" y="138"/>
                                </a:lnTo>
                                <a:lnTo>
                                  <a:pt x="44" y="121"/>
                                </a:lnTo>
                                <a:lnTo>
                                  <a:pt x="45" y="156"/>
                                </a:lnTo>
                                <a:lnTo>
                                  <a:pt x="40" y="207"/>
                                </a:lnTo>
                                <a:lnTo>
                                  <a:pt x="41" y="230"/>
                                </a:lnTo>
                                <a:lnTo>
                                  <a:pt x="34" y="253"/>
                                </a:lnTo>
                                <a:lnTo>
                                  <a:pt x="24" y="270"/>
                                </a:lnTo>
                                <a:lnTo>
                                  <a:pt x="9" y="271"/>
                                </a:lnTo>
                                <a:lnTo>
                                  <a:pt x="4" y="265"/>
                                </a:lnTo>
                                <a:lnTo>
                                  <a:pt x="20" y="229"/>
                                </a:lnTo>
                                <a:lnTo>
                                  <a:pt x="22" y="212"/>
                                </a:lnTo>
                                <a:lnTo>
                                  <a:pt x="19" y="176"/>
                                </a:lnTo>
                                <a:lnTo>
                                  <a:pt x="13" y="116"/>
                                </a:lnTo>
                                <a:lnTo>
                                  <a:pt x="0" y="0"/>
                                </a:lnTo>
                                <a:lnTo>
                                  <a:pt x="77" y="6"/>
                                </a:lnTo>
                              </a:path>
                            </a:pathLst>
                          </a:custGeom>
                          <a:blipFill dpi="0" rotWithShape="0">
                            <a:blip r:embed="rId4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24" name="Freeform 13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53" y="1231"/>
                            <a:ext cx="23" cy="36"/>
                          </a:xfrm>
                          <a:custGeom>
                            <a:avLst/>
                            <a:gdLst>
                              <a:gd name="T0" fmla="*/ 0 w 23"/>
                              <a:gd name="T1" fmla="*/ 0 h 36"/>
                              <a:gd name="T2" fmla="*/ 0 w 23"/>
                              <a:gd name="T3" fmla="*/ 18 h 36"/>
                              <a:gd name="T4" fmla="*/ 22 w 23"/>
                              <a:gd name="T5" fmla="*/ 35 h 36"/>
                              <a:gd name="T6" fmla="*/ 12 w 23"/>
                              <a:gd name="T7" fmla="*/ 3 h 36"/>
                              <a:gd name="T8" fmla="*/ 0 w 23"/>
                              <a:gd name="T9" fmla="*/ 0 h 3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3"/>
                              <a:gd name="T16" fmla="*/ 0 h 36"/>
                              <a:gd name="T17" fmla="*/ 23 w 23"/>
                              <a:gd name="T18" fmla="*/ 36 h 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3" h="36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22" y="35"/>
                                </a:lnTo>
                                <a:lnTo>
                                  <a:pt x="12" y="3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blipFill dpi="0" rotWithShape="0">
                            <a:blip r:embed="rId4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0522" name="Freeform 13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8" y="1309"/>
                          <a:ext cx="9" cy="123"/>
                        </a:xfrm>
                        <a:custGeom>
                          <a:avLst/>
                          <a:gdLst>
                            <a:gd name="T0" fmla="*/ 0 w 9"/>
                            <a:gd name="T1" fmla="*/ 0 h 123"/>
                            <a:gd name="T2" fmla="*/ 0 w 9"/>
                            <a:gd name="T3" fmla="*/ 40 h 123"/>
                            <a:gd name="T4" fmla="*/ 1 w 9"/>
                            <a:gd name="T5" fmla="*/ 64 h 123"/>
                            <a:gd name="T6" fmla="*/ 3 w 9"/>
                            <a:gd name="T7" fmla="*/ 90 h 123"/>
                            <a:gd name="T8" fmla="*/ 8 w 9"/>
                            <a:gd name="T9" fmla="*/ 116 h 123"/>
                            <a:gd name="T10" fmla="*/ 7 w 9"/>
                            <a:gd name="T11" fmla="*/ 122 h 123"/>
                            <a:gd name="T12" fmla="*/ 0 w 9"/>
                            <a:gd name="T13" fmla="*/ 0 h 123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9"/>
                            <a:gd name="T22" fmla="*/ 0 h 123"/>
                            <a:gd name="T23" fmla="*/ 9 w 9"/>
                            <a:gd name="T24" fmla="*/ 123 h 123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9" h="123">
                              <a:moveTo>
                                <a:pt x="0" y="0"/>
                              </a:moveTo>
                              <a:lnTo>
                                <a:pt x="0" y="40"/>
                              </a:lnTo>
                              <a:lnTo>
                                <a:pt x="1" y="64"/>
                              </a:lnTo>
                              <a:lnTo>
                                <a:pt x="3" y="90"/>
                              </a:lnTo>
                              <a:lnTo>
                                <a:pt x="8" y="116"/>
                              </a:lnTo>
                              <a:lnTo>
                                <a:pt x="7" y="12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blipFill dpi="0" rotWithShape="0">
                          <a:blip r:embed="rId4" cstate="print"/>
                          <a:srcRect/>
                          <a:tile tx="0" ty="0" sx="100000" sy="100000" flip="none" algn="tl"/>
                        </a:blipFill>
                        <a:ln w="12700" cap="rnd">
                          <a:solidFill>
                            <a:srgbClr val="FF5F1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08" name="Group 13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9" y="1536"/>
                        <a:ext cx="101" cy="78"/>
                        <a:chOff x="3689" y="1536"/>
                        <a:chExt cx="101" cy="78"/>
                      </a:xfrm>
                    </p:grpSpPr>
                    <p:sp>
                      <p:nvSpPr>
                        <p:cNvPr id="20519" name="Freeform 13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89" y="1536"/>
                          <a:ext cx="46" cy="74"/>
                        </a:xfrm>
                        <a:custGeom>
                          <a:avLst/>
                          <a:gdLst>
                            <a:gd name="T0" fmla="*/ 42 w 46"/>
                            <a:gd name="T1" fmla="*/ 0 h 74"/>
                            <a:gd name="T2" fmla="*/ 45 w 46"/>
                            <a:gd name="T3" fmla="*/ 11 h 74"/>
                            <a:gd name="T4" fmla="*/ 45 w 46"/>
                            <a:gd name="T5" fmla="*/ 32 h 74"/>
                            <a:gd name="T6" fmla="*/ 40 w 46"/>
                            <a:gd name="T7" fmla="*/ 24 h 74"/>
                            <a:gd name="T8" fmla="*/ 35 w 46"/>
                            <a:gd name="T9" fmla="*/ 35 h 74"/>
                            <a:gd name="T10" fmla="*/ 34 w 46"/>
                            <a:gd name="T11" fmla="*/ 50 h 74"/>
                            <a:gd name="T12" fmla="*/ 27 w 46"/>
                            <a:gd name="T13" fmla="*/ 63 h 74"/>
                            <a:gd name="T14" fmla="*/ 16 w 46"/>
                            <a:gd name="T15" fmla="*/ 71 h 74"/>
                            <a:gd name="T16" fmla="*/ 7 w 46"/>
                            <a:gd name="T17" fmla="*/ 73 h 74"/>
                            <a:gd name="T18" fmla="*/ 0 w 46"/>
                            <a:gd name="T19" fmla="*/ 71 h 74"/>
                            <a:gd name="T20" fmla="*/ 0 w 46"/>
                            <a:gd name="T21" fmla="*/ 57 h 74"/>
                            <a:gd name="T22" fmla="*/ 6 w 46"/>
                            <a:gd name="T23" fmla="*/ 35 h 74"/>
                            <a:gd name="T24" fmla="*/ 9 w 46"/>
                            <a:gd name="T25" fmla="*/ 41 h 74"/>
                            <a:gd name="T26" fmla="*/ 16 w 46"/>
                            <a:gd name="T27" fmla="*/ 41 h 74"/>
                            <a:gd name="T28" fmla="*/ 25 w 46"/>
                            <a:gd name="T29" fmla="*/ 40 h 74"/>
                            <a:gd name="T30" fmla="*/ 31 w 46"/>
                            <a:gd name="T31" fmla="*/ 30 h 74"/>
                            <a:gd name="T32" fmla="*/ 36 w 46"/>
                            <a:gd name="T33" fmla="*/ 19 h 74"/>
                            <a:gd name="T34" fmla="*/ 42 w 46"/>
                            <a:gd name="T35" fmla="*/ 0 h 74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46"/>
                            <a:gd name="T55" fmla="*/ 0 h 74"/>
                            <a:gd name="T56" fmla="*/ 46 w 46"/>
                            <a:gd name="T57" fmla="*/ 74 h 74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46" h="74">
                              <a:moveTo>
                                <a:pt x="42" y="0"/>
                              </a:moveTo>
                              <a:lnTo>
                                <a:pt x="45" y="11"/>
                              </a:lnTo>
                              <a:lnTo>
                                <a:pt x="45" y="32"/>
                              </a:lnTo>
                              <a:lnTo>
                                <a:pt x="40" y="24"/>
                              </a:lnTo>
                              <a:lnTo>
                                <a:pt x="35" y="35"/>
                              </a:lnTo>
                              <a:lnTo>
                                <a:pt x="34" y="50"/>
                              </a:lnTo>
                              <a:lnTo>
                                <a:pt x="27" y="63"/>
                              </a:lnTo>
                              <a:lnTo>
                                <a:pt x="16" y="71"/>
                              </a:lnTo>
                              <a:lnTo>
                                <a:pt x="7" y="73"/>
                              </a:lnTo>
                              <a:lnTo>
                                <a:pt x="0" y="71"/>
                              </a:lnTo>
                              <a:lnTo>
                                <a:pt x="0" y="57"/>
                              </a:lnTo>
                              <a:lnTo>
                                <a:pt x="6" y="35"/>
                              </a:lnTo>
                              <a:lnTo>
                                <a:pt x="9" y="41"/>
                              </a:lnTo>
                              <a:lnTo>
                                <a:pt x="16" y="41"/>
                              </a:lnTo>
                              <a:lnTo>
                                <a:pt x="25" y="40"/>
                              </a:lnTo>
                              <a:lnTo>
                                <a:pt x="31" y="30"/>
                              </a:lnTo>
                              <a:lnTo>
                                <a:pt x="36" y="19"/>
                              </a:lnTo>
                              <a:lnTo>
                                <a:pt x="42" y="0"/>
                              </a:lnTo>
                            </a:path>
                          </a:pathLst>
                        </a:custGeom>
                        <a:blipFill dpi="0" rotWithShape="0">
                          <a:blip r:embed="rId13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20" name="Freeform 13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7" y="1538"/>
                          <a:ext cx="43" cy="76"/>
                        </a:xfrm>
                        <a:custGeom>
                          <a:avLst/>
                          <a:gdLst>
                            <a:gd name="T0" fmla="*/ 0 w 43"/>
                            <a:gd name="T1" fmla="*/ 0 h 76"/>
                            <a:gd name="T2" fmla="*/ 0 w 43"/>
                            <a:gd name="T3" fmla="*/ 29 h 76"/>
                            <a:gd name="T4" fmla="*/ 2 w 43"/>
                            <a:gd name="T5" fmla="*/ 22 h 76"/>
                            <a:gd name="T6" fmla="*/ 6 w 43"/>
                            <a:gd name="T7" fmla="*/ 31 h 76"/>
                            <a:gd name="T8" fmla="*/ 9 w 43"/>
                            <a:gd name="T9" fmla="*/ 46 h 76"/>
                            <a:gd name="T10" fmla="*/ 13 w 43"/>
                            <a:gd name="T11" fmla="*/ 58 h 76"/>
                            <a:gd name="T12" fmla="*/ 21 w 43"/>
                            <a:gd name="T13" fmla="*/ 67 h 76"/>
                            <a:gd name="T14" fmla="*/ 29 w 43"/>
                            <a:gd name="T15" fmla="*/ 73 h 76"/>
                            <a:gd name="T16" fmla="*/ 36 w 43"/>
                            <a:gd name="T17" fmla="*/ 75 h 76"/>
                            <a:gd name="T18" fmla="*/ 39 w 43"/>
                            <a:gd name="T19" fmla="*/ 71 h 76"/>
                            <a:gd name="T20" fmla="*/ 41 w 43"/>
                            <a:gd name="T21" fmla="*/ 64 h 76"/>
                            <a:gd name="T22" fmla="*/ 42 w 43"/>
                            <a:gd name="T23" fmla="*/ 57 h 76"/>
                            <a:gd name="T24" fmla="*/ 41 w 43"/>
                            <a:gd name="T25" fmla="*/ 49 h 76"/>
                            <a:gd name="T26" fmla="*/ 37 w 43"/>
                            <a:gd name="T27" fmla="*/ 36 h 76"/>
                            <a:gd name="T28" fmla="*/ 31 w 43"/>
                            <a:gd name="T29" fmla="*/ 41 h 76"/>
                            <a:gd name="T30" fmla="*/ 22 w 43"/>
                            <a:gd name="T31" fmla="*/ 41 h 76"/>
                            <a:gd name="T32" fmla="*/ 16 w 43"/>
                            <a:gd name="T33" fmla="*/ 40 h 76"/>
                            <a:gd name="T34" fmla="*/ 5 w 43"/>
                            <a:gd name="T35" fmla="*/ 15 h 76"/>
                            <a:gd name="T36" fmla="*/ 0 w 43"/>
                            <a:gd name="T37" fmla="*/ 0 h 7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43"/>
                            <a:gd name="T58" fmla="*/ 0 h 76"/>
                            <a:gd name="T59" fmla="*/ 43 w 43"/>
                            <a:gd name="T60" fmla="*/ 76 h 7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43" h="76">
                              <a:moveTo>
                                <a:pt x="0" y="0"/>
                              </a:moveTo>
                              <a:lnTo>
                                <a:pt x="0" y="29"/>
                              </a:lnTo>
                              <a:lnTo>
                                <a:pt x="2" y="22"/>
                              </a:lnTo>
                              <a:lnTo>
                                <a:pt x="6" y="31"/>
                              </a:lnTo>
                              <a:lnTo>
                                <a:pt x="9" y="46"/>
                              </a:lnTo>
                              <a:lnTo>
                                <a:pt x="13" y="58"/>
                              </a:lnTo>
                              <a:lnTo>
                                <a:pt x="21" y="67"/>
                              </a:lnTo>
                              <a:lnTo>
                                <a:pt x="29" y="73"/>
                              </a:lnTo>
                              <a:lnTo>
                                <a:pt x="36" y="75"/>
                              </a:lnTo>
                              <a:lnTo>
                                <a:pt x="39" y="71"/>
                              </a:lnTo>
                              <a:lnTo>
                                <a:pt x="41" y="64"/>
                              </a:lnTo>
                              <a:lnTo>
                                <a:pt x="42" y="57"/>
                              </a:lnTo>
                              <a:lnTo>
                                <a:pt x="41" y="49"/>
                              </a:lnTo>
                              <a:lnTo>
                                <a:pt x="37" y="36"/>
                              </a:lnTo>
                              <a:lnTo>
                                <a:pt x="31" y="41"/>
                              </a:lnTo>
                              <a:lnTo>
                                <a:pt x="22" y="41"/>
                              </a:lnTo>
                              <a:lnTo>
                                <a:pt x="16" y="40"/>
                              </a:lnTo>
                              <a:lnTo>
                                <a:pt x="5" y="1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blipFill dpi="0" rotWithShape="0">
                          <a:blip r:embed="rId13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0509" name="Freeform 1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0" y="997"/>
                        <a:ext cx="160" cy="537"/>
                      </a:xfrm>
                      <a:custGeom>
                        <a:avLst/>
                        <a:gdLst>
                          <a:gd name="T0" fmla="*/ 114 w 160"/>
                          <a:gd name="T1" fmla="*/ 5 h 537"/>
                          <a:gd name="T2" fmla="*/ 145 w 160"/>
                          <a:gd name="T3" fmla="*/ 23 h 537"/>
                          <a:gd name="T4" fmla="*/ 153 w 160"/>
                          <a:gd name="T5" fmla="*/ 38 h 537"/>
                          <a:gd name="T6" fmla="*/ 159 w 160"/>
                          <a:gd name="T7" fmla="*/ 161 h 537"/>
                          <a:gd name="T8" fmla="*/ 156 w 160"/>
                          <a:gd name="T9" fmla="*/ 190 h 537"/>
                          <a:gd name="T10" fmla="*/ 138 w 160"/>
                          <a:gd name="T11" fmla="*/ 188 h 537"/>
                          <a:gd name="T12" fmla="*/ 139 w 160"/>
                          <a:gd name="T13" fmla="*/ 261 h 537"/>
                          <a:gd name="T14" fmla="*/ 130 w 160"/>
                          <a:gd name="T15" fmla="*/ 261 h 537"/>
                          <a:gd name="T16" fmla="*/ 119 w 160"/>
                          <a:gd name="T17" fmla="*/ 412 h 537"/>
                          <a:gd name="T18" fmla="*/ 118 w 160"/>
                          <a:gd name="T19" fmla="*/ 493 h 537"/>
                          <a:gd name="T20" fmla="*/ 116 w 160"/>
                          <a:gd name="T21" fmla="*/ 529 h 537"/>
                          <a:gd name="T22" fmla="*/ 108 w 160"/>
                          <a:gd name="T23" fmla="*/ 536 h 537"/>
                          <a:gd name="T24" fmla="*/ 94 w 160"/>
                          <a:gd name="T25" fmla="*/ 530 h 537"/>
                          <a:gd name="T26" fmla="*/ 87 w 160"/>
                          <a:gd name="T27" fmla="*/ 468 h 537"/>
                          <a:gd name="T28" fmla="*/ 81 w 160"/>
                          <a:gd name="T29" fmla="*/ 533 h 537"/>
                          <a:gd name="T30" fmla="*/ 70 w 160"/>
                          <a:gd name="T31" fmla="*/ 536 h 537"/>
                          <a:gd name="T32" fmla="*/ 59 w 160"/>
                          <a:gd name="T33" fmla="*/ 531 h 537"/>
                          <a:gd name="T34" fmla="*/ 48 w 160"/>
                          <a:gd name="T35" fmla="*/ 409 h 537"/>
                          <a:gd name="T36" fmla="*/ 34 w 160"/>
                          <a:gd name="T37" fmla="*/ 320 h 537"/>
                          <a:gd name="T38" fmla="*/ 12 w 160"/>
                          <a:gd name="T39" fmla="*/ 237 h 537"/>
                          <a:gd name="T40" fmla="*/ 0 w 160"/>
                          <a:gd name="T41" fmla="*/ 236 h 537"/>
                          <a:gd name="T42" fmla="*/ 11 w 160"/>
                          <a:gd name="T43" fmla="*/ 122 h 537"/>
                          <a:gd name="T44" fmla="*/ 12 w 160"/>
                          <a:gd name="T45" fmla="*/ 32 h 537"/>
                          <a:gd name="T46" fmla="*/ 19 w 160"/>
                          <a:gd name="T47" fmla="*/ 22 h 537"/>
                          <a:gd name="T48" fmla="*/ 52 w 160"/>
                          <a:gd name="T49" fmla="*/ 0 h 537"/>
                          <a:gd name="T50" fmla="*/ 80 w 160"/>
                          <a:gd name="T51" fmla="*/ 48 h 537"/>
                          <a:gd name="T52" fmla="*/ 114 w 160"/>
                          <a:gd name="T53" fmla="*/ 5 h 53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160"/>
                          <a:gd name="T82" fmla="*/ 0 h 537"/>
                          <a:gd name="T83" fmla="*/ 160 w 160"/>
                          <a:gd name="T84" fmla="*/ 537 h 53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160" h="537">
                            <a:moveTo>
                              <a:pt x="114" y="5"/>
                            </a:moveTo>
                            <a:lnTo>
                              <a:pt x="145" y="23"/>
                            </a:lnTo>
                            <a:lnTo>
                              <a:pt x="153" y="38"/>
                            </a:lnTo>
                            <a:lnTo>
                              <a:pt x="159" y="161"/>
                            </a:lnTo>
                            <a:lnTo>
                              <a:pt x="156" y="190"/>
                            </a:lnTo>
                            <a:lnTo>
                              <a:pt x="138" y="188"/>
                            </a:lnTo>
                            <a:lnTo>
                              <a:pt x="139" y="261"/>
                            </a:lnTo>
                            <a:lnTo>
                              <a:pt x="130" y="261"/>
                            </a:lnTo>
                            <a:lnTo>
                              <a:pt x="119" y="412"/>
                            </a:lnTo>
                            <a:lnTo>
                              <a:pt x="118" y="493"/>
                            </a:lnTo>
                            <a:lnTo>
                              <a:pt x="116" y="529"/>
                            </a:lnTo>
                            <a:lnTo>
                              <a:pt x="108" y="536"/>
                            </a:lnTo>
                            <a:lnTo>
                              <a:pt x="94" y="530"/>
                            </a:lnTo>
                            <a:lnTo>
                              <a:pt x="87" y="468"/>
                            </a:lnTo>
                            <a:lnTo>
                              <a:pt x="81" y="533"/>
                            </a:lnTo>
                            <a:lnTo>
                              <a:pt x="70" y="536"/>
                            </a:lnTo>
                            <a:lnTo>
                              <a:pt x="59" y="531"/>
                            </a:lnTo>
                            <a:lnTo>
                              <a:pt x="48" y="409"/>
                            </a:lnTo>
                            <a:lnTo>
                              <a:pt x="34" y="320"/>
                            </a:lnTo>
                            <a:lnTo>
                              <a:pt x="12" y="237"/>
                            </a:lnTo>
                            <a:lnTo>
                              <a:pt x="0" y="236"/>
                            </a:lnTo>
                            <a:lnTo>
                              <a:pt x="11" y="122"/>
                            </a:lnTo>
                            <a:lnTo>
                              <a:pt x="12" y="32"/>
                            </a:lnTo>
                            <a:lnTo>
                              <a:pt x="19" y="22"/>
                            </a:lnTo>
                            <a:lnTo>
                              <a:pt x="52" y="0"/>
                            </a:lnTo>
                            <a:lnTo>
                              <a:pt x="80" y="48"/>
                            </a:lnTo>
                            <a:lnTo>
                              <a:pt x="114" y="5"/>
                            </a:lnTo>
                          </a:path>
                        </a:pathLst>
                      </a:custGeom>
                      <a:blipFill dpi="0" rotWithShape="0">
                        <a:blip r:embed="rId2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510" name="Group 13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0" y="1053"/>
                        <a:ext cx="99" cy="133"/>
                        <a:chOff x="3690" y="1053"/>
                        <a:chExt cx="99" cy="133"/>
                      </a:xfrm>
                    </p:grpSpPr>
                    <p:sp>
                      <p:nvSpPr>
                        <p:cNvPr id="20516" name="Freeform 13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7" y="1053"/>
                          <a:ext cx="85" cy="101"/>
                        </a:xfrm>
                        <a:custGeom>
                          <a:avLst/>
                          <a:gdLst>
                            <a:gd name="T0" fmla="*/ 84 w 85"/>
                            <a:gd name="T1" fmla="*/ 35 h 101"/>
                            <a:gd name="T2" fmla="*/ 30 w 85"/>
                            <a:gd name="T3" fmla="*/ 0 h 101"/>
                            <a:gd name="T4" fmla="*/ 0 w 85"/>
                            <a:gd name="T5" fmla="*/ 67 h 101"/>
                            <a:gd name="T6" fmla="*/ 54 w 85"/>
                            <a:gd name="T7" fmla="*/ 100 h 101"/>
                            <a:gd name="T8" fmla="*/ 84 w 85"/>
                            <a:gd name="T9" fmla="*/ 35 h 10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5"/>
                            <a:gd name="T16" fmla="*/ 0 h 101"/>
                            <a:gd name="T17" fmla="*/ 85 w 85"/>
                            <a:gd name="T18" fmla="*/ 101 h 10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5" h="101">
                              <a:moveTo>
                                <a:pt x="84" y="35"/>
                              </a:moveTo>
                              <a:lnTo>
                                <a:pt x="30" y="0"/>
                              </a:lnTo>
                              <a:lnTo>
                                <a:pt x="0" y="67"/>
                              </a:lnTo>
                              <a:lnTo>
                                <a:pt x="54" y="100"/>
                              </a:lnTo>
                              <a:lnTo>
                                <a:pt x="84" y="35"/>
                              </a:lnTo>
                            </a:path>
                          </a:pathLst>
                        </a:custGeom>
                        <a:blipFill dpi="0" rotWithShape="0">
                          <a:blip r:embed="rId20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17" name="Freeform 13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0" y="1095"/>
                          <a:ext cx="38" cy="54"/>
                        </a:xfrm>
                        <a:custGeom>
                          <a:avLst/>
                          <a:gdLst>
                            <a:gd name="T0" fmla="*/ 37 w 38"/>
                            <a:gd name="T1" fmla="*/ 33 h 54"/>
                            <a:gd name="T2" fmla="*/ 28 w 38"/>
                            <a:gd name="T3" fmla="*/ 25 h 54"/>
                            <a:gd name="T4" fmla="*/ 23 w 38"/>
                            <a:gd name="T5" fmla="*/ 9 h 54"/>
                            <a:gd name="T6" fmla="*/ 16 w 38"/>
                            <a:gd name="T7" fmla="*/ 4 h 54"/>
                            <a:gd name="T8" fmla="*/ 12 w 38"/>
                            <a:gd name="T9" fmla="*/ 0 h 54"/>
                            <a:gd name="T10" fmla="*/ 10 w 38"/>
                            <a:gd name="T11" fmla="*/ 1 h 54"/>
                            <a:gd name="T12" fmla="*/ 9 w 38"/>
                            <a:gd name="T13" fmla="*/ 5 h 54"/>
                            <a:gd name="T14" fmla="*/ 2 w 38"/>
                            <a:gd name="T15" fmla="*/ 13 h 54"/>
                            <a:gd name="T16" fmla="*/ 0 w 38"/>
                            <a:gd name="T17" fmla="*/ 26 h 54"/>
                            <a:gd name="T18" fmla="*/ 2 w 38"/>
                            <a:gd name="T19" fmla="*/ 36 h 54"/>
                            <a:gd name="T20" fmla="*/ 13 w 38"/>
                            <a:gd name="T21" fmla="*/ 46 h 54"/>
                            <a:gd name="T22" fmla="*/ 33 w 38"/>
                            <a:gd name="T23" fmla="*/ 53 h 54"/>
                            <a:gd name="T24" fmla="*/ 37 w 38"/>
                            <a:gd name="T25" fmla="*/ 33 h 54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38"/>
                            <a:gd name="T40" fmla="*/ 0 h 54"/>
                            <a:gd name="T41" fmla="*/ 38 w 38"/>
                            <a:gd name="T42" fmla="*/ 54 h 54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38" h="54">
                              <a:moveTo>
                                <a:pt x="37" y="33"/>
                              </a:moveTo>
                              <a:lnTo>
                                <a:pt x="28" y="25"/>
                              </a:lnTo>
                              <a:lnTo>
                                <a:pt x="23" y="9"/>
                              </a:lnTo>
                              <a:lnTo>
                                <a:pt x="16" y="4"/>
                              </a:lnTo>
                              <a:lnTo>
                                <a:pt x="12" y="0"/>
                              </a:lnTo>
                              <a:lnTo>
                                <a:pt x="10" y="1"/>
                              </a:lnTo>
                              <a:lnTo>
                                <a:pt x="9" y="5"/>
                              </a:lnTo>
                              <a:lnTo>
                                <a:pt x="2" y="13"/>
                              </a:lnTo>
                              <a:lnTo>
                                <a:pt x="0" y="26"/>
                              </a:lnTo>
                              <a:lnTo>
                                <a:pt x="2" y="36"/>
                              </a:lnTo>
                              <a:lnTo>
                                <a:pt x="13" y="46"/>
                              </a:lnTo>
                              <a:lnTo>
                                <a:pt x="33" y="53"/>
                              </a:lnTo>
                              <a:lnTo>
                                <a:pt x="37" y="33"/>
                              </a:lnTo>
                            </a:path>
                          </a:pathLst>
                        </a:custGeom>
                        <a:blipFill dpi="0" rotWithShape="0">
                          <a:blip r:embed="rId4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18" name="Freeform 13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0" y="1126"/>
                          <a:ext cx="69" cy="60"/>
                        </a:xfrm>
                        <a:custGeom>
                          <a:avLst/>
                          <a:gdLst>
                            <a:gd name="T0" fmla="*/ 68 w 69"/>
                            <a:gd name="T1" fmla="*/ 59 h 60"/>
                            <a:gd name="T2" fmla="*/ 41 w 69"/>
                            <a:gd name="T3" fmla="*/ 49 h 60"/>
                            <a:gd name="T4" fmla="*/ 19 w 69"/>
                            <a:gd name="T5" fmla="*/ 37 h 60"/>
                            <a:gd name="T6" fmla="*/ 0 w 69"/>
                            <a:gd name="T7" fmla="*/ 25 h 60"/>
                            <a:gd name="T8" fmla="*/ 7 w 69"/>
                            <a:gd name="T9" fmla="*/ 0 h 60"/>
                            <a:gd name="T10" fmla="*/ 44 w 69"/>
                            <a:gd name="T11" fmla="*/ 16 h 60"/>
                            <a:gd name="T12" fmla="*/ 65 w 69"/>
                            <a:gd name="T13" fmla="*/ 24 h 60"/>
                            <a:gd name="T14" fmla="*/ 66 w 69"/>
                            <a:gd name="T15" fmla="*/ 20 h 60"/>
                            <a:gd name="T16" fmla="*/ 68 w 69"/>
                            <a:gd name="T17" fmla="*/ 59 h 6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69"/>
                            <a:gd name="T28" fmla="*/ 0 h 60"/>
                            <a:gd name="T29" fmla="*/ 69 w 69"/>
                            <a:gd name="T30" fmla="*/ 60 h 60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69" h="60">
                              <a:moveTo>
                                <a:pt x="68" y="59"/>
                              </a:moveTo>
                              <a:lnTo>
                                <a:pt x="41" y="49"/>
                              </a:lnTo>
                              <a:lnTo>
                                <a:pt x="19" y="37"/>
                              </a:lnTo>
                              <a:lnTo>
                                <a:pt x="0" y="25"/>
                              </a:lnTo>
                              <a:lnTo>
                                <a:pt x="7" y="0"/>
                              </a:lnTo>
                              <a:lnTo>
                                <a:pt x="44" y="16"/>
                              </a:lnTo>
                              <a:lnTo>
                                <a:pt x="65" y="24"/>
                              </a:lnTo>
                              <a:lnTo>
                                <a:pt x="66" y="20"/>
                              </a:lnTo>
                              <a:lnTo>
                                <a:pt x="68" y="59"/>
                              </a:lnTo>
                            </a:path>
                          </a:pathLst>
                        </a:custGeom>
                        <a:blipFill dpi="0" rotWithShape="0">
                          <a:blip r:embed="rId29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11" name="Group 13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6" y="1145"/>
                        <a:ext cx="70" cy="325"/>
                        <a:chOff x="3716" y="1145"/>
                        <a:chExt cx="70" cy="325"/>
                      </a:xfrm>
                    </p:grpSpPr>
                    <p:grpSp>
                      <p:nvGrpSpPr>
                        <p:cNvPr id="20512" name="Group 13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16" y="1145"/>
                          <a:ext cx="70" cy="114"/>
                          <a:chOff x="3716" y="1145"/>
                          <a:chExt cx="70" cy="114"/>
                        </a:xfrm>
                      </p:grpSpPr>
                      <p:sp>
                        <p:nvSpPr>
                          <p:cNvPr id="20514" name="Freeform 13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6" y="1145"/>
                            <a:ext cx="61" cy="114"/>
                          </a:xfrm>
                          <a:custGeom>
                            <a:avLst/>
                            <a:gdLst>
                              <a:gd name="T0" fmla="*/ 60 w 61"/>
                              <a:gd name="T1" fmla="*/ 113 h 114"/>
                              <a:gd name="T2" fmla="*/ 1 w 61"/>
                              <a:gd name="T3" fmla="*/ 107 h 114"/>
                              <a:gd name="T4" fmla="*/ 0 w 61"/>
                              <a:gd name="T5" fmla="*/ 0 h 11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1"/>
                              <a:gd name="T10" fmla="*/ 0 h 114"/>
                              <a:gd name="T11" fmla="*/ 61 w 61"/>
                              <a:gd name="T12" fmla="*/ 114 h 11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1" h="114">
                                <a:moveTo>
                                  <a:pt x="60" y="113"/>
                                </a:moveTo>
                                <a:lnTo>
                                  <a:pt x="1" y="107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0515" name="Freeform 13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7" y="1158"/>
                            <a:ext cx="69" cy="30"/>
                          </a:xfrm>
                          <a:custGeom>
                            <a:avLst/>
                            <a:gdLst>
                              <a:gd name="T0" fmla="*/ 68 w 69"/>
                              <a:gd name="T1" fmla="*/ 29 h 30"/>
                              <a:gd name="T2" fmla="*/ 44 w 69"/>
                              <a:gd name="T3" fmla="*/ 21 h 30"/>
                              <a:gd name="T4" fmla="*/ 0 w 69"/>
                              <a:gd name="T5" fmla="*/ 0 h 3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9"/>
                              <a:gd name="T10" fmla="*/ 0 h 30"/>
                              <a:gd name="T11" fmla="*/ 69 w 69"/>
                              <a:gd name="T12" fmla="*/ 30 h 3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9" h="30">
                                <a:moveTo>
                                  <a:pt x="68" y="29"/>
                                </a:moveTo>
                                <a:lnTo>
                                  <a:pt x="44" y="21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0513" name="Freeform 13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8" y="1275"/>
                          <a:ext cx="10" cy="195"/>
                        </a:xfrm>
                        <a:custGeom>
                          <a:avLst/>
                          <a:gdLst>
                            <a:gd name="T0" fmla="*/ 0 w 10"/>
                            <a:gd name="T1" fmla="*/ 0 h 195"/>
                            <a:gd name="T2" fmla="*/ 3 w 10"/>
                            <a:gd name="T3" fmla="*/ 104 h 195"/>
                            <a:gd name="T4" fmla="*/ 9 w 10"/>
                            <a:gd name="T5" fmla="*/ 194 h 195"/>
                            <a:gd name="T6" fmla="*/ 0 60000 65536"/>
                            <a:gd name="T7" fmla="*/ 0 60000 65536"/>
                            <a:gd name="T8" fmla="*/ 0 60000 65536"/>
                            <a:gd name="T9" fmla="*/ 0 w 10"/>
                            <a:gd name="T10" fmla="*/ 0 h 195"/>
                            <a:gd name="T11" fmla="*/ 10 w 10"/>
                            <a:gd name="T12" fmla="*/ 195 h 19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0" h="195">
                              <a:moveTo>
                                <a:pt x="0" y="0"/>
                              </a:moveTo>
                              <a:lnTo>
                                <a:pt x="3" y="104"/>
                              </a:lnTo>
                              <a:lnTo>
                                <a:pt x="9" y="194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7F7F7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73" name="AutoShape 1360"/>
            <p:cNvSpPr>
              <a:spLocks noChangeArrowheads="1"/>
            </p:cNvSpPr>
            <p:nvPr/>
          </p:nvSpPr>
          <p:spPr bwMode="auto">
            <a:xfrm>
              <a:off x="5105400" y="3505200"/>
              <a:ext cx="3124200" cy="609600"/>
            </a:xfrm>
            <a:prstGeom prst="curvedDownArrow">
              <a:avLst>
                <a:gd name="adj1" fmla="val 102500"/>
                <a:gd name="adj2" fmla="val 205000"/>
                <a:gd name="adj3" fmla="val 3333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485" name="Picture 3" descr="C:\Documents and Settings\Lyn\Local Settings\Temporary Internet Files\Content.IE5\0HGJK3SV\MCj04315840000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9600" y="403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Documents and Settings\Lyn\Local Settings\Temporary Internet Files\Content.IE5\O7HXM29P\MCj02331070000[1].wm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209800" y="4038600"/>
            <a:ext cx="1274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Slide Number Placeholder 25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C5ACE-4898-4FD6-BC64-50DE237C34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0488" name="Footer Placeholder 26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Descriptive and Inferential Statistics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Decide which part of the study represents the descriptive branch of statistics. What conclusions might be drawn from the study using inferential statistics?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3400" y="2971800"/>
            <a:ext cx="4953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 large sample of men, aged 48, was studied for 18 years. For unmarried men, approximately 70% were alive at age 65. For married men, 90% were alive at age 65.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(Source: The Journal of Family Issues)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2667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3B6A4-51CF-4716-B879-5DA8A4B583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2151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Descriptive and Inferential Statistics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Descriptive statistics involves statements such as “For unmarried men, approximately 70% were alive at age 65” and “For married men, 90% were alive at 65.”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 possible inference drawn from the study is that being married is associated with a longer life for men.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60900"/>
            <a:ext cx="2667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AFC77-447C-45E1-AFE9-15CC30BB61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1.1 Summary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Defined statistics</a:t>
            </a:r>
          </a:p>
          <a:p>
            <a:pPr eaLnBrk="1" hangingPunct="1"/>
            <a:r>
              <a:rPr lang="en-US" smtClean="0"/>
              <a:t>Distinguished between a population and a sample</a:t>
            </a:r>
          </a:p>
          <a:p>
            <a:pPr eaLnBrk="1" hangingPunct="1"/>
            <a:r>
              <a:rPr lang="en-US" smtClean="0"/>
              <a:t>Distinguished between a parameter and a statistic</a:t>
            </a:r>
          </a:p>
          <a:p>
            <a:pPr eaLnBrk="1" hangingPunct="1"/>
            <a:r>
              <a:rPr lang="en-US" smtClean="0"/>
              <a:t>Distinguished between descriptive statistics and inferential statistics</a:t>
            </a:r>
          </a:p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0FB60-328D-4A90-812F-664B743B2E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Classification</a:t>
            </a: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3C0DC-9E8E-4A59-ADEC-42B1B5AA31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1.2 Objectives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Distinguish between qualitative data and quantitative data</a:t>
            </a:r>
          </a:p>
          <a:p>
            <a:pPr eaLnBrk="1" hangingPunct="1"/>
            <a:r>
              <a:rPr lang="en-US" smtClean="0"/>
              <a:t>Classify data with respect to the four levels of measurement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B4F30-B7F6-417E-9BDB-BB3A7DFD2A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Qualitative Data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Consists of attributes, labels, or nonnumerical entries.</a:t>
            </a:r>
          </a:p>
        </p:txBody>
      </p:sp>
      <p:pic>
        <p:nvPicPr>
          <p:cNvPr id="26628" name="Picture 3" descr="C:\Documents and Settings\Lyn\Local Settings\Temporary Internet Files\Content.IE5\6H52NUD0\MCBD2005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9667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Lyn\Local Settings\Temporary Internet Files\Content.IE5\4PW9QZ0D\MCj04084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4114800"/>
            <a:ext cx="1955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Documents and Settings\Lyn\Local Settings\Temporary Internet Files\Content.IE5\W9M7WLEZ\MCj01954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1057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914400" y="3352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Major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932113" y="3352800"/>
            <a:ext cx="2111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Place of birth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6019800" y="3362325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Eye color</a:t>
            </a:r>
          </a:p>
        </p:txBody>
      </p:sp>
      <p:sp>
        <p:nvSpPr>
          <p:cNvPr id="26634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6C2CB-4CD0-480C-BA7E-FE58C3643D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26635" name="Footer Placeholder 1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1.1  An Overview of Statistics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1.2  Data Classification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1.3  Experimental Design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C52B1-5691-46F9-BD41-4857B14B6D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Quantitative data</a:t>
            </a:r>
            <a:r>
              <a:rPr lang="en-US" smtClean="0">
                <a:solidFill>
                  <a:schemeClr val="bg2"/>
                </a:solidFill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Numerical measurements or counts.</a:t>
            </a:r>
          </a:p>
        </p:txBody>
      </p:sp>
      <p:pic>
        <p:nvPicPr>
          <p:cNvPr id="27652" name="Picture 13" descr="C:\Documents and Settings\Lyn\Local Settings\Temporary Internet Files\Content.IE5\9RJB9XCE\MCj030151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3862388"/>
            <a:ext cx="17843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21"/>
          <p:cNvSpPr txBox="1">
            <a:spLocks noChangeArrowheads="1"/>
          </p:cNvSpPr>
          <p:nvPr/>
        </p:nvSpPr>
        <p:spPr bwMode="auto">
          <a:xfrm>
            <a:off x="1219200" y="317658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Age</a:t>
            </a:r>
          </a:p>
        </p:txBody>
      </p:sp>
      <p:pic>
        <p:nvPicPr>
          <p:cNvPr id="27654" name="Picture 14" descr="C:\Documents and Settings\Lyn\Local Settings\Temporary Internet Files\Content.IE5\NA0VVPWD\MCj02394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613" y="3740150"/>
            <a:ext cx="16525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2819400" y="3176588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Weight of a letter</a:t>
            </a:r>
          </a:p>
        </p:txBody>
      </p:sp>
      <p:sp>
        <p:nvSpPr>
          <p:cNvPr id="27656" name="TextBox 24"/>
          <p:cNvSpPr txBox="1">
            <a:spLocks noChangeArrowheads="1"/>
          </p:cNvSpPr>
          <p:nvPr/>
        </p:nvSpPr>
        <p:spPr bwMode="auto">
          <a:xfrm>
            <a:off x="5867400" y="3176588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Temperature</a:t>
            </a:r>
          </a:p>
        </p:txBody>
      </p:sp>
      <p:pic>
        <p:nvPicPr>
          <p:cNvPr id="27657" name="Picture 17" descr="C:\Documents and Settings\Lyn\Local Settings\Temporary Internet Files\Content.IE5\9RJB9XCE\MCNA01203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86188"/>
            <a:ext cx="9604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A5B6C-7B73-48C6-8603-1326293027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2765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Classifying Data by Type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The base prices of several vehicles are shown in the table. Which data are qualitative data and which are quantitative data? </a:t>
            </a:r>
            <a:r>
              <a:rPr lang="en-US" sz="2400" i="1" smtClean="0">
                <a:solidFill>
                  <a:schemeClr val="tx2"/>
                </a:solidFill>
              </a:rPr>
              <a:t>(Source Ford Motor Company)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0384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802A1-0449-4F0D-A5DE-3AFE2D20F8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Classifying Data by Type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0384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4419600"/>
            <a:ext cx="350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Quantitative Data (Base prices of vehicles models are numerical entries)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410200" y="3581400"/>
            <a:ext cx="114300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Rounded Rectangle 18"/>
          <p:cNvSpPr>
            <a:spLocks noChangeArrowheads="1"/>
          </p:cNvSpPr>
          <p:nvPr/>
        </p:nvSpPr>
        <p:spPr bwMode="auto">
          <a:xfrm>
            <a:off x="4572000" y="1143000"/>
            <a:ext cx="1143000" cy="304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1143000"/>
            <a:ext cx="3886200" cy="5092700"/>
            <a:chOff x="609600" y="1143000"/>
            <a:chExt cx="3886200" cy="5092700"/>
          </a:xfrm>
        </p:grpSpPr>
        <p:sp>
          <p:nvSpPr>
            <p:cNvPr id="29706" name="TextBox 5"/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35052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Times New Roman" pitchFamily="18" charset="0"/>
                </a:rPr>
                <a:t>Qualitative Data (Names of vehicle models are nonnumerical entries)</a:t>
              </a:r>
            </a:p>
          </p:txBody>
        </p:sp>
        <p:sp>
          <p:nvSpPr>
            <p:cNvPr id="29707" name="Rounded Rectangle 17"/>
            <p:cNvSpPr>
              <a:spLocks noChangeArrowheads="1"/>
            </p:cNvSpPr>
            <p:nvPr/>
          </p:nvSpPr>
          <p:spPr bwMode="auto">
            <a:xfrm>
              <a:off x="2590800" y="1143000"/>
              <a:ext cx="1905000" cy="30480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 sz="28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1752600" y="3581400"/>
              <a:ext cx="1143000" cy="53340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B1E3E-4747-4087-A8C3-9D793FB455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29705" name="Footer Placeholder 1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Measurement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Nominal level of measurement</a:t>
            </a:r>
          </a:p>
          <a:p>
            <a:pPr eaLnBrk="1" hangingPunct="1"/>
            <a:r>
              <a:rPr lang="en-US" smtClean="0"/>
              <a:t>Qualitative data only</a:t>
            </a:r>
          </a:p>
          <a:p>
            <a:pPr eaLnBrk="1" hangingPunct="1"/>
            <a:r>
              <a:rPr lang="en-US" smtClean="0"/>
              <a:t>Categorized using names, labels, or qualities</a:t>
            </a:r>
          </a:p>
          <a:p>
            <a:pPr eaLnBrk="1" hangingPunct="1"/>
            <a:r>
              <a:rPr lang="en-US" smtClean="0"/>
              <a:t>No mathematical computations can be made</a:t>
            </a:r>
          </a:p>
        </p:txBody>
      </p:sp>
      <p:sp>
        <p:nvSpPr>
          <p:cNvPr id="23556" name="Content Placeholder 3"/>
          <p:cNvSpPr txBox="1">
            <a:spLocks/>
          </p:cNvSpPr>
          <p:nvPr/>
        </p:nvSpPr>
        <p:spPr bwMode="auto">
          <a:xfrm>
            <a:off x="457200" y="3886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Ordinal level of measurement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Qualitative or quantitative data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Data can be arranged in order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Differences between data entries is not meaningful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F97CE-59CB-45A1-8E40-8464C0E383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Classifying Data by Level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Two data sets are shown. Which data set consists of data at the nominal level? Which data set consists of data at the ordinal level?</a:t>
            </a:r>
            <a:r>
              <a:rPr lang="en-US" i="1" smtClean="0">
                <a:solidFill>
                  <a:schemeClr val="tx2"/>
                </a:solidFill>
              </a:rPr>
              <a:t> </a:t>
            </a:r>
            <a:r>
              <a:rPr lang="en-US" sz="2400" i="1" smtClean="0">
                <a:solidFill>
                  <a:schemeClr val="tx2"/>
                </a:solidFill>
              </a:rPr>
              <a:t>(Source: Nielsen Media Research)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2535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1687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5EF40-119E-4991-859D-54C6257EFE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Classifying Data by Level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3733800"/>
            <a:ext cx="4038600" cy="2286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Ordinal level (lists the rank of five TV programs.  Data can be ordered. Difference between ranks is not meaningful.)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2535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1687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Content Placeholder 2"/>
          <p:cNvSpPr txBox="1">
            <a:spLocks/>
          </p:cNvSpPr>
          <p:nvPr/>
        </p:nvSpPr>
        <p:spPr bwMode="auto">
          <a:xfrm>
            <a:off x="4724400" y="3733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Nominal level (lists the call letters of each network affiliate.  Call letters are names of network affiliates.)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109788" y="3551238"/>
            <a:ext cx="357187" cy="793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655469" y="3474244"/>
            <a:ext cx="619125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7F8BB-4E32-4889-837E-5144D9BD2B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32778" name="Footer Placeholder 1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Measurement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3028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Interval level of measurement</a:t>
            </a:r>
          </a:p>
          <a:p>
            <a:pPr eaLnBrk="1" hangingPunct="1"/>
            <a:r>
              <a:rPr lang="en-US" smtClean="0"/>
              <a:t>Quantitative data</a:t>
            </a:r>
          </a:p>
          <a:p>
            <a:pPr eaLnBrk="1" hangingPunct="1"/>
            <a:r>
              <a:rPr lang="en-US" smtClean="0"/>
              <a:t>Data can ordered</a:t>
            </a:r>
          </a:p>
          <a:p>
            <a:pPr eaLnBrk="1" hangingPunct="1"/>
            <a:r>
              <a:rPr lang="en-US" smtClean="0"/>
              <a:t>Differences between data entries is meaningful</a:t>
            </a:r>
          </a:p>
          <a:p>
            <a:pPr eaLnBrk="1" hangingPunct="1"/>
            <a:r>
              <a:rPr lang="en-US" smtClean="0"/>
              <a:t>Zero represents a position on a scale (not an inherent zero – zero does not imply “none”)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6AF6B-DEDA-406B-A75A-42053DFF90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Measurement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3028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Ratio level of measurement</a:t>
            </a:r>
          </a:p>
          <a:p>
            <a:pPr eaLnBrk="1" hangingPunct="1"/>
            <a:r>
              <a:rPr lang="en-US" smtClean="0"/>
              <a:t>Similar to interval level</a:t>
            </a:r>
          </a:p>
          <a:p>
            <a:pPr eaLnBrk="1" hangingPunct="1"/>
            <a:r>
              <a:rPr lang="en-US" smtClean="0"/>
              <a:t>Zero entry is an inherent zero (implies “none”)</a:t>
            </a:r>
          </a:p>
          <a:p>
            <a:pPr eaLnBrk="1" hangingPunct="1"/>
            <a:r>
              <a:rPr lang="en-US" smtClean="0"/>
              <a:t>A ratio of two data values can be formed </a:t>
            </a:r>
          </a:p>
          <a:p>
            <a:pPr eaLnBrk="1" hangingPunct="1"/>
            <a:r>
              <a:rPr lang="en-US" smtClean="0"/>
              <a:t>One data value can be expressed as a multiple of another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69A68-230D-4476-B5D1-82C13495B6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Classifying Data by Level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Two data sets are shown. Which data set consists of data at the interval level? Which data set consists of data at the ratio level?</a:t>
            </a:r>
            <a:r>
              <a:rPr lang="en-US" i="1" smtClean="0">
                <a:solidFill>
                  <a:schemeClr val="tx2"/>
                </a:solidFill>
              </a:rPr>
              <a:t> </a:t>
            </a:r>
            <a:r>
              <a:rPr lang="en-US" sz="2400" i="1" smtClean="0">
                <a:solidFill>
                  <a:schemeClr val="tx2"/>
                </a:solidFill>
              </a:rPr>
              <a:t>(Source: Major League Baseball)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3101975"/>
            <a:ext cx="2000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263" y="3005138"/>
            <a:ext cx="209708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6F3E7-E87B-4213-BAE2-206CBD0540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113" y="1217613"/>
            <a:ext cx="209708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Classifying Data by Level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384175" y="3409950"/>
            <a:ext cx="4046538" cy="18653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Interval level (Quantitative data. Can find a difference between two dates, but a ratio does not make sense.)</a:t>
            </a:r>
          </a:p>
        </p:txBody>
      </p:sp>
      <p:sp>
        <p:nvSpPr>
          <p:cNvPr id="29701" name="Content Placeholder 2"/>
          <p:cNvSpPr txBox="1">
            <a:spLocks/>
          </p:cNvSpPr>
          <p:nvPr/>
        </p:nvSpPr>
        <p:spPr bwMode="auto">
          <a:xfrm>
            <a:off x="4681538" y="5022850"/>
            <a:ext cx="42227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Ratio level (Can find differences and write ratios.)</a:t>
            </a: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1314450"/>
            <a:ext cx="2000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5996781" y="4871244"/>
            <a:ext cx="358775" cy="793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034381" y="3223419"/>
            <a:ext cx="358775" cy="793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658DD-FCDA-413E-9665-5EF63EAC35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36874" name="Footer Placeholder 1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297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Overview of Statistics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631-FC9D-41F4-ABA8-1BE602DA4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Four Levels of Measurement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8175" y="1706563"/>
          <a:ext cx="79216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085"/>
                <a:gridCol w="1258369"/>
                <a:gridCol w="1434727"/>
                <a:gridCol w="1434727"/>
                <a:gridCol w="2182806"/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Level of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Measurement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Put data in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categories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Arrange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in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order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Subtract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values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Determine if one data value is a multiple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of another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Ordinal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Interval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Ratio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29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FC035-84F0-4E6A-8FA9-B98794D6C6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37930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1.2 Summary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Distinguished between qualitative data and quantitative data</a:t>
            </a:r>
          </a:p>
          <a:p>
            <a:pPr eaLnBrk="1" hangingPunct="1"/>
            <a:r>
              <a:rPr lang="en-US" smtClean="0"/>
              <a:t>Classified data with respect to the four levels of measurement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A2F3E-AEAA-4E54-A06F-B78D6E70D9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59D48-DF8F-42B9-89C8-13AF536F4B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1.3 Objectives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 how to design a statistical study</a:t>
            </a:r>
          </a:p>
          <a:p>
            <a:pPr eaLnBrk="1" hangingPunct="1"/>
            <a:r>
              <a:rPr lang="en-US" smtClean="0"/>
              <a:t>Discuss data collection techniques</a:t>
            </a:r>
          </a:p>
          <a:p>
            <a:pPr eaLnBrk="1" hangingPunct="1"/>
            <a:r>
              <a:rPr lang="en-US" smtClean="0"/>
              <a:t>Discuss how to design an experiment</a:t>
            </a:r>
          </a:p>
          <a:p>
            <a:pPr eaLnBrk="1" hangingPunct="1"/>
            <a:r>
              <a:rPr lang="en-US" smtClean="0"/>
              <a:t>Discuss sampling techniques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8308D-160B-4464-B4B2-7565674488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Statistical Study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7488"/>
            <a:ext cx="4038600" cy="4525962"/>
          </a:xfrm>
        </p:spPr>
        <p:txBody>
          <a:bodyPr/>
          <a:lstStyle/>
          <a:p>
            <a:pPr marL="393700" indent="-393700" eaLnBrk="1" hangingPunct="1">
              <a:buFont typeface="Arial" charset="0"/>
              <a:buAutoNum type="arabicPeriod" startAt="3"/>
            </a:pPr>
            <a:r>
              <a:rPr lang="en-US" smtClean="0"/>
              <a:t>Collect the data.</a:t>
            </a:r>
          </a:p>
          <a:p>
            <a:pPr marL="393700" indent="-393700" eaLnBrk="1" hangingPunct="1">
              <a:buFont typeface="Arial" charset="0"/>
              <a:buAutoNum type="arabicPeriod" startAt="3"/>
            </a:pPr>
            <a:r>
              <a:rPr lang="en-US" smtClean="0"/>
              <a:t>Describe the data using descriptive statistics techniques.</a:t>
            </a:r>
          </a:p>
          <a:p>
            <a:pPr marL="393700" indent="-393700" eaLnBrk="1" hangingPunct="1">
              <a:buFont typeface="Arial" charset="0"/>
              <a:buAutoNum type="arabicPeriod" startAt="3"/>
            </a:pPr>
            <a:r>
              <a:rPr lang="en-US" smtClean="0"/>
              <a:t>Interpret the data and make decisions about the population using inferential statistics.</a:t>
            </a:r>
          </a:p>
          <a:p>
            <a:pPr marL="393700" indent="-393700" eaLnBrk="1" hangingPunct="1">
              <a:buFont typeface="Arial" charset="0"/>
              <a:buAutoNum type="arabicPeriod" startAt="3"/>
            </a:pPr>
            <a:r>
              <a:rPr lang="en-US" smtClean="0"/>
              <a:t>Identify any possible errors.</a:t>
            </a:r>
          </a:p>
        </p:txBody>
      </p:sp>
      <p:sp>
        <p:nvSpPr>
          <p:cNvPr id="41988" name="Content Placeholder 4"/>
          <p:cNvSpPr>
            <a:spLocks noGrp="1"/>
          </p:cNvSpPr>
          <p:nvPr>
            <p:ph sz="half" idx="1"/>
          </p:nvPr>
        </p:nvSpPr>
        <p:spPr>
          <a:xfrm>
            <a:off x="344488" y="1487488"/>
            <a:ext cx="4038600" cy="4525962"/>
          </a:xfrm>
        </p:spPr>
        <p:txBody>
          <a:bodyPr/>
          <a:lstStyle/>
          <a:p>
            <a:pPr marL="393700" indent="-393700" eaLnBrk="1" hangingPunct="1">
              <a:buFont typeface="Arial" charset="0"/>
              <a:buAutoNum type="arabicPeriod"/>
            </a:pPr>
            <a:r>
              <a:rPr lang="en-US" smtClean="0"/>
              <a:t>Identify the variable(s) of interest (the focus) and the population of the study.</a:t>
            </a:r>
          </a:p>
          <a:p>
            <a:pPr marL="393700" indent="-393700" eaLnBrk="1" hangingPunct="1">
              <a:buFont typeface="Arial" charset="0"/>
              <a:buAutoNum type="arabicPeriod"/>
            </a:pPr>
            <a:r>
              <a:rPr lang="en-US" smtClean="0"/>
              <a:t>Develop a detailed plan for collecting data. If you use a sample, make sure the sample is representative of the population.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2DDA8-120A-4F2A-BEA5-4C748F25B9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Observational study </a:t>
            </a:r>
          </a:p>
          <a:p>
            <a:pPr eaLnBrk="1" hangingPunct="1"/>
            <a:r>
              <a:rPr lang="en-US" smtClean="0"/>
              <a:t>A researcher observes and measures characteristics of interest of part of a population.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Researchers observed and recorded the mouthing behavior on nonfood objects of children up to three years old. </a:t>
            </a:r>
            <a:r>
              <a:rPr lang="en-US" sz="2400" i="1" smtClean="0">
                <a:solidFill>
                  <a:schemeClr val="tx2"/>
                </a:solidFill>
              </a:rPr>
              <a:t>(Source: Pediatric Magazine)</a:t>
            </a:r>
          </a:p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5E0FC-0385-4335-A8AD-7FC1C2DABD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Experiment</a:t>
            </a:r>
          </a:p>
          <a:p>
            <a:pPr eaLnBrk="1" hangingPunct="1"/>
            <a:r>
              <a:rPr lang="en-US" smtClean="0"/>
              <a:t>A treatment is applied to part of a population and responses are observed.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experiment was performed in which diabetics took cinnamon extract daily while a control group took none. After 40 days, the diabetics who had the cinnamon reduced their risk of heart disease while the control group experienced no change. </a:t>
            </a:r>
            <a:r>
              <a:rPr lang="en-US" sz="2400" i="1" smtClean="0">
                <a:solidFill>
                  <a:schemeClr val="tx2"/>
                </a:solidFill>
              </a:rPr>
              <a:t>(Source: Diabetes Care)</a:t>
            </a:r>
          </a:p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EBD1F-8967-4EBA-8BE5-2826DD3F43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Simulation</a:t>
            </a:r>
          </a:p>
          <a:p>
            <a:pPr eaLnBrk="1" hangingPunct="1"/>
            <a:r>
              <a:rPr lang="en-US" smtClean="0"/>
              <a:t>Uses a mathematical or physical model to reproduce the conditions of a situation or process.</a:t>
            </a:r>
          </a:p>
          <a:p>
            <a:pPr eaLnBrk="1" hangingPunct="1"/>
            <a:r>
              <a:rPr lang="en-US" smtClean="0"/>
              <a:t>Often involves the use of computers.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Automobile manufacturers use simulations with dummies to study the effects of crashes on humans.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1CDD-62BB-4E04-951E-59AE194B58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Survey</a:t>
            </a:r>
          </a:p>
          <a:p>
            <a:pPr eaLnBrk="1" hangingPunct="1"/>
            <a:r>
              <a:rPr lang="en-US" smtClean="0"/>
              <a:t>An investigation of one or more characteristics of a population.</a:t>
            </a:r>
          </a:p>
          <a:p>
            <a:pPr eaLnBrk="1" hangingPunct="1"/>
            <a:r>
              <a:rPr lang="en-US" smtClean="0"/>
              <a:t>Commonly done by interview, mail, or telephone.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survey is conducted on a sample of female physicians to determine whether the primary reason for their career choice is financial stability.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6B97F-213F-49AB-A703-20B53D69EC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Methods of Data Collection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92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Consider the following statistical studies. Which method of data collection would you use to collect data for each study?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57200" y="306546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latin typeface="Times New Roman" pitchFamily="18" charset="0"/>
              </a:rPr>
              <a:t>A study of the effect of changing flight patterns on the number of airplane accidents.</a:t>
            </a:r>
          </a:p>
        </p:txBody>
      </p:sp>
      <p:pic>
        <p:nvPicPr>
          <p:cNvPr id="47109" name="Picture 3" descr="C:\Documents and Settings\Lyn\Local Settings\Temporary Internet Files\Content.IE5\W9M7WLEZ\MCj02155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3781425"/>
            <a:ext cx="22875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9338" y="4491038"/>
            <a:ext cx="48133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Simulation (It is impractical to create this situation)</a:t>
            </a:r>
          </a:p>
        </p:txBody>
      </p:sp>
      <p:sp>
        <p:nvSpPr>
          <p:cNvPr id="47111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8368E-E030-4F71-9092-DD21809C73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sp>
        <p:nvSpPr>
          <p:cNvPr id="47112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1.1 Objectives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statistics</a:t>
            </a:r>
          </a:p>
          <a:p>
            <a:pPr eaLnBrk="1" hangingPunct="1"/>
            <a:r>
              <a:rPr lang="en-US" smtClean="0"/>
              <a:t>Distinguish between a population and a sample</a:t>
            </a:r>
          </a:p>
          <a:p>
            <a:pPr eaLnBrk="1" hangingPunct="1"/>
            <a:r>
              <a:rPr lang="en-US" smtClean="0"/>
              <a:t>Distinguish between a parameter and a statistic</a:t>
            </a:r>
          </a:p>
          <a:p>
            <a:pPr eaLnBrk="1" hangingPunct="1"/>
            <a:r>
              <a:rPr lang="en-US" smtClean="0"/>
              <a:t>Distinguish between descriptive statistics and inferential statistics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D772C-4632-430C-84FB-171C2BAFCC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Methods of Data Collection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en-US" smtClean="0"/>
              <a:t>A study of the effect of eating oatmeal on lowering blood pressure.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363" y="3146425"/>
            <a:ext cx="48133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Experiment (Measure the effect of a treatment – eating oatmeal)</a:t>
            </a:r>
          </a:p>
        </p:txBody>
      </p:sp>
      <p:pic>
        <p:nvPicPr>
          <p:cNvPr id="48133" name="Picture 2" descr="C:\Documents and Settings\Lyn\Local Settings\Temporary Internet Files\Content.IE5\4CFR4M0G\MCj026436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2203450"/>
            <a:ext cx="16637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FE2DB-C771-41D6-8BD0-50FB031C0F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  <p:sp>
        <p:nvSpPr>
          <p:cNvPr id="481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Methods of Data Collection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9155" name="Picture 3" descr="C:\Documents and Settings\Lyn\Local Settings\Temporary Internet Files\Content.IE5\4CFR4M0G\MCj02329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925" y="2325688"/>
            <a:ext cx="175895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06463" y="3009900"/>
            <a:ext cx="48148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Observational study (observe and measure certain characteristics of part of a population)</a:t>
            </a:r>
          </a:p>
        </p:txBody>
      </p:sp>
      <p:sp>
        <p:nvSpPr>
          <p:cNvPr id="49157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77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US" smtClean="0"/>
              <a:t>A study of how fourth grade students solve a puzzle.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30EF5-2D7A-4F88-842D-DBACE85CD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4915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Methods of Data Collection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900" y="3163888"/>
            <a:ext cx="481488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Survey (Ask “Do you approve of the way the president is handling his job?”)</a:t>
            </a:r>
          </a:p>
        </p:txBody>
      </p:sp>
      <p:sp>
        <p:nvSpPr>
          <p:cNvPr id="50180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77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4"/>
            </a:pPr>
            <a:r>
              <a:rPr lang="en-US" smtClean="0"/>
              <a:t>A study of U.S. residents’ approval rating of the U.S. president.</a:t>
            </a:r>
          </a:p>
        </p:txBody>
      </p:sp>
      <p:pic>
        <p:nvPicPr>
          <p:cNvPr id="50181" name="Picture 2" descr="C:\Documents and Settings\Lyn\Local Settings\Temporary Internet Files\Content.IE5\QBYNAX2V\MCj02310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2246313"/>
            <a:ext cx="25177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C3166-03B7-478E-B6ED-FA51419CBC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</a:t>
            </a:r>
          </a:p>
          <a:p>
            <a:pPr eaLnBrk="1" hangingPunct="1"/>
            <a:r>
              <a:rPr lang="en-US" smtClean="0"/>
              <a:t>Randomization</a:t>
            </a:r>
          </a:p>
          <a:p>
            <a:pPr eaLnBrk="1" hangingPunct="1"/>
            <a:r>
              <a:rPr lang="en-US" smtClean="0"/>
              <a:t>Replication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B6C3D-8F71-48B6-AEE5-ED4D677BD9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Control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22263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Control </a:t>
            </a:r>
            <a:r>
              <a:rPr lang="en-US" smtClean="0"/>
              <a:t>for effects other than the one being measured.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Confounding variables</a:t>
            </a:r>
          </a:p>
          <a:p>
            <a:pPr lvl="1" eaLnBrk="1" hangingPunct="1"/>
            <a:r>
              <a:rPr lang="en-US" smtClean="0"/>
              <a:t>Occurs when an experimenter cannot tell the difference between the effects of different factors on a variable.</a:t>
            </a:r>
          </a:p>
          <a:p>
            <a:pPr lvl="1" eaLnBrk="1" hangingPunct="1"/>
            <a:r>
              <a:rPr lang="en-US" smtClean="0"/>
              <a:t>A coffee shop owner remodels her shop at the same time a nearby mall has its grand opening. If business at the coffee shop increases, it cannot be determined whether it is because of the remodeling or the new mall.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A5AE8-2FB4-45DD-88F4-E9F253CA7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Control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Placebo effect</a:t>
            </a:r>
          </a:p>
          <a:p>
            <a:pPr lvl="1" eaLnBrk="1" hangingPunct="1"/>
            <a:r>
              <a:rPr lang="en-US" smtClean="0"/>
              <a:t>A subject reacts favorably to a placebo when in fact he or she has been given no medical treatment at all.</a:t>
            </a:r>
          </a:p>
          <a:p>
            <a:pPr lvl="1" eaLnBrk="1" hangingPunct="1"/>
            <a:r>
              <a:rPr lang="en-US" b="1" smtClean="0"/>
              <a:t>Blinding</a:t>
            </a:r>
            <a:r>
              <a:rPr lang="en-US" smtClean="0"/>
              <a:t> is a technique where the subject does not know whether he or she is receiving a treatment or a placebo.</a:t>
            </a:r>
          </a:p>
          <a:p>
            <a:pPr lvl="1" eaLnBrk="1" hangingPunct="1"/>
            <a:r>
              <a:rPr lang="en-US" b="1" smtClean="0"/>
              <a:t>Double-blind </a:t>
            </a:r>
            <a:r>
              <a:rPr lang="en-US" smtClean="0"/>
              <a:t>experiment neither the subject nor the experimenter knows if the subject is receiving a treatment or a placebo.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DF84D-8D08-4003-B65A-2122094F38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Randomization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Randomization </a:t>
            </a:r>
            <a:r>
              <a:rPr lang="en-US" smtClean="0"/>
              <a:t>is a process of randomly assigning subjects to different treatment groups.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Completely randomized design</a:t>
            </a:r>
          </a:p>
          <a:p>
            <a:pPr lvl="1" eaLnBrk="1" hangingPunct="1"/>
            <a:r>
              <a:rPr lang="en-US" smtClean="0"/>
              <a:t>Subjects are assigned to different treatment groups through random selection.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Randomized block design</a:t>
            </a:r>
          </a:p>
          <a:p>
            <a:pPr lvl="1" eaLnBrk="1" hangingPunct="1"/>
            <a:r>
              <a:rPr lang="en-US" smtClean="0"/>
              <a:t>Divide subjects with similar characteristics into </a:t>
            </a:r>
            <a:r>
              <a:rPr lang="en-US" b="1" smtClean="0"/>
              <a:t>blocks</a:t>
            </a:r>
            <a:r>
              <a:rPr lang="en-US" smtClean="0"/>
              <a:t>, and then within each block, randomly assign subjects to treatment groups.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CBAB6-4022-452B-9813-E8469CD5F4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Randomization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Randomized block design</a:t>
            </a:r>
          </a:p>
          <a:p>
            <a:pPr eaLnBrk="1" hangingPunct="1"/>
            <a:r>
              <a:rPr lang="en-US" smtClean="0"/>
              <a:t>An experimenter testing the effects of a new weight loss drink may first divide the subjects into age categories. Then within each age group, randomly assign subjects to either the treatment group or control group.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4005263"/>
            <a:ext cx="3019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00FE0-453F-4CC2-B6D8-0912CCE906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  <p:sp>
        <p:nvSpPr>
          <p:cNvPr id="55302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Randomization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Matched Pairs Design</a:t>
            </a:r>
          </a:p>
          <a:p>
            <a:pPr lvl="1" eaLnBrk="1" hangingPunct="1"/>
            <a:r>
              <a:rPr lang="en-US" smtClean="0"/>
              <a:t>Subjects are paired up according to a similarity. One subject in the pair is randomly selected to receive one treatment while the other subject receives a different treatment.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418D0-FEFE-4E24-B1CE-104249B0A5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Elements of Experimental Design: Replication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Replication </a:t>
            </a:r>
            <a:r>
              <a:rPr lang="en-US" smtClean="0"/>
              <a:t>is the repetition of an experiment using a large group of subjects.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test a vaccine against a strain of influenza, 10,000 people are given the vaccine and another 10,000 people are given a placebo. Because of the sample size, the effectiveness of the vaccine would most likely be observed.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9BEEF-71DC-4232-AD4F-15836EDD81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Data?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99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Data</a:t>
            </a:r>
            <a:r>
              <a:rPr lang="en-US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Consist of information coming from observations, counts, measurements, or  responses.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33400" y="3114675"/>
            <a:ext cx="807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4963" indent="-334963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“People who eat three daily servings of whole grains have been shown to reduce their risk of…stroke by 37%.” 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(Source: Whole Grains Council)</a:t>
            </a:r>
          </a:p>
          <a:p>
            <a:pPr marL="334963" indent="-334963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“Seventy percent of the 1500 U.S. spinal cord injuries to minors result from vehicle accidents, and 68 percent were not wearing a seatbelt.”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(Source: UPI)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B119E-4B3A-49AC-AE31-829EF3E6A8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Experimental Design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A company wants to test the effectiveness of a new gum developed to help people quit smoking. Identify a potential problem with the given experimental design and suggest a way to improve it.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The company identifies one thousand adults who are heavy smokers. The subjects are divided into blocks according to gender. After two months, the female group has a significant number of subjects who have quit smoking.</a:t>
            </a:r>
          </a:p>
        </p:txBody>
      </p:sp>
      <p:pic>
        <p:nvPicPr>
          <p:cNvPr id="58372" name="Picture 2" descr="C:\Documents and Settings\Lyn\Local Settings\Temporary Internet Files\Content.IE5\0X078R0N\MCj029095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83425" y="5133975"/>
            <a:ext cx="16065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E5EB8-C2B2-4F70-80FD-CE91F4DBD4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Experimental Design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Problem: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The groups are not similar. The new gum may have a greater effect on women than men, or vice versa. 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Correction: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The subjects can be divided into blocks according to gender, but then within each block, they must be randomly assigned to be in the treatment group or the control group.</a:t>
            </a:r>
          </a:p>
        </p:txBody>
      </p:sp>
      <p:pic>
        <p:nvPicPr>
          <p:cNvPr id="59396" name="Picture 2" descr="C:\Documents and Settings\Lyn\Local Settings\Temporary Internet Files\Content.IE5\0X078R0N\MCj029095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83425" y="5133975"/>
            <a:ext cx="16065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043CA-AA85-4E60-8CD1-4C26774111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  <p:sp>
        <p:nvSpPr>
          <p:cNvPr id="5939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6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Simple Random Sample</a:t>
            </a:r>
            <a:endParaRPr lang="en-US" b="1" dirty="0" smtClean="0">
              <a:solidFill>
                <a:schemeClr val="accent2"/>
              </a:solidFill>
              <a:latin typeface="Arrus BT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Every possible sample of the same size has the same chance of being selected.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60420" name="Group 140"/>
          <p:cNvGrpSpPr>
            <a:grpSpLocks/>
          </p:cNvGrpSpPr>
          <p:nvPr/>
        </p:nvGrpSpPr>
        <p:grpSpPr bwMode="auto">
          <a:xfrm>
            <a:off x="1231900" y="3675063"/>
            <a:ext cx="6526213" cy="1965325"/>
            <a:chOff x="624" y="1044"/>
            <a:chExt cx="4111" cy="1238"/>
          </a:xfrm>
        </p:grpSpPr>
        <p:grpSp>
          <p:nvGrpSpPr>
            <p:cNvPr id="60423" name="Group 11"/>
            <p:cNvGrpSpPr>
              <a:grpSpLocks/>
            </p:cNvGrpSpPr>
            <p:nvPr/>
          </p:nvGrpSpPr>
          <p:grpSpPr bwMode="auto">
            <a:xfrm>
              <a:off x="1885" y="1134"/>
              <a:ext cx="2850" cy="1104"/>
              <a:chOff x="1489" y="1681"/>
              <a:chExt cx="2638" cy="1870"/>
            </a:xfrm>
          </p:grpSpPr>
          <p:sp>
            <p:nvSpPr>
              <p:cNvPr id="60539" name="Oval 2"/>
              <p:cNvSpPr>
                <a:spLocks noChangeArrowheads="1"/>
              </p:cNvSpPr>
              <p:nvPr/>
            </p:nvSpPr>
            <p:spPr bwMode="auto">
              <a:xfrm>
                <a:off x="1489" y="1681"/>
                <a:ext cx="2638" cy="1870"/>
              </a:xfrm>
              <a:prstGeom prst="ellipse">
                <a:avLst/>
              </a:prstGeom>
              <a:solidFill>
                <a:srgbClr val="FFFFD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0540" name="Rectangle 3"/>
              <p:cNvSpPr>
                <a:spLocks noChangeArrowheads="1"/>
              </p:cNvSpPr>
              <p:nvPr/>
            </p:nvSpPr>
            <p:spPr bwMode="auto">
              <a:xfrm>
                <a:off x="1918" y="1977"/>
                <a:ext cx="1780" cy="1278"/>
              </a:xfrm>
              <a:prstGeom prst="rect">
                <a:avLst/>
              </a:prstGeom>
              <a:solidFill>
                <a:srgbClr val="FFFF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60541" name="Group 10"/>
              <p:cNvGrpSpPr>
                <a:grpSpLocks/>
              </p:cNvGrpSpPr>
              <p:nvPr/>
            </p:nvGrpSpPr>
            <p:grpSpPr bwMode="auto">
              <a:xfrm>
                <a:off x="2160" y="2400"/>
                <a:ext cx="672" cy="774"/>
                <a:chOff x="2160" y="2400"/>
                <a:chExt cx="672" cy="774"/>
              </a:xfrm>
            </p:grpSpPr>
            <p:sp>
              <p:nvSpPr>
                <p:cNvPr id="60542" name="Oval 4"/>
                <p:cNvSpPr>
                  <a:spLocks noChangeArrowheads="1"/>
                </p:cNvSpPr>
                <p:nvPr/>
              </p:nvSpPr>
              <p:spPr bwMode="auto">
                <a:xfrm>
                  <a:off x="2160" y="2400"/>
                  <a:ext cx="672" cy="624"/>
                </a:xfrm>
                <a:prstGeom prst="ellipse">
                  <a:avLst/>
                </a:prstGeom>
                <a:solidFill>
                  <a:srgbClr val="FFFF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543" name="Rectangle 5"/>
                <p:cNvSpPr>
                  <a:spLocks noChangeArrowheads="1"/>
                </p:cNvSpPr>
                <p:nvPr/>
              </p:nvSpPr>
              <p:spPr bwMode="auto">
                <a:xfrm>
                  <a:off x="2351" y="2542"/>
                  <a:ext cx="196" cy="488"/>
                </a:xfrm>
                <a:prstGeom prst="rect">
                  <a:avLst/>
                </a:prstGeom>
                <a:solidFill>
                  <a:srgbClr val="FFFF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44" name="Rectangle 6"/>
                <p:cNvSpPr>
                  <a:spLocks noChangeArrowheads="1"/>
                </p:cNvSpPr>
                <p:nvPr/>
              </p:nvSpPr>
              <p:spPr bwMode="auto">
                <a:xfrm>
                  <a:off x="2544" y="2542"/>
                  <a:ext cx="196" cy="488"/>
                </a:xfrm>
                <a:prstGeom prst="rect">
                  <a:avLst/>
                </a:prstGeom>
                <a:solidFill>
                  <a:srgbClr val="FFFF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hlink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45" name="Rectangle 7"/>
                <p:cNvSpPr>
                  <a:spLocks noChangeArrowheads="1"/>
                </p:cNvSpPr>
                <p:nvPr/>
              </p:nvSpPr>
              <p:spPr bwMode="auto">
                <a:xfrm>
                  <a:off x="2304" y="2400"/>
                  <a:ext cx="197" cy="488"/>
                </a:xfrm>
                <a:prstGeom prst="rect">
                  <a:avLst/>
                </a:prstGeom>
                <a:solidFill>
                  <a:srgbClr val="FFFF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46" name="Rectangle 8"/>
                <p:cNvSpPr>
                  <a:spLocks noChangeArrowheads="1"/>
                </p:cNvSpPr>
                <p:nvPr/>
              </p:nvSpPr>
              <p:spPr bwMode="auto">
                <a:xfrm>
                  <a:off x="2399" y="2687"/>
                  <a:ext cx="196" cy="487"/>
                </a:xfrm>
                <a:prstGeom prst="rect">
                  <a:avLst/>
                </a:prstGeom>
                <a:solidFill>
                  <a:srgbClr val="FFFF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rgbClr val="CC0000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47" name="Rectangle 9"/>
                <p:cNvSpPr>
                  <a:spLocks noChangeArrowheads="1"/>
                </p:cNvSpPr>
                <p:nvPr/>
              </p:nvSpPr>
              <p:spPr bwMode="auto">
                <a:xfrm>
                  <a:off x="2208" y="2640"/>
                  <a:ext cx="196" cy="487"/>
                </a:xfrm>
                <a:prstGeom prst="rect">
                  <a:avLst/>
                </a:prstGeom>
                <a:solidFill>
                  <a:srgbClr val="FFFF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</p:grpSp>
        </p:grpSp>
        <p:grpSp>
          <p:nvGrpSpPr>
            <p:cNvPr id="60424" name="Group 120"/>
            <p:cNvGrpSpPr>
              <a:grpSpLocks/>
            </p:cNvGrpSpPr>
            <p:nvPr/>
          </p:nvGrpSpPr>
          <p:grpSpPr bwMode="auto">
            <a:xfrm>
              <a:off x="1939" y="1159"/>
              <a:ext cx="2649" cy="1051"/>
              <a:chOff x="1537" y="1728"/>
              <a:chExt cx="2450" cy="1784"/>
            </a:xfrm>
          </p:grpSpPr>
          <p:grpSp>
            <p:nvGrpSpPr>
              <p:cNvPr id="60438" name="Group 24"/>
              <p:cNvGrpSpPr>
                <a:grpSpLocks/>
              </p:cNvGrpSpPr>
              <p:nvPr/>
            </p:nvGrpSpPr>
            <p:grpSpPr bwMode="auto">
              <a:xfrm>
                <a:off x="1680" y="1824"/>
                <a:ext cx="1716" cy="1496"/>
                <a:chOff x="1680" y="1824"/>
                <a:chExt cx="1716" cy="1496"/>
              </a:xfrm>
            </p:grpSpPr>
            <p:sp>
              <p:nvSpPr>
                <p:cNvPr id="60534" name="Rectangle 19"/>
                <p:cNvSpPr>
                  <a:spLocks noChangeArrowheads="1"/>
                </p:cNvSpPr>
                <p:nvPr/>
              </p:nvSpPr>
              <p:spPr bwMode="auto">
                <a:xfrm>
                  <a:off x="1680" y="2065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35" name="Rectangle 20"/>
                <p:cNvSpPr>
                  <a:spLocks noChangeArrowheads="1"/>
                </p:cNvSpPr>
                <p:nvPr/>
              </p:nvSpPr>
              <p:spPr bwMode="auto">
                <a:xfrm>
                  <a:off x="2440" y="1824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rgbClr val="FF00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36" name="Rectangle 21"/>
                <p:cNvSpPr>
                  <a:spLocks noChangeArrowheads="1"/>
                </p:cNvSpPr>
                <p:nvPr/>
              </p:nvSpPr>
              <p:spPr bwMode="auto">
                <a:xfrm>
                  <a:off x="2060" y="2256"/>
                  <a:ext cx="197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rgbClr val="CC0000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37" name="Rectangle 22"/>
                <p:cNvSpPr>
                  <a:spLocks noChangeArrowheads="1"/>
                </p:cNvSpPr>
                <p:nvPr/>
              </p:nvSpPr>
              <p:spPr bwMode="auto">
                <a:xfrm>
                  <a:off x="3200" y="2303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rgbClr val="FF00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38" name="Rectangle 23"/>
                <p:cNvSpPr>
                  <a:spLocks noChangeArrowheads="1"/>
                </p:cNvSpPr>
                <p:nvPr/>
              </p:nvSpPr>
              <p:spPr bwMode="auto">
                <a:xfrm>
                  <a:off x="2962" y="2832"/>
                  <a:ext cx="197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rgbClr val="FF0066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60439" name="Group 49"/>
              <p:cNvGrpSpPr>
                <a:grpSpLocks/>
              </p:cNvGrpSpPr>
              <p:nvPr/>
            </p:nvGrpSpPr>
            <p:grpSpPr bwMode="auto">
              <a:xfrm>
                <a:off x="1680" y="1919"/>
                <a:ext cx="2307" cy="1593"/>
                <a:chOff x="1680" y="1919"/>
                <a:chExt cx="2307" cy="1593"/>
              </a:xfrm>
            </p:grpSpPr>
            <p:grpSp>
              <p:nvGrpSpPr>
                <p:cNvPr id="60510" name="Group 42"/>
                <p:cNvGrpSpPr>
                  <a:grpSpLocks/>
                </p:cNvGrpSpPr>
                <p:nvPr/>
              </p:nvGrpSpPr>
              <p:grpSpPr bwMode="auto">
                <a:xfrm>
                  <a:off x="1680" y="2038"/>
                  <a:ext cx="2116" cy="1474"/>
                  <a:chOff x="1680" y="2038"/>
                  <a:chExt cx="2116" cy="1474"/>
                </a:xfrm>
              </p:grpSpPr>
              <p:sp>
                <p:nvSpPr>
                  <p:cNvPr id="6051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399" y="206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1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302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1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015" y="2592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734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257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689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734"/>
                    <a:ext cx="197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solidFill>
                          <a:schemeClr val="bg2"/>
                        </a:solidFill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06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015" y="206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401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85" y="2038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401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2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11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3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78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3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024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3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3024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3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967" y="2975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</p:grpSp>
            <p:sp>
              <p:nvSpPr>
                <p:cNvPr id="60511" name="Rectangle 43"/>
                <p:cNvSpPr>
                  <a:spLocks noChangeArrowheads="1"/>
                </p:cNvSpPr>
                <p:nvPr/>
              </p:nvSpPr>
              <p:spPr bwMode="auto">
                <a:xfrm>
                  <a:off x="2160" y="3024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12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2783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13" name="Rectangle 45"/>
                <p:cNvSpPr>
                  <a:spLocks noChangeArrowheads="1"/>
                </p:cNvSpPr>
                <p:nvPr/>
              </p:nvSpPr>
              <p:spPr bwMode="auto">
                <a:xfrm>
                  <a:off x="3791" y="2543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695" y="2832"/>
                  <a:ext cx="196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640" y="2304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516" name="Rectangle 48"/>
                <p:cNvSpPr>
                  <a:spLocks noChangeArrowheads="1"/>
                </p:cNvSpPr>
                <p:nvPr/>
              </p:nvSpPr>
              <p:spPr bwMode="auto">
                <a:xfrm>
                  <a:off x="2544" y="1919"/>
                  <a:ext cx="197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60440" name="Group 74"/>
              <p:cNvGrpSpPr>
                <a:grpSpLocks/>
              </p:cNvGrpSpPr>
              <p:nvPr/>
            </p:nvGrpSpPr>
            <p:grpSpPr bwMode="auto">
              <a:xfrm>
                <a:off x="1537" y="1776"/>
                <a:ext cx="2307" cy="1592"/>
                <a:chOff x="1537" y="1776"/>
                <a:chExt cx="2307" cy="1592"/>
              </a:xfrm>
            </p:grpSpPr>
            <p:grpSp>
              <p:nvGrpSpPr>
                <p:cNvPr id="60486" name="Group 67"/>
                <p:cNvGrpSpPr>
                  <a:grpSpLocks/>
                </p:cNvGrpSpPr>
                <p:nvPr/>
              </p:nvGrpSpPr>
              <p:grpSpPr bwMode="auto">
                <a:xfrm>
                  <a:off x="1537" y="1894"/>
                  <a:ext cx="2115" cy="1474"/>
                  <a:chOff x="1537" y="1894"/>
                  <a:chExt cx="2115" cy="1474"/>
                </a:xfrm>
              </p:grpSpPr>
              <p:sp>
                <p:nvSpPr>
                  <p:cNvPr id="6049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19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160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448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592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11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927" y="2545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49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592"/>
                    <a:ext cx="197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solidFill>
                          <a:srgbClr val="0033CC"/>
                        </a:solidFill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19"/>
                    <a:ext cx="197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919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257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solidFill>
                          <a:schemeClr val="bg2"/>
                        </a:solidFill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1894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solidFill>
                          <a:schemeClr val="bg2"/>
                        </a:solidFill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257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969"/>
                    <a:ext cx="196" cy="4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6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639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7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545" y="2880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2880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6050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833"/>
                    <a:ext cx="196" cy="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>
                        <a:latin typeface="Times New Roman" pitchFamily="18" charset="0"/>
                      </a:rPr>
                      <a:t>x</a:t>
                    </a:r>
                  </a:p>
                </p:txBody>
              </p:sp>
            </p:grpSp>
            <p:sp>
              <p:nvSpPr>
                <p:cNvPr id="60487" name="Rectangle 68"/>
                <p:cNvSpPr>
                  <a:spLocks noChangeArrowheads="1"/>
                </p:cNvSpPr>
                <p:nvPr/>
              </p:nvSpPr>
              <p:spPr bwMode="auto">
                <a:xfrm>
                  <a:off x="2017" y="2880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8" name="Rectangle 69"/>
                <p:cNvSpPr>
                  <a:spLocks noChangeArrowheads="1"/>
                </p:cNvSpPr>
                <p:nvPr/>
              </p:nvSpPr>
              <p:spPr bwMode="auto">
                <a:xfrm>
                  <a:off x="1585" y="2640"/>
                  <a:ext cx="196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9" name="Rectangle 70"/>
                <p:cNvSpPr>
                  <a:spLocks noChangeArrowheads="1"/>
                </p:cNvSpPr>
                <p:nvPr/>
              </p:nvSpPr>
              <p:spPr bwMode="auto">
                <a:xfrm>
                  <a:off x="3648" y="2399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90" name="Rectangle 71"/>
                <p:cNvSpPr>
                  <a:spLocks noChangeArrowheads="1"/>
                </p:cNvSpPr>
                <p:nvPr/>
              </p:nvSpPr>
              <p:spPr bwMode="auto">
                <a:xfrm>
                  <a:off x="3552" y="2689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91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7" y="2160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92" name="Rectangle 73"/>
                <p:cNvSpPr>
                  <a:spLocks noChangeArrowheads="1"/>
                </p:cNvSpPr>
                <p:nvPr/>
              </p:nvSpPr>
              <p:spPr bwMode="auto">
                <a:xfrm>
                  <a:off x="2400" y="1776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60441" name="Group 92"/>
              <p:cNvGrpSpPr>
                <a:grpSpLocks/>
              </p:cNvGrpSpPr>
              <p:nvPr/>
            </p:nvGrpSpPr>
            <p:grpSpPr bwMode="auto">
              <a:xfrm>
                <a:off x="1776" y="2016"/>
                <a:ext cx="2116" cy="1474"/>
                <a:chOff x="1776" y="2016"/>
                <a:chExt cx="2116" cy="1474"/>
              </a:xfrm>
            </p:grpSpPr>
            <p:sp>
              <p:nvSpPr>
                <p:cNvPr id="6046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95" y="2041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0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2" y="2282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1" name="Rectangle 77"/>
                <p:cNvSpPr>
                  <a:spLocks noChangeArrowheads="1"/>
                </p:cNvSpPr>
                <p:nvPr/>
              </p:nvSpPr>
              <p:spPr bwMode="auto">
                <a:xfrm>
                  <a:off x="2112" y="2570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2" name="Rectangle 78"/>
                <p:cNvSpPr>
                  <a:spLocks noChangeArrowheads="1"/>
                </p:cNvSpPr>
                <p:nvPr/>
              </p:nvSpPr>
              <p:spPr bwMode="auto">
                <a:xfrm>
                  <a:off x="2784" y="2714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3" name="Rectangle 79"/>
                <p:cNvSpPr>
                  <a:spLocks noChangeArrowheads="1"/>
                </p:cNvSpPr>
                <p:nvPr/>
              </p:nvSpPr>
              <p:spPr bwMode="auto">
                <a:xfrm>
                  <a:off x="3504" y="2235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4" name="Rectangle 80"/>
                <p:cNvSpPr>
                  <a:spLocks noChangeArrowheads="1"/>
                </p:cNvSpPr>
                <p:nvPr/>
              </p:nvSpPr>
              <p:spPr bwMode="auto">
                <a:xfrm>
                  <a:off x="3168" y="2667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5" name="Rectangle 81"/>
                <p:cNvSpPr>
                  <a:spLocks noChangeArrowheads="1"/>
                </p:cNvSpPr>
                <p:nvPr/>
              </p:nvSpPr>
              <p:spPr bwMode="auto">
                <a:xfrm>
                  <a:off x="3552" y="2714"/>
                  <a:ext cx="197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6" name="Rectangle 82"/>
                <p:cNvSpPr>
                  <a:spLocks noChangeArrowheads="1"/>
                </p:cNvSpPr>
                <p:nvPr/>
              </p:nvSpPr>
              <p:spPr bwMode="auto">
                <a:xfrm>
                  <a:off x="3264" y="2041"/>
                  <a:ext cx="197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7" name="Rectangle 83"/>
                <p:cNvSpPr>
                  <a:spLocks noChangeArrowheads="1"/>
                </p:cNvSpPr>
                <p:nvPr/>
              </p:nvSpPr>
              <p:spPr bwMode="auto">
                <a:xfrm>
                  <a:off x="2112" y="2041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8" name="Rectangle 84"/>
                <p:cNvSpPr>
                  <a:spLocks noChangeArrowheads="1"/>
                </p:cNvSpPr>
                <p:nvPr/>
              </p:nvSpPr>
              <p:spPr bwMode="auto">
                <a:xfrm>
                  <a:off x="1776" y="2379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79" name="Rectangle 85"/>
                <p:cNvSpPr>
                  <a:spLocks noChangeArrowheads="1"/>
                </p:cNvSpPr>
                <p:nvPr/>
              </p:nvSpPr>
              <p:spPr bwMode="auto">
                <a:xfrm>
                  <a:off x="3082" y="2016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0" name="Rectangle 86"/>
                <p:cNvSpPr>
                  <a:spLocks noChangeArrowheads="1"/>
                </p:cNvSpPr>
                <p:nvPr/>
              </p:nvSpPr>
              <p:spPr bwMode="auto">
                <a:xfrm>
                  <a:off x="3312" y="2379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1" name="Rectangle 87"/>
                <p:cNvSpPr>
                  <a:spLocks noChangeArrowheads="1"/>
                </p:cNvSpPr>
                <p:nvPr/>
              </p:nvSpPr>
              <p:spPr bwMode="auto">
                <a:xfrm>
                  <a:off x="3696" y="2091"/>
                  <a:ext cx="196" cy="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2" name="Rectangle 88"/>
                <p:cNvSpPr>
                  <a:spLocks noChangeArrowheads="1"/>
                </p:cNvSpPr>
                <p:nvPr/>
              </p:nvSpPr>
              <p:spPr bwMode="auto">
                <a:xfrm>
                  <a:off x="2449" y="2761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3" name="Rectangle 89"/>
                <p:cNvSpPr>
                  <a:spLocks noChangeArrowheads="1"/>
                </p:cNvSpPr>
                <p:nvPr/>
              </p:nvSpPr>
              <p:spPr bwMode="auto">
                <a:xfrm>
                  <a:off x="2784" y="3002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4" name="Rectangle 90"/>
                <p:cNvSpPr>
                  <a:spLocks noChangeArrowheads="1"/>
                </p:cNvSpPr>
                <p:nvPr/>
              </p:nvSpPr>
              <p:spPr bwMode="auto">
                <a:xfrm>
                  <a:off x="3120" y="3002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0485" name="Rectangle 91"/>
                <p:cNvSpPr>
                  <a:spLocks noChangeArrowheads="1"/>
                </p:cNvSpPr>
                <p:nvPr/>
              </p:nvSpPr>
              <p:spPr bwMode="auto">
                <a:xfrm>
                  <a:off x="2064" y="2955"/>
                  <a:ext cx="196" cy="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sp>
            <p:nvSpPr>
              <p:cNvPr id="60442" name="Rectangle 93"/>
              <p:cNvSpPr>
                <a:spLocks noChangeArrowheads="1"/>
              </p:cNvSpPr>
              <p:nvPr/>
            </p:nvSpPr>
            <p:spPr bwMode="auto">
              <a:xfrm>
                <a:off x="2208" y="2975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99CCFF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3" name="Rectangle 94"/>
              <p:cNvSpPr>
                <a:spLocks noChangeArrowheads="1"/>
              </p:cNvSpPr>
              <p:nvPr/>
            </p:nvSpPr>
            <p:spPr bwMode="auto">
              <a:xfrm>
                <a:off x="1776" y="2736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99CCFF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4" name="Rectangle 95"/>
              <p:cNvSpPr>
                <a:spLocks noChangeArrowheads="1"/>
              </p:cNvSpPr>
              <p:nvPr/>
            </p:nvSpPr>
            <p:spPr bwMode="auto">
              <a:xfrm>
                <a:off x="3744" y="278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99CCFF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5" name="Rectangle 96"/>
              <p:cNvSpPr>
                <a:spLocks noChangeArrowheads="1"/>
              </p:cNvSpPr>
              <p:nvPr/>
            </p:nvSpPr>
            <p:spPr bwMode="auto">
              <a:xfrm>
                <a:off x="2688" y="2257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99CCFF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6" name="Rectangle 97"/>
              <p:cNvSpPr>
                <a:spLocks noChangeArrowheads="1"/>
              </p:cNvSpPr>
              <p:nvPr/>
            </p:nvSpPr>
            <p:spPr bwMode="auto">
              <a:xfrm>
                <a:off x="2592" y="1870"/>
                <a:ext cx="19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99CCFF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7" name="Rectangle 98"/>
              <p:cNvSpPr>
                <a:spLocks noChangeArrowheads="1"/>
              </p:cNvSpPr>
              <p:nvPr/>
            </p:nvSpPr>
            <p:spPr bwMode="auto">
              <a:xfrm>
                <a:off x="2497" y="1870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8" name="Rectangle 99"/>
              <p:cNvSpPr>
                <a:spLocks noChangeArrowheads="1"/>
              </p:cNvSpPr>
              <p:nvPr/>
            </p:nvSpPr>
            <p:spPr bwMode="auto">
              <a:xfrm>
                <a:off x="3072" y="2111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49" name="Rectangle 100"/>
              <p:cNvSpPr>
                <a:spLocks noChangeArrowheads="1"/>
              </p:cNvSpPr>
              <p:nvPr/>
            </p:nvSpPr>
            <p:spPr bwMode="auto">
              <a:xfrm>
                <a:off x="2160" y="2401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CC99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0" name="Rectangle 101"/>
              <p:cNvSpPr>
                <a:spLocks noChangeArrowheads="1"/>
              </p:cNvSpPr>
              <p:nvPr/>
            </p:nvSpPr>
            <p:spPr bwMode="auto">
              <a:xfrm>
                <a:off x="2784" y="254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1" name="Rectangle 102"/>
              <p:cNvSpPr>
                <a:spLocks noChangeArrowheads="1"/>
              </p:cNvSpPr>
              <p:nvPr/>
            </p:nvSpPr>
            <p:spPr bwMode="auto">
              <a:xfrm>
                <a:off x="3552" y="206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CC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2" name="Rectangle 103"/>
              <p:cNvSpPr>
                <a:spLocks noChangeArrowheads="1"/>
              </p:cNvSpPr>
              <p:nvPr/>
            </p:nvSpPr>
            <p:spPr bwMode="auto">
              <a:xfrm>
                <a:off x="3168" y="2495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3" name="Rectangle 104"/>
              <p:cNvSpPr>
                <a:spLocks noChangeArrowheads="1"/>
              </p:cNvSpPr>
              <p:nvPr/>
            </p:nvSpPr>
            <p:spPr bwMode="auto">
              <a:xfrm>
                <a:off x="3552" y="254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4" name="Rectangle 105"/>
              <p:cNvSpPr>
                <a:spLocks noChangeArrowheads="1"/>
              </p:cNvSpPr>
              <p:nvPr/>
            </p:nvSpPr>
            <p:spPr bwMode="auto">
              <a:xfrm>
                <a:off x="3264" y="1870"/>
                <a:ext cx="19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5" name="Rectangle 106"/>
              <p:cNvSpPr>
                <a:spLocks noChangeArrowheads="1"/>
              </p:cNvSpPr>
              <p:nvPr/>
            </p:nvSpPr>
            <p:spPr bwMode="auto">
              <a:xfrm>
                <a:off x="2113" y="1870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6" name="Rectangle 107"/>
              <p:cNvSpPr>
                <a:spLocks noChangeArrowheads="1"/>
              </p:cNvSpPr>
              <p:nvPr/>
            </p:nvSpPr>
            <p:spPr bwMode="auto">
              <a:xfrm>
                <a:off x="1776" y="2207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7" name="Rectangle 108"/>
              <p:cNvSpPr>
                <a:spLocks noChangeArrowheads="1"/>
              </p:cNvSpPr>
              <p:nvPr/>
            </p:nvSpPr>
            <p:spPr bwMode="auto">
              <a:xfrm>
                <a:off x="3082" y="1847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8" name="Rectangle 109"/>
              <p:cNvSpPr>
                <a:spLocks noChangeArrowheads="1"/>
              </p:cNvSpPr>
              <p:nvPr/>
            </p:nvSpPr>
            <p:spPr bwMode="auto">
              <a:xfrm>
                <a:off x="3312" y="2207"/>
                <a:ext cx="19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59" name="Rectangle 110"/>
              <p:cNvSpPr>
                <a:spLocks noChangeArrowheads="1"/>
              </p:cNvSpPr>
              <p:nvPr/>
            </p:nvSpPr>
            <p:spPr bwMode="auto">
              <a:xfrm>
                <a:off x="3696" y="1919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0" name="Rectangle 111"/>
              <p:cNvSpPr>
                <a:spLocks noChangeArrowheads="1"/>
              </p:cNvSpPr>
              <p:nvPr/>
            </p:nvSpPr>
            <p:spPr bwMode="auto">
              <a:xfrm>
                <a:off x="2449" y="2592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80808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1" name="Rectangle 112"/>
              <p:cNvSpPr>
                <a:spLocks noChangeArrowheads="1"/>
              </p:cNvSpPr>
              <p:nvPr/>
            </p:nvSpPr>
            <p:spPr bwMode="auto">
              <a:xfrm>
                <a:off x="2784" y="283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2" name="Rectangle 113"/>
              <p:cNvSpPr>
                <a:spLocks noChangeArrowheads="1"/>
              </p:cNvSpPr>
              <p:nvPr/>
            </p:nvSpPr>
            <p:spPr bwMode="auto">
              <a:xfrm>
                <a:off x="3120" y="283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3" name="Rectangle 114"/>
              <p:cNvSpPr>
                <a:spLocks noChangeArrowheads="1"/>
              </p:cNvSpPr>
              <p:nvPr/>
            </p:nvSpPr>
            <p:spPr bwMode="auto">
              <a:xfrm>
                <a:off x="2065" y="278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4" name="Rectangle 115"/>
              <p:cNvSpPr>
                <a:spLocks noChangeArrowheads="1"/>
              </p:cNvSpPr>
              <p:nvPr/>
            </p:nvSpPr>
            <p:spPr bwMode="auto">
              <a:xfrm>
                <a:off x="2256" y="283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5" name="Rectangle 116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CC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6" name="Rectangle 117"/>
              <p:cNvSpPr>
                <a:spLocks noChangeArrowheads="1"/>
              </p:cNvSpPr>
              <p:nvPr/>
            </p:nvSpPr>
            <p:spPr bwMode="auto">
              <a:xfrm>
                <a:off x="3791" y="2639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7" name="Rectangle 118"/>
              <p:cNvSpPr>
                <a:spLocks noChangeArrowheads="1"/>
              </p:cNvSpPr>
              <p:nvPr/>
            </p:nvSpPr>
            <p:spPr bwMode="auto">
              <a:xfrm>
                <a:off x="2736" y="2111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68" name="Rectangle 119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19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60425" name="Group 139"/>
            <p:cNvGrpSpPr>
              <a:grpSpLocks/>
            </p:cNvGrpSpPr>
            <p:nvPr/>
          </p:nvGrpSpPr>
          <p:grpSpPr bwMode="auto">
            <a:xfrm>
              <a:off x="624" y="1824"/>
              <a:ext cx="724" cy="458"/>
              <a:chOff x="624" y="1824"/>
              <a:chExt cx="724" cy="458"/>
            </a:xfrm>
          </p:grpSpPr>
          <p:sp>
            <p:nvSpPr>
              <p:cNvPr id="60432" name="Oval 121"/>
              <p:cNvSpPr>
                <a:spLocks noChangeArrowheads="1"/>
              </p:cNvSpPr>
              <p:nvPr/>
            </p:nvSpPr>
            <p:spPr bwMode="auto">
              <a:xfrm>
                <a:off x="624" y="1825"/>
                <a:ext cx="724" cy="367"/>
              </a:xfrm>
              <a:prstGeom prst="ellipse">
                <a:avLst/>
              </a:prstGeom>
              <a:solidFill>
                <a:srgbClr val="FFFF5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0433" name="Rectangle 122"/>
              <p:cNvSpPr>
                <a:spLocks noChangeArrowheads="1"/>
              </p:cNvSpPr>
              <p:nvPr/>
            </p:nvSpPr>
            <p:spPr bwMode="auto">
              <a:xfrm>
                <a:off x="830" y="190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4" name="Rectangle 123"/>
              <p:cNvSpPr>
                <a:spLocks noChangeArrowheads="1"/>
              </p:cNvSpPr>
              <p:nvPr/>
            </p:nvSpPr>
            <p:spPr bwMode="auto">
              <a:xfrm>
                <a:off x="1038" y="190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5" name="Rectangle 124"/>
              <p:cNvSpPr>
                <a:spLocks noChangeArrowheads="1"/>
              </p:cNvSpPr>
              <p:nvPr/>
            </p:nvSpPr>
            <p:spPr bwMode="auto">
              <a:xfrm>
                <a:off x="779" y="182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6" name="Rectangle 125"/>
              <p:cNvSpPr>
                <a:spLocks noChangeArrowheads="1"/>
              </p:cNvSpPr>
              <p:nvPr/>
            </p:nvSpPr>
            <p:spPr bwMode="auto">
              <a:xfrm>
                <a:off x="882" y="199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CC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7" name="Rectangle 126"/>
              <p:cNvSpPr>
                <a:spLocks noChangeArrowheads="1"/>
              </p:cNvSpPr>
              <p:nvPr/>
            </p:nvSpPr>
            <p:spPr bwMode="auto">
              <a:xfrm>
                <a:off x="675" y="196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8" name="Freeform 128"/>
            <p:cNvSpPr>
              <a:spLocks/>
            </p:cNvSpPr>
            <p:nvPr/>
          </p:nvSpPr>
          <p:spPr bwMode="auto">
            <a:xfrm>
              <a:off x="795" y="1044"/>
              <a:ext cx="2453" cy="709"/>
            </a:xfrm>
            <a:custGeom>
              <a:avLst/>
              <a:gdLst/>
              <a:ahLst/>
              <a:cxnLst>
                <a:cxn ang="0">
                  <a:pos x="2261" y="987"/>
                </a:cxn>
                <a:cxn ang="0">
                  <a:pos x="2208" y="764"/>
                </a:cxn>
                <a:cxn ang="0">
                  <a:pos x="2125" y="559"/>
                </a:cxn>
                <a:cxn ang="0">
                  <a:pos x="2010" y="384"/>
                </a:cxn>
                <a:cxn ang="0">
                  <a:pos x="1870" y="232"/>
                </a:cxn>
                <a:cxn ang="0">
                  <a:pos x="1707" y="118"/>
                </a:cxn>
                <a:cxn ang="0">
                  <a:pos x="1522" y="40"/>
                </a:cxn>
                <a:cxn ang="0">
                  <a:pos x="1328" y="0"/>
                </a:cxn>
                <a:cxn ang="0">
                  <a:pos x="1227" y="0"/>
                </a:cxn>
                <a:cxn ang="0">
                  <a:pos x="1117" y="9"/>
                </a:cxn>
                <a:cxn ang="0">
                  <a:pos x="959" y="48"/>
                </a:cxn>
                <a:cxn ang="0">
                  <a:pos x="809" y="118"/>
                </a:cxn>
                <a:cxn ang="0">
                  <a:pos x="673" y="214"/>
                </a:cxn>
                <a:cxn ang="0">
                  <a:pos x="554" y="332"/>
                </a:cxn>
                <a:cxn ang="0">
                  <a:pos x="453" y="472"/>
                </a:cxn>
                <a:cxn ang="0">
                  <a:pos x="369" y="633"/>
                </a:cxn>
                <a:cxn ang="0">
                  <a:pos x="312" y="808"/>
                </a:cxn>
                <a:cxn ang="0">
                  <a:pos x="0" y="922"/>
                </a:cxn>
                <a:cxn ang="0">
                  <a:pos x="611" y="891"/>
                </a:cxn>
                <a:cxn ang="0">
                  <a:pos x="343" y="812"/>
                </a:cxn>
                <a:cxn ang="0">
                  <a:pos x="400" y="638"/>
                </a:cxn>
                <a:cxn ang="0">
                  <a:pos x="479" y="476"/>
                </a:cxn>
                <a:cxn ang="0">
                  <a:pos x="580" y="336"/>
                </a:cxn>
                <a:cxn ang="0">
                  <a:pos x="695" y="219"/>
                </a:cxn>
                <a:cxn ang="0">
                  <a:pos x="831" y="122"/>
                </a:cxn>
                <a:cxn ang="0">
                  <a:pos x="976" y="53"/>
                </a:cxn>
                <a:cxn ang="0">
                  <a:pos x="1130" y="9"/>
                </a:cxn>
                <a:cxn ang="0">
                  <a:pos x="1214" y="0"/>
                </a:cxn>
                <a:cxn ang="0">
                  <a:pos x="1412" y="18"/>
                </a:cxn>
                <a:cxn ang="0">
                  <a:pos x="1601" y="79"/>
                </a:cxn>
                <a:cxn ang="0">
                  <a:pos x="1768" y="175"/>
                </a:cxn>
                <a:cxn ang="0">
                  <a:pos x="1922" y="310"/>
                </a:cxn>
                <a:cxn ang="0">
                  <a:pos x="2046" y="476"/>
                </a:cxn>
                <a:cxn ang="0">
                  <a:pos x="2147" y="664"/>
                </a:cxn>
                <a:cxn ang="0">
                  <a:pos x="2213" y="878"/>
                </a:cxn>
                <a:cxn ang="0">
                  <a:pos x="2244" y="1105"/>
                </a:cxn>
              </a:cxnLst>
              <a:rect l="0" t="0" r="r" b="b"/>
              <a:pathLst>
                <a:path w="2271" h="1202">
                  <a:moveTo>
                    <a:pt x="2270" y="1105"/>
                  </a:moveTo>
                  <a:lnTo>
                    <a:pt x="2261" y="987"/>
                  </a:lnTo>
                  <a:lnTo>
                    <a:pt x="2239" y="874"/>
                  </a:lnTo>
                  <a:lnTo>
                    <a:pt x="2208" y="764"/>
                  </a:lnTo>
                  <a:lnTo>
                    <a:pt x="2169" y="660"/>
                  </a:lnTo>
                  <a:lnTo>
                    <a:pt x="2125" y="559"/>
                  </a:lnTo>
                  <a:lnTo>
                    <a:pt x="2072" y="467"/>
                  </a:lnTo>
                  <a:lnTo>
                    <a:pt x="2010" y="384"/>
                  </a:lnTo>
                  <a:lnTo>
                    <a:pt x="1940" y="306"/>
                  </a:lnTo>
                  <a:lnTo>
                    <a:pt x="1870" y="232"/>
                  </a:lnTo>
                  <a:lnTo>
                    <a:pt x="1790" y="171"/>
                  </a:lnTo>
                  <a:lnTo>
                    <a:pt x="1707" y="118"/>
                  </a:lnTo>
                  <a:lnTo>
                    <a:pt x="1614" y="74"/>
                  </a:lnTo>
                  <a:lnTo>
                    <a:pt x="1522" y="40"/>
                  </a:lnTo>
                  <a:lnTo>
                    <a:pt x="1430" y="13"/>
                  </a:lnTo>
                  <a:lnTo>
                    <a:pt x="1328" y="0"/>
                  </a:lnTo>
                  <a:lnTo>
                    <a:pt x="1227" y="0"/>
                  </a:lnTo>
                  <a:lnTo>
                    <a:pt x="1227" y="0"/>
                  </a:lnTo>
                  <a:lnTo>
                    <a:pt x="1201" y="0"/>
                  </a:lnTo>
                  <a:lnTo>
                    <a:pt x="1117" y="9"/>
                  </a:lnTo>
                  <a:lnTo>
                    <a:pt x="1038" y="26"/>
                  </a:lnTo>
                  <a:lnTo>
                    <a:pt x="959" y="48"/>
                  </a:lnTo>
                  <a:lnTo>
                    <a:pt x="884" y="79"/>
                  </a:lnTo>
                  <a:lnTo>
                    <a:pt x="809" y="118"/>
                  </a:lnTo>
                  <a:lnTo>
                    <a:pt x="739" y="162"/>
                  </a:lnTo>
                  <a:lnTo>
                    <a:pt x="673" y="214"/>
                  </a:lnTo>
                  <a:lnTo>
                    <a:pt x="611" y="271"/>
                  </a:lnTo>
                  <a:lnTo>
                    <a:pt x="554" y="332"/>
                  </a:lnTo>
                  <a:lnTo>
                    <a:pt x="501" y="398"/>
                  </a:lnTo>
                  <a:lnTo>
                    <a:pt x="453" y="472"/>
                  </a:lnTo>
                  <a:lnTo>
                    <a:pt x="409" y="550"/>
                  </a:lnTo>
                  <a:lnTo>
                    <a:pt x="369" y="633"/>
                  </a:lnTo>
                  <a:lnTo>
                    <a:pt x="338" y="721"/>
                  </a:lnTo>
                  <a:lnTo>
                    <a:pt x="312" y="808"/>
                  </a:lnTo>
                  <a:lnTo>
                    <a:pt x="290" y="904"/>
                  </a:lnTo>
                  <a:lnTo>
                    <a:pt x="0" y="922"/>
                  </a:lnTo>
                  <a:lnTo>
                    <a:pt x="286" y="1201"/>
                  </a:lnTo>
                  <a:lnTo>
                    <a:pt x="611" y="891"/>
                  </a:lnTo>
                  <a:lnTo>
                    <a:pt x="321" y="904"/>
                  </a:lnTo>
                  <a:lnTo>
                    <a:pt x="343" y="812"/>
                  </a:lnTo>
                  <a:lnTo>
                    <a:pt x="365" y="721"/>
                  </a:lnTo>
                  <a:lnTo>
                    <a:pt x="400" y="638"/>
                  </a:lnTo>
                  <a:lnTo>
                    <a:pt x="435" y="555"/>
                  </a:lnTo>
                  <a:lnTo>
                    <a:pt x="479" y="476"/>
                  </a:lnTo>
                  <a:lnTo>
                    <a:pt x="528" y="406"/>
                  </a:lnTo>
                  <a:lnTo>
                    <a:pt x="580" y="336"/>
                  </a:lnTo>
                  <a:lnTo>
                    <a:pt x="638" y="275"/>
                  </a:lnTo>
                  <a:lnTo>
                    <a:pt x="695" y="219"/>
                  </a:lnTo>
                  <a:lnTo>
                    <a:pt x="761" y="166"/>
                  </a:lnTo>
                  <a:lnTo>
                    <a:pt x="831" y="122"/>
                  </a:lnTo>
                  <a:lnTo>
                    <a:pt x="902" y="83"/>
                  </a:lnTo>
                  <a:lnTo>
                    <a:pt x="976" y="53"/>
                  </a:lnTo>
                  <a:lnTo>
                    <a:pt x="1051" y="26"/>
                  </a:lnTo>
                  <a:lnTo>
                    <a:pt x="1130" y="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315" y="5"/>
                  </a:lnTo>
                  <a:lnTo>
                    <a:pt x="1412" y="18"/>
                  </a:lnTo>
                  <a:lnTo>
                    <a:pt x="1509" y="44"/>
                  </a:lnTo>
                  <a:lnTo>
                    <a:pt x="1601" y="79"/>
                  </a:lnTo>
                  <a:lnTo>
                    <a:pt x="1685" y="122"/>
                  </a:lnTo>
                  <a:lnTo>
                    <a:pt x="1768" y="175"/>
                  </a:lnTo>
                  <a:lnTo>
                    <a:pt x="1848" y="240"/>
                  </a:lnTo>
                  <a:lnTo>
                    <a:pt x="1922" y="310"/>
                  </a:lnTo>
                  <a:lnTo>
                    <a:pt x="1988" y="389"/>
                  </a:lnTo>
                  <a:lnTo>
                    <a:pt x="2046" y="476"/>
                  </a:lnTo>
                  <a:lnTo>
                    <a:pt x="2098" y="568"/>
                  </a:lnTo>
                  <a:lnTo>
                    <a:pt x="2147" y="664"/>
                  </a:lnTo>
                  <a:lnTo>
                    <a:pt x="2182" y="769"/>
                  </a:lnTo>
                  <a:lnTo>
                    <a:pt x="2213" y="878"/>
                  </a:lnTo>
                  <a:lnTo>
                    <a:pt x="2235" y="987"/>
                  </a:lnTo>
                  <a:lnTo>
                    <a:pt x="2244" y="1105"/>
                  </a:lnTo>
                  <a:lnTo>
                    <a:pt x="2270" y="110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0427" name="Group 134"/>
            <p:cNvGrpSpPr>
              <a:grpSpLocks/>
            </p:cNvGrpSpPr>
            <p:nvPr/>
          </p:nvGrpSpPr>
          <p:grpSpPr bwMode="auto">
            <a:xfrm>
              <a:off x="2403" y="1430"/>
              <a:ext cx="1508" cy="530"/>
              <a:chOff x="1969" y="2182"/>
              <a:chExt cx="1395" cy="898"/>
            </a:xfrm>
          </p:grpSpPr>
          <p:sp>
            <p:nvSpPr>
              <p:cNvPr id="60428" name="Rectangle 130"/>
              <p:cNvSpPr>
                <a:spLocks noChangeArrowheads="1"/>
              </p:cNvSpPr>
              <p:nvPr/>
            </p:nvSpPr>
            <p:spPr bwMode="auto">
              <a:xfrm>
                <a:off x="1969" y="2423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29" name="Rectangle 131"/>
              <p:cNvSpPr>
                <a:spLocks noChangeArrowheads="1"/>
              </p:cNvSpPr>
              <p:nvPr/>
            </p:nvSpPr>
            <p:spPr bwMode="auto">
              <a:xfrm>
                <a:off x="2352" y="2182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0" name="Rectangle 132"/>
              <p:cNvSpPr>
                <a:spLocks noChangeArrowheads="1"/>
              </p:cNvSpPr>
              <p:nvPr/>
            </p:nvSpPr>
            <p:spPr bwMode="auto">
              <a:xfrm>
                <a:off x="2342" y="2592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0431" name="Rectangle 133"/>
              <p:cNvSpPr>
                <a:spLocks noChangeArrowheads="1"/>
              </p:cNvSpPr>
              <p:nvPr/>
            </p:nvSpPr>
            <p:spPr bwMode="auto">
              <a:xfrm>
                <a:off x="3168" y="2182"/>
                <a:ext cx="19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</p:grpSp>
      </p:grpSp>
      <p:sp>
        <p:nvSpPr>
          <p:cNvPr id="60421" name="Slide Number Placeholder 12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BDCF7-2267-4704-8E0F-60B0C7620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60422" name="Footer Placeholder 13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Random Sample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Random numbers can be generated by a random number table, a software program or a calculator.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Assign a number to each member of the population.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Members of the population that correspond to these numbers become members of the sample.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4963D-2130-422B-8B9C-02DAADF76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Simple Random Sample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84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There are 731 students currently enrolled in statistics at your school. You wish to form a sample of eight students to answer some survey questions. Select the students who will belong to the simple random sample.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9125" y="3792538"/>
            <a:ext cx="76104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indent="-403225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Assign numbers 1 to 731 to each student taking statistics.</a:t>
            </a:r>
          </a:p>
          <a:p>
            <a:pPr marL="403225" indent="-403225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On the table of random numbers, choose a starting place at random  (suppose you start in the third row, second column.)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38E22-295B-4390-91D9-6DE56DD33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3"/>
                </a:solidFill>
              </a:rPr>
              <a:t>Solution: Simple Random Sample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1306513"/>
            <a:ext cx="7010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815975" y="2178050"/>
            <a:ext cx="1560513" cy="323850"/>
          </a:xfrm>
          <a:prstGeom prst="rightArrow">
            <a:avLst>
              <a:gd name="adj1" fmla="val 3528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725488" y="3630613"/>
            <a:ext cx="7772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Read the digits in groups of three</a:t>
            </a:r>
          </a:p>
          <a:p>
            <a:pPr marL="349250" indent="-349250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Times New Roman" pitchFamily="18" charset="0"/>
              </a:rPr>
              <a:t>Ignore numbers greater than 731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4787900"/>
            <a:ext cx="75549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10"/>
          <p:cNvSpPr txBox="1">
            <a:spLocks noChangeArrowheads="1"/>
          </p:cNvSpPr>
          <p:nvPr/>
        </p:nvSpPr>
        <p:spPr bwMode="auto">
          <a:xfrm>
            <a:off x="771525" y="5297488"/>
            <a:ext cx="7610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The students assigned numbers 719, 662, 650, 4, 53, 589, 403, and 129 would make up the sample.</a:t>
            </a:r>
          </a:p>
        </p:txBody>
      </p:sp>
      <p:sp>
        <p:nvSpPr>
          <p:cNvPr id="63496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4DCEC-9CEE-46D0-BB76-E985097C30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  <p:sp>
        <p:nvSpPr>
          <p:cNvPr id="63497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Sampling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14382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Stratified Sample</a:t>
            </a:r>
          </a:p>
          <a:p>
            <a:pPr marL="288925" indent="-288925" eaLnBrk="1" hangingPunct="1">
              <a:defRPr/>
            </a:pPr>
            <a:r>
              <a:rPr lang="en-US" dirty="0" smtClean="0"/>
              <a:t>Divide a population into groups (strata) and select a random sample from each group.</a:t>
            </a:r>
            <a:r>
              <a:rPr lang="en-US" dirty="0" smtClean="0">
                <a:latin typeface="Arrus BT" pitchFamily="18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Arrus BT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5" y="4778375"/>
            <a:ext cx="70389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457200" y="2851150"/>
            <a:ext cx="8256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Clr>
                <a:schemeClr val="accent1"/>
              </a:buClr>
              <a:buFont typeface="Arial" charset="0"/>
              <a:buChar char="•"/>
            </a:pPr>
            <a:r>
              <a:rPr lang="en-US" sz="2800">
                <a:latin typeface="Arrus BT" pitchFamily="18" charset="0"/>
              </a:rPr>
              <a:t>To collect a stratified sample of the number of people who live in West Ridge County households, you could divide the households into socioeconomic levels and then randomly select households from each level.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C621-1E61-4293-BB77-C47326A2C9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 smtClean="0"/>
          </a:p>
        </p:txBody>
      </p:sp>
      <p:sp>
        <p:nvSpPr>
          <p:cNvPr id="6451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Sampling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7718425" cy="19494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Cluster Sample</a:t>
            </a:r>
          </a:p>
          <a:p>
            <a:pPr marL="288925" indent="-288925" eaLnBrk="1" hangingPunct="1">
              <a:defRPr/>
            </a:pPr>
            <a:r>
              <a:rPr lang="en-US" dirty="0" smtClean="0"/>
              <a:t>Divide the population into groups (clusters) and select all of the members in one or more, but not all, of the clusters.</a:t>
            </a:r>
            <a:r>
              <a:rPr lang="en-US" dirty="0" smtClean="0">
                <a:latin typeface="Arrus BT" pitchFamily="18" charset="0"/>
              </a:rPr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511175" y="3281363"/>
            <a:ext cx="79073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Arrus BT" pitchFamily="18" charset="0"/>
              </a:rPr>
              <a:t>In the West Ridge County example you could divide the households into clusters according to zip codes, then select all the households in one or more, but not all, zip codes.</a:t>
            </a:r>
          </a:p>
          <a:p>
            <a:pPr>
              <a:defRPr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4665663"/>
            <a:ext cx="32448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0B814-2B8C-4276-A69A-DC99A67E74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6554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Sampling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7718425" cy="19494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Systematic Sample</a:t>
            </a:r>
          </a:p>
          <a:p>
            <a:pPr marL="288925" indent="-288925" eaLnBrk="1" hangingPunct="1">
              <a:defRPr/>
            </a:pPr>
            <a:r>
              <a:rPr lang="en-US" dirty="0" smtClean="0"/>
              <a:t>Choose a starting value at random. Then choose every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 member of the population.</a:t>
            </a:r>
            <a:r>
              <a:rPr lang="en-US" dirty="0" smtClean="0">
                <a:latin typeface="Arrus BT" pitchFamily="18" charset="0"/>
              </a:rPr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11175" y="3281363"/>
            <a:ext cx="79073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Arrus BT" pitchFamily="18" charset="0"/>
              </a:rPr>
              <a:t>In the West Ridge County example you could assign a different number to each household, randomly choose a starting number, then select every 100</a:t>
            </a:r>
            <a:r>
              <a:rPr lang="en-US" sz="2800" baseline="30000" dirty="0">
                <a:latin typeface="Arrus BT" pitchFamily="18" charset="0"/>
              </a:rPr>
              <a:t>th</a:t>
            </a:r>
            <a:r>
              <a:rPr lang="en-US" sz="2800" dirty="0">
                <a:latin typeface="Arrus BT" pitchFamily="18" charset="0"/>
              </a:rPr>
              <a:t> household.</a:t>
            </a:r>
          </a:p>
          <a:p>
            <a:pPr>
              <a:defRPr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5211763"/>
            <a:ext cx="73723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B7F32-F75E-4EE6-A3C4-A48EEC226F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6656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74638"/>
            <a:ext cx="8531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Identifying Sampling Techniques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382713"/>
            <a:ext cx="8229600" cy="1546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You are doing a study to determine the opinion of students at your school regarding stem cell research. Identify the sampling technique used.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538163" y="3009900"/>
            <a:ext cx="7502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latin typeface="Times New Roman" pitchFamily="18" charset="0"/>
              </a:rPr>
              <a:t>You divide the student population with respect to majors and randomly select and question some students in each major.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363" y="4570413"/>
            <a:ext cx="74755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Stratified sampling (the students are divided into strata (majors) and a sample is selected from each major)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710E0-907D-492F-84E9-2DEC7C8B96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  <p:sp>
        <p:nvSpPr>
          <p:cNvPr id="6759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Statistics?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724400" cy="2352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chemeClr val="accent2"/>
                </a:solidFill>
              </a:rPr>
              <a:t>Statistics</a:t>
            </a:r>
            <a:r>
              <a:rPr lang="en-US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The science of collecting, organizing, analyzing, and interpreting data in order to make decisions.</a:t>
            </a:r>
          </a:p>
        </p:txBody>
      </p:sp>
      <p:grpSp>
        <p:nvGrpSpPr>
          <p:cNvPr id="13316" name="Group 102"/>
          <p:cNvGrpSpPr>
            <a:grpSpLocks/>
          </p:cNvGrpSpPr>
          <p:nvPr/>
        </p:nvGrpSpPr>
        <p:grpSpPr bwMode="auto">
          <a:xfrm>
            <a:off x="5867400" y="2176463"/>
            <a:ext cx="2438400" cy="1600200"/>
            <a:chOff x="0" y="768"/>
            <a:chExt cx="1667" cy="1500"/>
          </a:xfrm>
        </p:grpSpPr>
        <p:grpSp>
          <p:nvGrpSpPr>
            <p:cNvPr id="13319" name="Group 89"/>
            <p:cNvGrpSpPr>
              <a:grpSpLocks/>
            </p:cNvGrpSpPr>
            <p:nvPr/>
          </p:nvGrpSpPr>
          <p:grpSpPr bwMode="auto">
            <a:xfrm>
              <a:off x="0" y="768"/>
              <a:ext cx="1667" cy="1500"/>
              <a:chOff x="0" y="768"/>
              <a:chExt cx="1667" cy="1500"/>
            </a:xfrm>
          </p:grpSpPr>
          <p:grpSp>
            <p:nvGrpSpPr>
              <p:cNvPr id="13332" name="Group 74"/>
              <p:cNvGrpSpPr>
                <a:grpSpLocks/>
              </p:cNvGrpSpPr>
              <p:nvPr/>
            </p:nvGrpSpPr>
            <p:grpSpPr bwMode="auto">
              <a:xfrm>
                <a:off x="0" y="768"/>
                <a:ext cx="1667" cy="1393"/>
                <a:chOff x="0" y="768"/>
                <a:chExt cx="1667" cy="1393"/>
              </a:xfrm>
            </p:grpSpPr>
            <p:grpSp>
              <p:nvGrpSpPr>
                <p:cNvPr id="13347" name="Group 38"/>
                <p:cNvGrpSpPr>
                  <a:grpSpLocks/>
                </p:cNvGrpSpPr>
                <p:nvPr/>
              </p:nvGrpSpPr>
              <p:grpSpPr bwMode="auto">
                <a:xfrm>
                  <a:off x="812" y="768"/>
                  <a:ext cx="855" cy="960"/>
                  <a:chOff x="812" y="768"/>
                  <a:chExt cx="855" cy="960"/>
                </a:xfrm>
              </p:grpSpPr>
              <p:grpSp>
                <p:nvGrpSpPr>
                  <p:cNvPr id="1338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812" y="768"/>
                    <a:ext cx="842" cy="960"/>
                    <a:chOff x="812" y="768"/>
                    <a:chExt cx="842" cy="960"/>
                  </a:xfrm>
                </p:grpSpPr>
                <p:grpSp>
                  <p:nvGrpSpPr>
                    <p:cNvPr id="1338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2" y="768"/>
                      <a:ext cx="842" cy="960"/>
                      <a:chOff x="812" y="768"/>
                      <a:chExt cx="842" cy="960"/>
                    </a:xfrm>
                  </p:grpSpPr>
                  <p:sp>
                    <p:nvSpPr>
                      <p:cNvPr id="13409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" y="768"/>
                        <a:ext cx="842" cy="960"/>
                      </a:xfrm>
                      <a:custGeom>
                        <a:avLst/>
                        <a:gdLst>
                          <a:gd name="T0" fmla="*/ 0 w 842"/>
                          <a:gd name="T1" fmla="*/ 801 h 960"/>
                          <a:gd name="T2" fmla="*/ 82 w 842"/>
                          <a:gd name="T3" fmla="*/ 697 h 960"/>
                          <a:gd name="T4" fmla="*/ 139 w 842"/>
                          <a:gd name="T5" fmla="*/ 634 h 960"/>
                          <a:gd name="T6" fmla="*/ 175 w 842"/>
                          <a:gd name="T7" fmla="*/ 589 h 960"/>
                          <a:gd name="T8" fmla="*/ 178 w 842"/>
                          <a:gd name="T9" fmla="*/ 535 h 960"/>
                          <a:gd name="T10" fmla="*/ 161 w 842"/>
                          <a:gd name="T11" fmla="*/ 490 h 960"/>
                          <a:gd name="T12" fmla="*/ 136 w 842"/>
                          <a:gd name="T13" fmla="*/ 450 h 960"/>
                          <a:gd name="T14" fmla="*/ 124 w 842"/>
                          <a:gd name="T15" fmla="*/ 414 h 960"/>
                          <a:gd name="T16" fmla="*/ 111 w 842"/>
                          <a:gd name="T17" fmla="*/ 386 h 960"/>
                          <a:gd name="T18" fmla="*/ 99 w 842"/>
                          <a:gd name="T19" fmla="*/ 322 h 960"/>
                          <a:gd name="T20" fmla="*/ 101 w 842"/>
                          <a:gd name="T21" fmla="*/ 282 h 960"/>
                          <a:gd name="T22" fmla="*/ 106 w 842"/>
                          <a:gd name="T23" fmla="*/ 226 h 960"/>
                          <a:gd name="T24" fmla="*/ 123 w 842"/>
                          <a:gd name="T25" fmla="*/ 177 h 960"/>
                          <a:gd name="T26" fmla="*/ 150 w 842"/>
                          <a:gd name="T27" fmla="*/ 126 h 960"/>
                          <a:gd name="T28" fmla="*/ 178 w 842"/>
                          <a:gd name="T29" fmla="*/ 96 h 960"/>
                          <a:gd name="T30" fmla="*/ 221 w 842"/>
                          <a:gd name="T31" fmla="*/ 56 h 960"/>
                          <a:gd name="T32" fmla="*/ 282 w 842"/>
                          <a:gd name="T33" fmla="*/ 28 h 960"/>
                          <a:gd name="T34" fmla="*/ 337 w 842"/>
                          <a:gd name="T35" fmla="*/ 13 h 960"/>
                          <a:gd name="T36" fmla="*/ 402 w 842"/>
                          <a:gd name="T37" fmla="*/ 0 h 960"/>
                          <a:gd name="T38" fmla="*/ 467 w 842"/>
                          <a:gd name="T39" fmla="*/ 0 h 960"/>
                          <a:gd name="T40" fmla="*/ 520 w 842"/>
                          <a:gd name="T41" fmla="*/ 5 h 960"/>
                          <a:gd name="T42" fmla="*/ 585 w 842"/>
                          <a:gd name="T43" fmla="*/ 20 h 960"/>
                          <a:gd name="T44" fmla="*/ 646 w 842"/>
                          <a:gd name="T45" fmla="*/ 41 h 960"/>
                          <a:gd name="T46" fmla="*/ 690 w 842"/>
                          <a:gd name="T47" fmla="*/ 65 h 960"/>
                          <a:gd name="T48" fmla="*/ 741 w 842"/>
                          <a:gd name="T49" fmla="*/ 106 h 960"/>
                          <a:gd name="T50" fmla="*/ 784 w 842"/>
                          <a:gd name="T51" fmla="*/ 159 h 960"/>
                          <a:gd name="T52" fmla="*/ 812 w 842"/>
                          <a:gd name="T53" fmla="*/ 213 h 960"/>
                          <a:gd name="T54" fmla="*/ 831 w 842"/>
                          <a:gd name="T55" fmla="*/ 252 h 960"/>
                          <a:gd name="T56" fmla="*/ 841 w 842"/>
                          <a:gd name="T57" fmla="*/ 321 h 960"/>
                          <a:gd name="T58" fmla="*/ 838 w 842"/>
                          <a:gd name="T59" fmla="*/ 393 h 960"/>
                          <a:gd name="T60" fmla="*/ 832 w 842"/>
                          <a:gd name="T61" fmla="*/ 447 h 960"/>
                          <a:gd name="T62" fmla="*/ 812 w 842"/>
                          <a:gd name="T63" fmla="*/ 519 h 960"/>
                          <a:gd name="T64" fmla="*/ 787 w 842"/>
                          <a:gd name="T65" fmla="*/ 591 h 960"/>
                          <a:gd name="T66" fmla="*/ 756 w 842"/>
                          <a:gd name="T67" fmla="*/ 646 h 960"/>
                          <a:gd name="T68" fmla="*/ 715 w 842"/>
                          <a:gd name="T69" fmla="*/ 705 h 960"/>
                          <a:gd name="T70" fmla="*/ 665 w 842"/>
                          <a:gd name="T71" fmla="*/ 741 h 960"/>
                          <a:gd name="T72" fmla="*/ 616 w 842"/>
                          <a:gd name="T73" fmla="*/ 760 h 960"/>
                          <a:gd name="T74" fmla="*/ 561 w 842"/>
                          <a:gd name="T75" fmla="*/ 771 h 960"/>
                          <a:gd name="T76" fmla="*/ 512 w 842"/>
                          <a:gd name="T77" fmla="*/ 771 h 960"/>
                          <a:gd name="T78" fmla="*/ 473 w 842"/>
                          <a:gd name="T79" fmla="*/ 756 h 960"/>
                          <a:gd name="T80" fmla="*/ 439 w 842"/>
                          <a:gd name="T81" fmla="*/ 737 h 960"/>
                          <a:gd name="T82" fmla="*/ 422 w 842"/>
                          <a:gd name="T83" fmla="*/ 731 h 960"/>
                          <a:gd name="T84" fmla="*/ 436 w 842"/>
                          <a:gd name="T85" fmla="*/ 769 h 960"/>
                          <a:gd name="T86" fmla="*/ 461 w 842"/>
                          <a:gd name="T87" fmla="*/ 804 h 960"/>
                          <a:gd name="T88" fmla="*/ 473 w 842"/>
                          <a:gd name="T89" fmla="*/ 856 h 960"/>
                          <a:gd name="T90" fmla="*/ 473 w 842"/>
                          <a:gd name="T91" fmla="*/ 959 h 960"/>
                          <a:gd name="T92" fmla="*/ 365 w 842"/>
                          <a:gd name="T93" fmla="*/ 950 h 960"/>
                          <a:gd name="T94" fmla="*/ 257 w 842"/>
                          <a:gd name="T95" fmla="*/ 907 h 960"/>
                          <a:gd name="T96" fmla="*/ 178 w 842"/>
                          <a:gd name="T97" fmla="*/ 859 h 960"/>
                          <a:gd name="T98" fmla="*/ 0 w 842"/>
                          <a:gd name="T99" fmla="*/ 801 h 960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842"/>
                          <a:gd name="T151" fmla="*/ 0 h 960"/>
                          <a:gd name="T152" fmla="*/ 842 w 842"/>
                          <a:gd name="T153" fmla="*/ 960 h 960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842" h="960">
                            <a:moveTo>
                              <a:pt x="0" y="801"/>
                            </a:moveTo>
                            <a:lnTo>
                              <a:pt x="82" y="697"/>
                            </a:lnTo>
                            <a:lnTo>
                              <a:pt x="139" y="634"/>
                            </a:lnTo>
                            <a:lnTo>
                              <a:pt x="175" y="589"/>
                            </a:lnTo>
                            <a:lnTo>
                              <a:pt x="178" y="535"/>
                            </a:lnTo>
                            <a:lnTo>
                              <a:pt x="161" y="490"/>
                            </a:lnTo>
                            <a:lnTo>
                              <a:pt x="136" y="450"/>
                            </a:lnTo>
                            <a:lnTo>
                              <a:pt x="124" y="414"/>
                            </a:lnTo>
                            <a:lnTo>
                              <a:pt x="111" y="386"/>
                            </a:lnTo>
                            <a:lnTo>
                              <a:pt x="99" y="322"/>
                            </a:lnTo>
                            <a:lnTo>
                              <a:pt x="101" y="282"/>
                            </a:lnTo>
                            <a:lnTo>
                              <a:pt x="106" y="226"/>
                            </a:lnTo>
                            <a:lnTo>
                              <a:pt x="123" y="177"/>
                            </a:lnTo>
                            <a:lnTo>
                              <a:pt x="150" y="126"/>
                            </a:lnTo>
                            <a:lnTo>
                              <a:pt x="178" y="96"/>
                            </a:lnTo>
                            <a:lnTo>
                              <a:pt x="221" y="56"/>
                            </a:lnTo>
                            <a:lnTo>
                              <a:pt x="282" y="28"/>
                            </a:lnTo>
                            <a:lnTo>
                              <a:pt x="337" y="13"/>
                            </a:lnTo>
                            <a:lnTo>
                              <a:pt x="402" y="0"/>
                            </a:lnTo>
                            <a:lnTo>
                              <a:pt x="467" y="0"/>
                            </a:lnTo>
                            <a:lnTo>
                              <a:pt x="520" y="5"/>
                            </a:lnTo>
                            <a:lnTo>
                              <a:pt x="585" y="20"/>
                            </a:lnTo>
                            <a:lnTo>
                              <a:pt x="646" y="41"/>
                            </a:lnTo>
                            <a:lnTo>
                              <a:pt x="690" y="65"/>
                            </a:lnTo>
                            <a:lnTo>
                              <a:pt x="741" y="106"/>
                            </a:lnTo>
                            <a:lnTo>
                              <a:pt x="784" y="159"/>
                            </a:lnTo>
                            <a:lnTo>
                              <a:pt x="812" y="213"/>
                            </a:lnTo>
                            <a:lnTo>
                              <a:pt x="831" y="252"/>
                            </a:lnTo>
                            <a:lnTo>
                              <a:pt x="841" y="321"/>
                            </a:lnTo>
                            <a:lnTo>
                              <a:pt x="838" y="393"/>
                            </a:lnTo>
                            <a:lnTo>
                              <a:pt x="832" y="447"/>
                            </a:lnTo>
                            <a:lnTo>
                              <a:pt x="812" y="519"/>
                            </a:lnTo>
                            <a:lnTo>
                              <a:pt x="787" y="591"/>
                            </a:lnTo>
                            <a:lnTo>
                              <a:pt x="756" y="646"/>
                            </a:lnTo>
                            <a:lnTo>
                              <a:pt x="715" y="705"/>
                            </a:lnTo>
                            <a:lnTo>
                              <a:pt x="665" y="741"/>
                            </a:lnTo>
                            <a:lnTo>
                              <a:pt x="616" y="760"/>
                            </a:lnTo>
                            <a:lnTo>
                              <a:pt x="561" y="771"/>
                            </a:lnTo>
                            <a:lnTo>
                              <a:pt x="512" y="771"/>
                            </a:lnTo>
                            <a:lnTo>
                              <a:pt x="473" y="756"/>
                            </a:lnTo>
                            <a:lnTo>
                              <a:pt x="439" y="737"/>
                            </a:lnTo>
                            <a:lnTo>
                              <a:pt x="422" y="731"/>
                            </a:lnTo>
                            <a:lnTo>
                              <a:pt x="436" y="769"/>
                            </a:lnTo>
                            <a:lnTo>
                              <a:pt x="461" y="804"/>
                            </a:lnTo>
                            <a:lnTo>
                              <a:pt x="473" y="856"/>
                            </a:lnTo>
                            <a:lnTo>
                              <a:pt x="473" y="959"/>
                            </a:lnTo>
                            <a:lnTo>
                              <a:pt x="365" y="950"/>
                            </a:lnTo>
                            <a:lnTo>
                              <a:pt x="257" y="907"/>
                            </a:lnTo>
                            <a:lnTo>
                              <a:pt x="178" y="859"/>
                            </a:lnTo>
                            <a:lnTo>
                              <a:pt x="0" y="801"/>
                            </a:lnTo>
                          </a:path>
                        </a:pathLst>
                      </a:custGeom>
                      <a:solidFill>
                        <a:srgbClr val="E0A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410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78" y="1124"/>
                        <a:ext cx="51" cy="162"/>
                      </a:xfrm>
                      <a:custGeom>
                        <a:avLst/>
                        <a:gdLst>
                          <a:gd name="T0" fmla="*/ 50 w 51"/>
                          <a:gd name="T1" fmla="*/ 161 h 162"/>
                          <a:gd name="T2" fmla="*/ 27 w 51"/>
                          <a:gd name="T3" fmla="*/ 154 h 162"/>
                          <a:gd name="T4" fmla="*/ 14 w 51"/>
                          <a:gd name="T5" fmla="*/ 141 h 162"/>
                          <a:gd name="T6" fmla="*/ 4 w 51"/>
                          <a:gd name="T7" fmla="*/ 118 h 162"/>
                          <a:gd name="T8" fmla="*/ 0 w 51"/>
                          <a:gd name="T9" fmla="*/ 89 h 162"/>
                          <a:gd name="T10" fmla="*/ 2 w 51"/>
                          <a:gd name="T11" fmla="*/ 56 h 162"/>
                          <a:gd name="T12" fmla="*/ 9 w 51"/>
                          <a:gd name="T13" fmla="*/ 35 h 162"/>
                          <a:gd name="T14" fmla="*/ 23 w 51"/>
                          <a:gd name="T15" fmla="*/ 14 h 162"/>
                          <a:gd name="T16" fmla="*/ 38 w 51"/>
                          <a:gd name="T17" fmla="*/ 0 h 16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1"/>
                          <a:gd name="T28" fmla="*/ 0 h 162"/>
                          <a:gd name="T29" fmla="*/ 51 w 51"/>
                          <a:gd name="T30" fmla="*/ 162 h 16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1" h="162">
                            <a:moveTo>
                              <a:pt x="50" y="161"/>
                            </a:moveTo>
                            <a:lnTo>
                              <a:pt x="27" y="154"/>
                            </a:lnTo>
                            <a:lnTo>
                              <a:pt x="14" y="141"/>
                            </a:lnTo>
                            <a:lnTo>
                              <a:pt x="4" y="118"/>
                            </a:lnTo>
                            <a:lnTo>
                              <a:pt x="0" y="89"/>
                            </a:lnTo>
                            <a:lnTo>
                              <a:pt x="2" y="56"/>
                            </a:lnTo>
                            <a:lnTo>
                              <a:pt x="9" y="35"/>
                            </a:lnTo>
                            <a:lnTo>
                              <a:pt x="23" y="14"/>
                            </a:lnTo>
                            <a:lnTo>
                              <a:pt x="38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3389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2" y="770"/>
                      <a:ext cx="735" cy="614"/>
                      <a:chOff x="842" y="770"/>
                      <a:chExt cx="735" cy="614"/>
                    </a:xfrm>
                  </p:grpSpPr>
                  <p:grpSp>
                    <p:nvGrpSpPr>
                      <p:cNvPr id="1339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3" y="770"/>
                        <a:ext cx="483" cy="178"/>
                        <a:chOff x="1023" y="770"/>
                        <a:chExt cx="483" cy="178"/>
                      </a:xfrm>
                    </p:grpSpPr>
                    <p:sp>
                      <p:nvSpPr>
                        <p:cNvPr id="13407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7" y="796"/>
                          <a:ext cx="449" cy="152"/>
                        </a:xfrm>
                        <a:custGeom>
                          <a:avLst/>
                          <a:gdLst>
                            <a:gd name="T0" fmla="*/ 0 w 449"/>
                            <a:gd name="T1" fmla="*/ 151 h 152"/>
                            <a:gd name="T2" fmla="*/ 38 w 449"/>
                            <a:gd name="T3" fmla="*/ 102 h 152"/>
                            <a:gd name="T4" fmla="*/ 82 w 449"/>
                            <a:gd name="T5" fmla="*/ 67 h 152"/>
                            <a:gd name="T6" fmla="*/ 134 w 449"/>
                            <a:gd name="T7" fmla="*/ 37 h 152"/>
                            <a:gd name="T8" fmla="*/ 188 w 449"/>
                            <a:gd name="T9" fmla="*/ 17 h 152"/>
                            <a:gd name="T10" fmla="*/ 249 w 449"/>
                            <a:gd name="T11" fmla="*/ 6 h 152"/>
                            <a:gd name="T12" fmla="*/ 325 w 449"/>
                            <a:gd name="T13" fmla="*/ 0 h 152"/>
                            <a:gd name="T14" fmla="*/ 379 w 449"/>
                            <a:gd name="T15" fmla="*/ 9 h 152"/>
                            <a:gd name="T16" fmla="*/ 448 w 449"/>
                            <a:gd name="T17" fmla="*/ 33 h 15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449"/>
                            <a:gd name="T28" fmla="*/ 0 h 152"/>
                            <a:gd name="T29" fmla="*/ 449 w 449"/>
                            <a:gd name="T30" fmla="*/ 152 h 15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449" h="152">
                              <a:moveTo>
                                <a:pt x="0" y="151"/>
                              </a:moveTo>
                              <a:lnTo>
                                <a:pt x="38" y="102"/>
                              </a:lnTo>
                              <a:lnTo>
                                <a:pt x="82" y="67"/>
                              </a:lnTo>
                              <a:lnTo>
                                <a:pt x="134" y="37"/>
                              </a:lnTo>
                              <a:lnTo>
                                <a:pt x="188" y="17"/>
                              </a:lnTo>
                              <a:lnTo>
                                <a:pt x="249" y="6"/>
                              </a:lnTo>
                              <a:lnTo>
                                <a:pt x="325" y="0"/>
                              </a:lnTo>
                              <a:lnTo>
                                <a:pt x="379" y="9"/>
                              </a:lnTo>
                              <a:lnTo>
                                <a:pt x="448" y="33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804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3408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3" y="770"/>
                          <a:ext cx="453" cy="167"/>
                        </a:xfrm>
                        <a:custGeom>
                          <a:avLst/>
                          <a:gdLst>
                            <a:gd name="T0" fmla="*/ 0 w 453"/>
                            <a:gd name="T1" fmla="*/ 166 h 167"/>
                            <a:gd name="T2" fmla="*/ 24 w 453"/>
                            <a:gd name="T3" fmla="*/ 119 h 167"/>
                            <a:gd name="T4" fmla="*/ 52 w 453"/>
                            <a:gd name="T5" fmla="*/ 82 h 167"/>
                            <a:gd name="T6" fmla="*/ 86 w 453"/>
                            <a:gd name="T7" fmla="*/ 49 h 167"/>
                            <a:gd name="T8" fmla="*/ 133 w 453"/>
                            <a:gd name="T9" fmla="*/ 20 h 167"/>
                            <a:gd name="T10" fmla="*/ 199 w 453"/>
                            <a:gd name="T11" fmla="*/ 3 h 167"/>
                            <a:gd name="T12" fmla="*/ 262 w 453"/>
                            <a:gd name="T13" fmla="*/ 0 h 167"/>
                            <a:gd name="T14" fmla="*/ 331 w 453"/>
                            <a:gd name="T15" fmla="*/ 8 h 167"/>
                            <a:gd name="T16" fmla="*/ 389 w 453"/>
                            <a:gd name="T17" fmla="*/ 23 h 167"/>
                            <a:gd name="T18" fmla="*/ 423 w 453"/>
                            <a:gd name="T19" fmla="*/ 36 h 167"/>
                            <a:gd name="T20" fmla="*/ 452 w 453"/>
                            <a:gd name="T21" fmla="*/ 51 h 167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453"/>
                            <a:gd name="T34" fmla="*/ 0 h 167"/>
                            <a:gd name="T35" fmla="*/ 453 w 453"/>
                            <a:gd name="T36" fmla="*/ 167 h 167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453" h="167">
                              <a:moveTo>
                                <a:pt x="0" y="166"/>
                              </a:moveTo>
                              <a:lnTo>
                                <a:pt x="24" y="119"/>
                              </a:lnTo>
                              <a:lnTo>
                                <a:pt x="52" y="82"/>
                              </a:lnTo>
                              <a:lnTo>
                                <a:pt x="86" y="49"/>
                              </a:lnTo>
                              <a:lnTo>
                                <a:pt x="133" y="20"/>
                              </a:lnTo>
                              <a:lnTo>
                                <a:pt x="199" y="3"/>
                              </a:lnTo>
                              <a:lnTo>
                                <a:pt x="262" y="0"/>
                              </a:lnTo>
                              <a:lnTo>
                                <a:pt x="331" y="8"/>
                              </a:lnTo>
                              <a:lnTo>
                                <a:pt x="389" y="23"/>
                              </a:lnTo>
                              <a:lnTo>
                                <a:pt x="423" y="36"/>
                              </a:lnTo>
                              <a:lnTo>
                                <a:pt x="452" y="5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804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3391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2" y="880"/>
                        <a:ext cx="735" cy="504"/>
                        <a:chOff x="842" y="880"/>
                        <a:chExt cx="735" cy="504"/>
                      </a:xfrm>
                    </p:grpSpPr>
                    <p:grpSp>
                      <p:nvGrpSpPr>
                        <p:cNvPr id="13392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2" y="880"/>
                          <a:ext cx="263" cy="291"/>
                          <a:chOff x="842" y="880"/>
                          <a:chExt cx="263" cy="291"/>
                        </a:xfrm>
                      </p:grpSpPr>
                      <p:sp>
                        <p:nvSpPr>
                          <p:cNvPr id="13400" name="Freeform 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42" y="880"/>
                            <a:ext cx="263" cy="291"/>
                          </a:xfrm>
                          <a:custGeom>
                            <a:avLst/>
                            <a:gdLst>
                              <a:gd name="T0" fmla="*/ 14 w 263"/>
                              <a:gd name="T1" fmla="*/ 238 h 291"/>
                              <a:gd name="T2" fmla="*/ 9 w 263"/>
                              <a:gd name="T3" fmla="*/ 125 h 291"/>
                              <a:gd name="T4" fmla="*/ 44 w 263"/>
                              <a:gd name="T5" fmla="*/ 54 h 291"/>
                              <a:gd name="T6" fmla="*/ 70 w 263"/>
                              <a:gd name="T7" fmla="*/ 13 h 291"/>
                              <a:gd name="T8" fmla="*/ 95 w 263"/>
                              <a:gd name="T9" fmla="*/ 0 h 291"/>
                              <a:gd name="T10" fmla="*/ 108 w 263"/>
                              <a:gd name="T11" fmla="*/ 25 h 291"/>
                              <a:gd name="T12" fmla="*/ 129 w 263"/>
                              <a:gd name="T13" fmla="*/ 15 h 291"/>
                              <a:gd name="T14" fmla="*/ 141 w 263"/>
                              <a:gd name="T15" fmla="*/ 40 h 291"/>
                              <a:gd name="T16" fmla="*/ 155 w 263"/>
                              <a:gd name="T17" fmla="*/ 58 h 291"/>
                              <a:gd name="T18" fmla="*/ 170 w 263"/>
                              <a:gd name="T19" fmla="*/ 73 h 291"/>
                              <a:gd name="T20" fmla="*/ 167 w 263"/>
                              <a:gd name="T21" fmla="*/ 98 h 291"/>
                              <a:gd name="T22" fmla="*/ 187 w 263"/>
                              <a:gd name="T23" fmla="*/ 83 h 291"/>
                              <a:gd name="T24" fmla="*/ 205 w 263"/>
                              <a:gd name="T25" fmla="*/ 96 h 291"/>
                              <a:gd name="T26" fmla="*/ 207 w 263"/>
                              <a:gd name="T27" fmla="*/ 116 h 291"/>
                              <a:gd name="T28" fmla="*/ 228 w 263"/>
                              <a:gd name="T29" fmla="*/ 119 h 291"/>
                              <a:gd name="T30" fmla="*/ 236 w 263"/>
                              <a:gd name="T31" fmla="*/ 142 h 291"/>
                              <a:gd name="T32" fmla="*/ 253 w 263"/>
                              <a:gd name="T33" fmla="*/ 165 h 291"/>
                              <a:gd name="T34" fmla="*/ 247 w 263"/>
                              <a:gd name="T35" fmla="*/ 213 h 291"/>
                              <a:gd name="T36" fmla="*/ 256 w 263"/>
                              <a:gd name="T37" fmla="*/ 246 h 291"/>
                              <a:gd name="T38" fmla="*/ 261 w 263"/>
                              <a:gd name="T39" fmla="*/ 274 h 291"/>
                              <a:gd name="T40" fmla="*/ 243 w 263"/>
                              <a:gd name="T41" fmla="*/ 290 h 291"/>
                              <a:gd name="T42" fmla="*/ 223 w 263"/>
                              <a:gd name="T43" fmla="*/ 286 h 291"/>
                              <a:gd name="T44" fmla="*/ 205 w 263"/>
                              <a:gd name="T45" fmla="*/ 265 h 291"/>
                              <a:gd name="T46" fmla="*/ 192 w 263"/>
                              <a:gd name="T47" fmla="*/ 262 h 291"/>
                              <a:gd name="T48" fmla="*/ 169 w 263"/>
                              <a:gd name="T49" fmla="*/ 256 h 291"/>
                              <a:gd name="T50" fmla="*/ 155 w 263"/>
                              <a:gd name="T51" fmla="*/ 252 h 291"/>
                              <a:gd name="T52" fmla="*/ 145 w 263"/>
                              <a:gd name="T53" fmla="*/ 246 h 291"/>
                              <a:gd name="T54" fmla="*/ 129 w 263"/>
                              <a:gd name="T55" fmla="*/ 243 h 291"/>
                              <a:gd name="T56" fmla="*/ 117 w 263"/>
                              <a:gd name="T57" fmla="*/ 224 h 291"/>
                              <a:gd name="T58" fmla="*/ 109 w 263"/>
                              <a:gd name="T59" fmla="*/ 243 h 291"/>
                              <a:gd name="T60" fmla="*/ 93 w 263"/>
                              <a:gd name="T61" fmla="*/ 250 h 291"/>
                              <a:gd name="T62" fmla="*/ 84 w 263"/>
                              <a:gd name="T63" fmla="*/ 256 h 291"/>
                              <a:gd name="T64" fmla="*/ 70 w 263"/>
                              <a:gd name="T65" fmla="*/ 275 h 291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263"/>
                              <a:gd name="T100" fmla="*/ 0 h 291"/>
                              <a:gd name="T101" fmla="*/ 263 w 263"/>
                              <a:gd name="T102" fmla="*/ 291 h 291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263" h="291">
                                <a:moveTo>
                                  <a:pt x="49" y="275"/>
                                </a:moveTo>
                                <a:lnTo>
                                  <a:pt x="14" y="238"/>
                                </a:lnTo>
                                <a:lnTo>
                                  <a:pt x="0" y="188"/>
                                </a:lnTo>
                                <a:lnTo>
                                  <a:pt x="9" y="125"/>
                                </a:lnTo>
                                <a:lnTo>
                                  <a:pt x="29" y="78"/>
                                </a:lnTo>
                                <a:lnTo>
                                  <a:pt x="44" y="54"/>
                                </a:lnTo>
                                <a:lnTo>
                                  <a:pt x="61" y="23"/>
                                </a:lnTo>
                                <a:lnTo>
                                  <a:pt x="70" y="13"/>
                                </a:lnTo>
                                <a:lnTo>
                                  <a:pt x="82" y="0"/>
                                </a:lnTo>
                                <a:lnTo>
                                  <a:pt x="95" y="0"/>
                                </a:lnTo>
                                <a:lnTo>
                                  <a:pt x="102" y="11"/>
                                </a:lnTo>
                                <a:lnTo>
                                  <a:pt x="108" y="25"/>
                                </a:lnTo>
                                <a:lnTo>
                                  <a:pt x="114" y="16"/>
                                </a:lnTo>
                                <a:lnTo>
                                  <a:pt x="129" y="15"/>
                                </a:lnTo>
                                <a:lnTo>
                                  <a:pt x="137" y="25"/>
                                </a:lnTo>
                                <a:lnTo>
                                  <a:pt x="141" y="40"/>
                                </a:lnTo>
                                <a:lnTo>
                                  <a:pt x="145" y="64"/>
                                </a:lnTo>
                                <a:lnTo>
                                  <a:pt x="155" y="58"/>
                                </a:lnTo>
                                <a:lnTo>
                                  <a:pt x="167" y="66"/>
                                </a:lnTo>
                                <a:lnTo>
                                  <a:pt x="170" y="73"/>
                                </a:lnTo>
                                <a:lnTo>
                                  <a:pt x="169" y="86"/>
                                </a:lnTo>
                                <a:lnTo>
                                  <a:pt x="167" y="98"/>
                                </a:lnTo>
                                <a:lnTo>
                                  <a:pt x="175" y="88"/>
                                </a:lnTo>
                                <a:lnTo>
                                  <a:pt x="187" y="83"/>
                                </a:lnTo>
                                <a:lnTo>
                                  <a:pt x="203" y="86"/>
                                </a:lnTo>
                                <a:lnTo>
                                  <a:pt x="205" y="96"/>
                                </a:lnTo>
                                <a:lnTo>
                                  <a:pt x="207" y="105"/>
                                </a:lnTo>
                                <a:lnTo>
                                  <a:pt x="207" y="116"/>
                                </a:lnTo>
                                <a:lnTo>
                                  <a:pt x="217" y="113"/>
                                </a:lnTo>
                                <a:lnTo>
                                  <a:pt x="228" y="119"/>
                                </a:lnTo>
                                <a:lnTo>
                                  <a:pt x="233" y="128"/>
                                </a:lnTo>
                                <a:lnTo>
                                  <a:pt x="236" y="142"/>
                                </a:lnTo>
                                <a:lnTo>
                                  <a:pt x="247" y="147"/>
                                </a:lnTo>
                                <a:lnTo>
                                  <a:pt x="253" y="165"/>
                                </a:lnTo>
                                <a:lnTo>
                                  <a:pt x="250" y="182"/>
                                </a:lnTo>
                                <a:lnTo>
                                  <a:pt x="247" y="213"/>
                                </a:lnTo>
                                <a:lnTo>
                                  <a:pt x="249" y="232"/>
                                </a:lnTo>
                                <a:lnTo>
                                  <a:pt x="256" y="246"/>
                                </a:lnTo>
                                <a:lnTo>
                                  <a:pt x="262" y="259"/>
                                </a:lnTo>
                                <a:lnTo>
                                  <a:pt x="261" y="274"/>
                                </a:lnTo>
                                <a:lnTo>
                                  <a:pt x="253" y="286"/>
                                </a:lnTo>
                                <a:lnTo>
                                  <a:pt x="243" y="290"/>
                                </a:lnTo>
                                <a:lnTo>
                                  <a:pt x="233" y="290"/>
                                </a:lnTo>
                                <a:lnTo>
                                  <a:pt x="223" y="286"/>
                                </a:lnTo>
                                <a:lnTo>
                                  <a:pt x="210" y="275"/>
                                </a:lnTo>
                                <a:lnTo>
                                  <a:pt x="205" y="265"/>
                                </a:lnTo>
                                <a:lnTo>
                                  <a:pt x="203" y="259"/>
                                </a:lnTo>
                                <a:lnTo>
                                  <a:pt x="192" y="262"/>
                                </a:lnTo>
                                <a:lnTo>
                                  <a:pt x="179" y="261"/>
                                </a:lnTo>
                                <a:lnTo>
                                  <a:pt x="169" y="256"/>
                                </a:lnTo>
                                <a:lnTo>
                                  <a:pt x="166" y="252"/>
                                </a:lnTo>
                                <a:lnTo>
                                  <a:pt x="155" y="252"/>
                                </a:lnTo>
                                <a:lnTo>
                                  <a:pt x="149" y="249"/>
                                </a:lnTo>
                                <a:lnTo>
                                  <a:pt x="145" y="246"/>
                                </a:lnTo>
                                <a:lnTo>
                                  <a:pt x="136" y="246"/>
                                </a:lnTo>
                                <a:lnTo>
                                  <a:pt x="129" y="243"/>
                                </a:lnTo>
                                <a:lnTo>
                                  <a:pt x="123" y="232"/>
                                </a:lnTo>
                                <a:lnTo>
                                  <a:pt x="117" y="224"/>
                                </a:lnTo>
                                <a:lnTo>
                                  <a:pt x="114" y="232"/>
                                </a:lnTo>
                                <a:lnTo>
                                  <a:pt x="109" y="243"/>
                                </a:lnTo>
                                <a:lnTo>
                                  <a:pt x="101" y="249"/>
                                </a:lnTo>
                                <a:lnTo>
                                  <a:pt x="93" y="250"/>
                                </a:lnTo>
                                <a:lnTo>
                                  <a:pt x="87" y="250"/>
                                </a:lnTo>
                                <a:lnTo>
                                  <a:pt x="84" y="256"/>
                                </a:lnTo>
                                <a:lnTo>
                                  <a:pt x="78" y="265"/>
                                </a:lnTo>
                                <a:lnTo>
                                  <a:pt x="70" y="275"/>
                                </a:lnTo>
                                <a:lnTo>
                                  <a:pt x="49" y="275"/>
                                </a:lnTo>
                              </a:path>
                            </a:pathLst>
                          </a:custGeom>
                          <a:solidFill>
                            <a:srgbClr val="C08040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3401" name="Group 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56" y="896"/>
                            <a:ext cx="197" cy="253"/>
                            <a:chOff x="856" y="896"/>
                            <a:chExt cx="197" cy="253"/>
                          </a:xfrm>
                        </p:grpSpPr>
                        <p:sp>
                          <p:nvSpPr>
                            <p:cNvPr id="13402" name="Freeform 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13" y="1062"/>
                              <a:ext cx="40" cy="55"/>
                            </a:xfrm>
                            <a:custGeom>
                              <a:avLst/>
                              <a:gdLst>
                                <a:gd name="T0" fmla="*/ 12 w 40"/>
                                <a:gd name="T1" fmla="*/ 54 h 55"/>
                                <a:gd name="T2" fmla="*/ 9 w 40"/>
                                <a:gd name="T3" fmla="*/ 27 h 55"/>
                                <a:gd name="T4" fmla="*/ 17 w 40"/>
                                <a:gd name="T5" fmla="*/ 11 h 55"/>
                                <a:gd name="T6" fmla="*/ 39 w 40"/>
                                <a:gd name="T7" fmla="*/ 0 h 55"/>
                                <a:gd name="T8" fmla="*/ 25 w 40"/>
                                <a:gd name="T9" fmla="*/ 2 h 55"/>
                                <a:gd name="T10" fmla="*/ 7 w 40"/>
                                <a:gd name="T11" fmla="*/ 8 h 55"/>
                                <a:gd name="T12" fmla="*/ 0 w 40"/>
                                <a:gd name="T13" fmla="*/ 22 h 55"/>
                                <a:gd name="T14" fmla="*/ 12 w 40"/>
                                <a:gd name="T15" fmla="*/ 54 h 55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40"/>
                                <a:gd name="T25" fmla="*/ 0 h 55"/>
                                <a:gd name="T26" fmla="*/ 40 w 40"/>
                                <a:gd name="T27" fmla="*/ 55 h 55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40" h="55">
                                  <a:moveTo>
                                    <a:pt x="12" y="54"/>
                                  </a:moveTo>
                                  <a:lnTo>
                                    <a:pt x="9" y="27"/>
                                  </a:lnTo>
                                  <a:lnTo>
                                    <a:pt x="17" y="11"/>
                                  </a:lnTo>
                                  <a:lnTo>
                                    <a:pt x="39" y="0"/>
                                  </a:lnTo>
                                  <a:lnTo>
                                    <a:pt x="25" y="2"/>
                                  </a:lnTo>
                                  <a:lnTo>
                                    <a:pt x="7" y="8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12" y="54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03" name="Freeform 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39" y="978"/>
                              <a:ext cx="65" cy="127"/>
                            </a:xfrm>
                            <a:custGeom>
                              <a:avLst/>
                              <a:gdLst>
                                <a:gd name="T0" fmla="*/ 25 w 65"/>
                                <a:gd name="T1" fmla="*/ 126 h 127"/>
                                <a:gd name="T2" fmla="*/ 13 w 65"/>
                                <a:gd name="T3" fmla="*/ 100 h 127"/>
                                <a:gd name="T4" fmla="*/ 15 w 65"/>
                                <a:gd name="T5" fmla="*/ 60 h 127"/>
                                <a:gd name="T6" fmla="*/ 36 w 65"/>
                                <a:gd name="T7" fmla="*/ 30 h 127"/>
                                <a:gd name="T8" fmla="*/ 64 w 65"/>
                                <a:gd name="T9" fmla="*/ 0 h 127"/>
                                <a:gd name="T10" fmla="*/ 48 w 65"/>
                                <a:gd name="T11" fmla="*/ 17 h 127"/>
                                <a:gd name="T12" fmla="*/ 19 w 65"/>
                                <a:gd name="T13" fmla="*/ 38 h 127"/>
                                <a:gd name="T14" fmla="*/ 0 w 65"/>
                                <a:gd name="T15" fmla="*/ 56 h 127"/>
                                <a:gd name="T16" fmla="*/ 3 w 65"/>
                                <a:gd name="T17" fmla="*/ 70 h 127"/>
                                <a:gd name="T18" fmla="*/ 2 w 65"/>
                                <a:gd name="T19" fmla="*/ 89 h 127"/>
                                <a:gd name="T20" fmla="*/ 2 w 65"/>
                                <a:gd name="T21" fmla="*/ 108 h 127"/>
                                <a:gd name="T22" fmla="*/ 25 w 65"/>
                                <a:gd name="T23" fmla="*/ 126 h 127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w 65"/>
                                <a:gd name="T37" fmla="*/ 0 h 127"/>
                                <a:gd name="T38" fmla="*/ 65 w 65"/>
                                <a:gd name="T39" fmla="*/ 127 h 127"/>
                              </a:gdLst>
                              <a:ahLst/>
                              <a:cxnLst>
                                <a:cxn ang="T24">
                                  <a:pos x="T0" y="T1"/>
                                </a:cxn>
                                <a:cxn ang="T25">
                                  <a:pos x="T2" y="T3"/>
                                </a:cxn>
                                <a:cxn ang="T26">
                                  <a:pos x="T4" y="T5"/>
                                </a:cxn>
                                <a:cxn ang="T27">
                                  <a:pos x="T6" y="T7"/>
                                </a:cxn>
                                <a:cxn ang="T28">
                                  <a:pos x="T8" y="T9"/>
                                </a:cxn>
                                <a:cxn ang="T29">
                                  <a:pos x="T10" y="T11"/>
                                </a:cxn>
                                <a:cxn ang="T30">
                                  <a:pos x="T12" y="T13"/>
                                </a:cxn>
                                <a:cxn ang="T31">
                                  <a:pos x="T14" y="T15"/>
                                </a:cxn>
                                <a:cxn ang="T32">
                                  <a:pos x="T16" y="T17"/>
                                </a:cxn>
                                <a:cxn ang="T33">
                                  <a:pos x="T18" y="T19"/>
                                </a:cxn>
                                <a:cxn ang="T34">
                                  <a:pos x="T20" y="T21"/>
                                </a:cxn>
                                <a:cxn ang="T35">
                                  <a:pos x="T22" y="T23"/>
                                </a:cxn>
                              </a:cxnLst>
                              <a:rect l="T36" t="T37" r="T38" b="T39"/>
                              <a:pathLst>
                                <a:path w="65" h="127">
                                  <a:moveTo>
                                    <a:pt x="25" y="126"/>
                                  </a:moveTo>
                                  <a:lnTo>
                                    <a:pt x="13" y="100"/>
                                  </a:lnTo>
                                  <a:lnTo>
                                    <a:pt x="15" y="60"/>
                                  </a:lnTo>
                                  <a:lnTo>
                                    <a:pt x="36" y="30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48" y="17"/>
                                  </a:lnTo>
                                  <a:lnTo>
                                    <a:pt x="19" y="38"/>
                                  </a:lnTo>
                                  <a:lnTo>
                                    <a:pt x="0" y="56"/>
                                  </a:lnTo>
                                  <a:lnTo>
                                    <a:pt x="3" y="70"/>
                                  </a:lnTo>
                                  <a:lnTo>
                                    <a:pt x="2" y="89"/>
                                  </a:lnTo>
                                  <a:lnTo>
                                    <a:pt x="2" y="108"/>
                                  </a:lnTo>
                                  <a:lnTo>
                                    <a:pt x="25" y="126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04" name="Freeform 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56" y="1047"/>
                              <a:ext cx="44" cy="102"/>
                            </a:xfrm>
                            <a:custGeom>
                              <a:avLst/>
                              <a:gdLst>
                                <a:gd name="T0" fmla="*/ 19 w 44"/>
                                <a:gd name="T1" fmla="*/ 84 h 102"/>
                                <a:gd name="T2" fmla="*/ 0 w 44"/>
                                <a:gd name="T3" fmla="*/ 52 h 102"/>
                                <a:gd name="T4" fmla="*/ 7 w 44"/>
                                <a:gd name="T5" fmla="*/ 31 h 102"/>
                                <a:gd name="T6" fmla="*/ 24 w 44"/>
                                <a:gd name="T7" fmla="*/ 0 h 102"/>
                                <a:gd name="T8" fmla="*/ 10 w 44"/>
                                <a:gd name="T9" fmla="*/ 53 h 102"/>
                                <a:gd name="T10" fmla="*/ 21 w 44"/>
                                <a:gd name="T11" fmla="*/ 76 h 102"/>
                                <a:gd name="T12" fmla="*/ 43 w 44"/>
                                <a:gd name="T13" fmla="*/ 101 h 102"/>
                                <a:gd name="T14" fmla="*/ 19 w 44"/>
                                <a:gd name="T15" fmla="*/ 84 h 102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44"/>
                                <a:gd name="T25" fmla="*/ 0 h 102"/>
                                <a:gd name="T26" fmla="*/ 44 w 44"/>
                                <a:gd name="T27" fmla="*/ 102 h 102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44" h="102">
                                  <a:moveTo>
                                    <a:pt x="19" y="84"/>
                                  </a:moveTo>
                                  <a:lnTo>
                                    <a:pt x="0" y="52"/>
                                  </a:lnTo>
                                  <a:lnTo>
                                    <a:pt x="7" y="31"/>
                                  </a:lnTo>
                                  <a:lnTo>
                                    <a:pt x="24" y="0"/>
                                  </a:lnTo>
                                  <a:lnTo>
                                    <a:pt x="10" y="53"/>
                                  </a:lnTo>
                                  <a:lnTo>
                                    <a:pt x="21" y="76"/>
                                  </a:lnTo>
                                  <a:lnTo>
                                    <a:pt x="43" y="101"/>
                                  </a:lnTo>
                                  <a:lnTo>
                                    <a:pt x="19" y="84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05" name="Freeform 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91" y="896"/>
                              <a:ext cx="58" cy="100"/>
                            </a:xfrm>
                            <a:custGeom>
                              <a:avLst/>
                              <a:gdLst>
                                <a:gd name="T0" fmla="*/ 57 w 58"/>
                                <a:gd name="T1" fmla="*/ 0 h 100"/>
                                <a:gd name="T2" fmla="*/ 30 w 58"/>
                                <a:gd name="T3" fmla="*/ 24 h 100"/>
                                <a:gd name="T4" fmla="*/ 8 w 58"/>
                                <a:gd name="T5" fmla="*/ 49 h 100"/>
                                <a:gd name="T6" fmla="*/ 4 w 58"/>
                                <a:gd name="T7" fmla="*/ 70 h 100"/>
                                <a:gd name="T8" fmla="*/ 0 w 58"/>
                                <a:gd name="T9" fmla="*/ 99 h 100"/>
                                <a:gd name="T10" fmla="*/ 9 w 58"/>
                                <a:gd name="T11" fmla="*/ 75 h 100"/>
                                <a:gd name="T12" fmla="*/ 18 w 58"/>
                                <a:gd name="T13" fmla="*/ 50 h 100"/>
                                <a:gd name="T14" fmla="*/ 42 w 58"/>
                                <a:gd name="T15" fmla="*/ 21 h 100"/>
                                <a:gd name="T16" fmla="*/ 57 w 58"/>
                                <a:gd name="T17" fmla="*/ 0 h 100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58"/>
                                <a:gd name="T28" fmla="*/ 0 h 100"/>
                                <a:gd name="T29" fmla="*/ 58 w 58"/>
                                <a:gd name="T30" fmla="*/ 100 h 100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58" h="100">
                                  <a:moveTo>
                                    <a:pt x="57" y="0"/>
                                  </a:moveTo>
                                  <a:lnTo>
                                    <a:pt x="30" y="24"/>
                                  </a:lnTo>
                                  <a:lnTo>
                                    <a:pt x="8" y="49"/>
                                  </a:lnTo>
                                  <a:lnTo>
                                    <a:pt x="4" y="70"/>
                                  </a:lnTo>
                                  <a:lnTo>
                                    <a:pt x="0" y="99"/>
                                  </a:lnTo>
                                  <a:lnTo>
                                    <a:pt x="9" y="75"/>
                                  </a:lnTo>
                                  <a:lnTo>
                                    <a:pt x="18" y="50"/>
                                  </a:lnTo>
                                  <a:lnTo>
                                    <a:pt x="42" y="21"/>
                                  </a:lnTo>
                                  <a:lnTo>
                                    <a:pt x="57" y="0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06" name="Freeform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83" y="1083"/>
                              <a:ext cx="34" cy="66"/>
                            </a:xfrm>
                            <a:custGeom>
                              <a:avLst/>
                              <a:gdLst>
                                <a:gd name="T0" fmla="*/ 12 w 34"/>
                                <a:gd name="T1" fmla="*/ 65 h 66"/>
                                <a:gd name="T2" fmla="*/ 4 w 34"/>
                                <a:gd name="T3" fmla="*/ 45 h 66"/>
                                <a:gd name="T4" fmla="*/ 0 w 34"/>
                                <a:gd name="T5" fmla="*/ 30 h 66"/>
                                <a:gd name="T6" fmla="*/ 9 w 34"/>
                                <a:gd name="T7" fmla="*/ 13 h 66"/>
                                <a:gd name="T8" fmla="*/ 29 w 34"/>
                                <a:gd name="T9" fmla="*/ 0 h 66"/>
                                <a:gd name="T10" fmla="*/ 18 w 34"/>
                                <a:gd name="T11" fmla="*/ 18 h 66"/>
                                <a:gd name="T12" fmla="*/ 11 w 34"/>
                                <a:gd name="T13" fmla="*/ 37 h 66"/>
                                <a:gd name="T14" fmla="*/ 21 w 34"/>
                                <a:gd name="T15" fmla="*/ 45 h 66"/>
                                <a:gd name="T16" fmla="*/ 33 w 34"/>
                                <a:gd name="T17" fmla="*/ 27 h 66"/>
                                <a:gd name="T18" fmla="*/ 27 w 34"/>
                                <a:gd name="T19" fmla="*/ 41 h 66"/>
                                <a:gd name="T20" fmla="*/ 12 w 34"/>
                                <a:gd name="T21" fmla="*/ 65 h 6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34"/>
                                <a:gd name="T34" fmla="*/ 0 h 66"/>
                                <a:gd name="T35" fmla="*/ 34 w 34"/>
                                <a:gd name="T36" fmla="*/ 66 h 66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34" h="66">
                                  <a:moveTo>
                                    <a:pt x="12" y="65"/>
                                  </a:moveTo>
                                  <a:lnTo>
                                    <a:pt x="4" y="45"/>
                                  </a:lnTo>
                                  <a:lnTo>
                                    <a:pt x="0" y="30"/>
                                  </a:lnTo>
                                  <a:lnTo>
                                    <a:pt x="9" y="13"/>
                                  </a:lnTo>
                                  <a:lnTo>
                                    <a:pt x="29" y="0"/>
                                  </a:lnTo>
                                  <a:lnTo>
                                    <a:pt x="18" y="18"/>
                                  </a:lnTo>
                                  <a:lnTo>
                                    <a:pt x="11" y="37"/>
                                  </a:lnTo>
                                  <a:lnTo>
                                    <a:pt x="21" y="45"/>
                                  </a:lnTo>
                                  <a:lnTo>
                                    <a:pt x="33" y="27"/>
                                  </a:lnTo>
                                  <a:lnTo>
                                    <a:pt x="27" y="41"/>
                                  </a:lnTo>
                                  <a:lnTo>
                                    <a:pt x="12" y="65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3393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7" y="1233"/>
                          <a:ext cx="280" cy="151"/>
                          <a:chOff x="1297" y="1233"/>
                          <a:chExt cx="280" cy="151"/>
                        </a:xfrm>
                      </p:grpSpPr>
                      <p:sp>
                        <p:nvSpPr>
                          <p:cNvPr id="13394" name="Freeform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97" y="1233"/>
                            <a:ext cx="280" cy="151"/>
                          </a:xfrm>
                          <a:custGeom>
                            <a:avLst/>
                            <a:gdLst>
                              <a:gd name="T0" fmla="*/ 18 w 280"/>
                              <a:gd name="T1" fmla="*/ 37 h 151"/>
                              <a:gd name="T2" fmla="*/ 68 w 280"/>
                              <a:gd name="T3" fmla="*/ 39 h 151"/>
                              <a:gd name="T4" fmla="*/ 103 w 280"/>
                              <a:gd name="T5" fmla="*/ 38 h 151"/>
                              <a:gd name="T6" fmla="*/ 145 w 280"/>
                              <a:gd name="T7" fmla="*/ 18 h 151"/>
                              <a:gd name="T8" fmla="*/ 179 w 280"/>
                              <a:gd name="T9" fmla="*/ 2 h 151"/>
                              <a:gd name="T10" fmla="*/ 211 w 280"/>
                              <a:gd name="T11" fmla="*/ 0 h 151"/>
                              <a:gd name="T12" fmla="*/ 225 w 280"/>
                              <a:gd name="T13" fmla="*/ 14 h 151"/>
                              <a:gd name="T14" fmla="*/ 248 w 280"/>
                              <a:gd name="T15" fmla="*/ 25 h 151"/>
                              <a:gd name="T16" fmla="*/ 273 w 280"/>
                              <a:gd name="T17" fmla="*/ 27 h 151"/>
                              <a:gd name="T18" fmla="*/ 279 w 280"/>
                              <a:gd name="T19" fmla="*/ 39 h 151"/>
                              <a:gd name="T20" fmla="*/ 276 w 280"/>
                              <a:gd name="T21" fmla="*/ 68 h 151"/>
                              <a:gd name="T22" fmla="*/ 271 w 280"/>
                              <a:gd name="T23" fmla="*/ 86 h 151"/>
                              <a:gd name="T24" fmla="*/ 258 w 280"/>
                              <a:gd name="T25" fmla="*/ 101 h 151"/>
                              <a:gd name="T26" fmla="*/ 240 w 280"/>
                              <a:gd name="T27" fmla="*/ 120 h 151"/>
                              <a:gd name="T28" fmla="*/ 231 w 280"/>
                              <a:gd name="T29" fmla="*/ 138 h 151"/>
                              <a:gd name="T30" fmla="*/ 218 w 280"/>
                              <a:gd name="T31" fmla="*/ 149 h 151"/>
                              <a:gd name="T32" fmla="*/ 207 w 280"/>
                              <a:gd name="T33" fmla="*/ 150 h 151"/>
                              <a:gd name="T34" fmla="*/ 192 w 280"/>
                              <a:gd name="T35" fmla="*/ 135 h 151"/>
                              <a:gd name="T36" fmla="*/ 181 w 280"/>
                              <a:gd name="T37" fmla="*/ 141 h 151"/>
                              <a:gd name="T38" fmla="*/ 165 w 280"/>
                              <a:gd name="T39" fmla="*/ 142 h 151"/>
                              <a:gd name="T40" fmla="*/ 154 w 280"/>
                              <a:gd name="T41" fmla="*/ 119 h 151"/>
                              <a:gd name="T42" fmla="*/ 146 w 280"/>
                              <a:gd name="T43" fmla="*/ 123 h 151"/>
                              <a:gd name="T44" fmla="*/ 136 w 280"/>
                              <a:gd name="T45" fmla="*/ 123 h 151"/>
                              <a:gd name="T46" fmla="*/ 130 w 280"/>
                              <a:gd name="T47" fmla="*/ 111 h 151"/>
                              <a:gd name="T48" fmla="*/ 118 w 280"/>
                              <a:gd name="T49" fmla="*/ 119 h 151"/>
                              <a:gd name="T50" fmla="*/ 105 w 280"/>
                              <a:gd name="T51" fmla="*/ 126 h 151"/>
                              <a:gd name="T52" fmla="*/ 92 w 280"/>
                              <a:gd name="T53" fmla="*/ 119 h 151"/>
                              <a:gd name="T54" fmla="*/ 88 w 280"/>
                              <a:gd name="T55" fmla="*/ 108 h 151"/>
                              <a:gd name="T56" fmla="*/ 87 w 280"/>
                              <a:gd name="T57" fmla="*/ 94 h 151"/>
                              <a:gd name="T58" fmla="*/ 64 w 280"/>
                              <a:gd name="T59" fmla="*/ 97 h 151"/>
                              <a:gd name="T60" fmla="*/ 47 w 280"/>
                              <a:gd name="T61" fmla="*/ 101 h 151"/>
                              <a:gd name="T62" fmla="*/ 43 w 280"/>
                              <a:gd name="T63" fmla="*/ 92 h 151"/>
                              <a:gd name="T64" fmla="*/ 29 w 280"/>
                              <a:gd name="T65" fmla="*/ 92 h 151"/>
                              <a:gd name="T66" fmla="*/ 9 w 280"/>
                              <a:gd name="T67" fmla="*/ 78 h 151"/>
                              <a:gd name="T68" fmla="*/ 0 w 280"/>
                              <a:gd name="T69" fmla="*/ 60 h 151"/>
                              <a:gd name="T70" fmla="*/ 4 w 280"/>
                              <a:gd name="T71" fmla="*/ 53 h 151"/>
                              <a:gd name="T72" fmla="*/ 1 w 280"/>
                              <a:gd name="T73" fmla="*/ 38 h 151"/>
                              <a:gd name="T74" fmla="*/ 18 w 280"/>
                              <a:gd name="T75" fmla="*/ 37 h 151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w 280"/>
                              <a:gd name="T115" fmla="*/ 0 h 151"/>
                              <a:gd name="T116" fmla="*/ 280 w 280"/>
                              <a:gd name="T117" fmla="*/ 151 h 151"/>
                            </a:gdLst>
                            <a:ahLst/>
                            <a:cxnLst>
                              <a:cxn ang="T76">
                                <a:pos x="T0" y="T1"/>
                              </a:cxn>
                              <a:cxn ang="T77">
                                <a:pos x="T2" y="T3"/>
                              </a:cxn>
                              <a:cxn ang="T78">
                                <a:pos x="T4" y="T5"/>
                              </a:cxn>
                              <a:cxn ang="T79">
                                <a:pos x="T6" y="T7"/>
                              </a:cxn>
                              <a:cxn ang="T80">
                                <a:pos x="T8" y="T9"/>
                              </a:cxn>
                              <a:cxn ang="T81">
                                <a:pos x="T10" y="T11"/>
                              </a:cxn>
                              <a:cxn ang="T82">
                                <a:pos x="T12" y="T13"/>
                              </a:cxn>
                              <a:cxn ang="T83">
                                <a:pos x="T14" y="T15"/>
                              </a:cxn>
                              <a:cxn ang="T84">
                                <a:pos x="T16" y="T17"/>
                              </a:cxn>
                              <a:cxn ang="T85">
                                <a:pos x="T18" y="T19"/>
                              </a:cxn>
                              <a:cxn ang="T86">
                                <a:pos x="T20" y="T21"/>
                              </a:cxn>
                              <a:cxn ang="T87">
                                <a:pos x="T22" y="T23"/>
                              </a:cxn>
                              <a:cxn ang="T88">
                                <a:pos x="T24" y="T25"/>
                              </a:cxn>
                              <a:cxn ang="T89">
                                <a:pos x="T26" y="T27"/>
                              </a:cxn>
                              <a:cxn ang="T90">
                                <a:pos x="T28" y="T29"/>
                              </a:cxn>
                              <a:cxn ang="T91">
                                <a:pos x="T30" y="T31"/>
                              </a:cxn>
                              <a:cxn ang="T92">
                                <a:pos x="T32" y="T33"/>
                              </a:cxn>
                              <a:cxn ang="T93">
                                <a:pos x="T34" y="T35"/>
                              </a:cxn>
                              <a:cxn ang="T94">
                                <a:pos x="T36" y="T37"/>
                              </a:cxn>
                              <a:cxn ang="T95">
                                <a:pos x="T38" y="T39"/>
                              </a:cxn>
                              <a:cxn ang="T96">
                                <a:pos x="T40" y="T41"/>
                              </a:cxn>
                              <a:cxn ang="T97">
                                <a:pos x="T42" y="T43"/>
                              </a:cxn>
                              <a:cxn ang="T98">
                                <a:pos x="T44" y="T45"/>
                              </a:cxn>
                              <a:cxn ang="T99">
                                <a:pos x="T46" y="T47"/>
                              </a:cxn>
                              <a:cxn ang="T100">
                                <a:pos x="T48" y="T49"/>
                              </a:cxn>
                              <a:cxn ang="T101">
                                <a:pos x="T50" y="T51"/>
                              </a:cxn>
                              <a:cxn ang="T102">
                                <a:pos x="T52" y="T53"/>
                              </a:cxn>
                              <a:cxn ang="T103">
                                <a:pos x="T54" y="T55"/>
                              </a:cxn>
                              <a:cxn ang="T104">
                                <a:pos x="T56" y="T57"/>
                              </a:cxn>
                              <a:cxn ang="T105">
                                <a:pos x="T58" y="T59"/>
                              </a:cxn>
                              <a:cxn ang="T106">
                                <a:pos x="T60" y="T61"/>
                              </a:cxn>
                              <a:cxn ang="T107">
                                <a:pos x="T62" y="T63"/>
                              </a:cxn>
                              <a:cxn ang="T108">
                                <a:pos x="T64" y="T65"/>
                              </a:cxn>
                              <a:cxn ang="T109">
                                <a:pos x="T66" y="T67"/>
                              </a:cxn>
                              <a:cxn ang="T110">
                                <a:pos x="T68" y="T69"/>
                              </a:cxn>
                              <a:cxn ang="T111">
                                <a:pos x="T70" y="T71"/>
                              </a:cxn>
                              <a:cxn ang="T112">
                                <a:pos x="T72" y="T73"/>
                              </a:cxn>
                              <a:cxn ang="T113">
                                <a:pos x="T74" y="T75"/>
                              </a:cxn>
                            </a:cxnLst>
                            <a:rect l="T114" t="T115" r="T116" b="T117"/>
                            <a:pathLst>
                              <a:path w="280" h="151">
                                <a:moveTo>
                                  <a:pt x="18" y="37"/>
                                </a:moveTo>
                                <a:lnTo>
                                  <a:pt x="68" y="39"/>
                                </a:lnTo>
                                <a:lnTo>
                                  <a:pt x="103" y="38"/>
                                </a:lnTo>
                                <a:lnTo>
                                  <a:pt x="145" y="18"/>
                                </a:lnTo>
                                <a:lnTo>
                                  <a:pt x="179" y="2"/>
                                </a:lnTo>
                                <a:lnTo>
                                  <a:pt x="211" y="0"/>
                                </a:lnTo>
                                <a:lnTo>
                                  <a:pt x="225" y="14"/>
                                </a:lnTo>
                                <a:lnTo>
                                  <a:pt x="248" y="25"/>
                                </a:lnTo>
                                <a:lnTo>
                                  <a:pt x="273" y="27"/>
                                </a:lnTo>
                                <a:lnTo>
                                  <a:pt x="279" y="39"/>
                                </a:lnTo>
                                <a:lnTo>
                                  <a:pt x="276" y="68"/>
                                </a:lnTo>
                                <a:lnTo>
                                  <a:pt x="271" y="86"/>
                                </a:lnTo>
                                <a:lnTo>
                                  <a:pt x="258" y="101"/>
                                </a:lnTo>
                                <a:lnTo>
                                  <a:pt x="240" y="120"/>
                                </a:lnTo>
                                <a:lnTo>
                                  <a:pt x="231" y="138"/>
                                </a:lnTo>
                                <a:lnTo>
                                  <a:pt x="218" y="149"/>
                                </a:lnTo>
                                <a:lnTo>
                                  <a:pt x="207" y="150"/>
                                </a:lnTo>
                                <a:lnTo>
                                  <a:pt x="192" y="135"/>
                                </a:lnTo>
                                <a:lnTo>
                                  <a:pt x="181" y="141"/>
                                </a:lnTo>
                                <a:lnTo>
                                  <a:pt x="165" y="142"/>
                                </a:lnTo>
                                <a:lnTo>
                                  <a:pt x="154" y="119"/>
                                </a:lnTo>
                                <a:lnTo>
                                  <a:pt x="146" y="123"/>
                                </a:lnTo>
                                <a:lnTo>
                                  <a:pt x="136" y="123"/>
                                </a:lnTo>
                                <a:lnTo>
                                  <a:pt x="130" y="111"/>
                                </a:lnTo>
                                <a:lnTo>
                                  <a:pt x="118" y="119"/>
                                </a:lnTo>
                                <a:lnTo>
                                  <a:pt x="105" y="126"/>
                                </a:lnTo>
                                <a:lnTo>
                                  <a:pt x="92" y="119"/>
                                </a:lnTo>
                                <a:lnTo>
                                  <a:pt x="88" y="108"/>
                                </a:lnTo>
                                <a:lnTo>
                                  <a:pt x="87" y="94"/>
                                </a:lnTo>
                                <a:lnTo>
                                  <a:pt x="64" y="97"/>
                                </a:lnTo>
                                <a:lnTo>
                                  <a:pt x="47" y="101"/>
                                </a:lnTo>
                                <a:lnTo>
                                  <a:pt x="43" y="92"/>
                                </a:lnTo>
                                <a:lnTo>
                                  <a:pt x="29" y="92"/>
                                </a:lnTo>
                                <a:lnTo>
                                  <a:pt x="9" y="78"/>
                                </a:lnTo>
                                <a:lnTo>
                                  <a:pt x="0" y="60"/>
                                </a:lnTo>
                                <a:lnTo>
                                  <a:pt x="4" y="53"/>
                                </a:lnTo>
                                <a:lnTo>
                                  <a:pt x="1" y="38"/>
                                </a:lnTo>
                                <a:lnTo>
                                  <a:pt x="18" y="37"/>
                                </a:lnTo>
                              </a:path>
                            </a:pathLst>
                          </a:custGeom>
                          <a:solidFill>
                            <a:srgbClr val="C08040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3395" name="Group 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1258"/>
                            <a:ext cx="211" cy="115"/>
                            <a:chOff x="1338" y="1258"/>
                            <a:chExt cx="211" cy="115"/>
                          </a:xfrm>
                        </p:grpSpPr>
                        <p:sp>
                          <p:nvSpPr>
                            <p:cNvPr id="13396" name="Freeform 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38" y="1293"/>
                              <a:ext cx="65" cy="33"/>
                            </a:xfrm>
                            <a:custGeom>
                              <a:avLst/>
                              <a:gdLst>
                                <a:gd name="T0" fmla="*/ 0 w 65"/>
                                <a:gd name="T1" fmla="*/ 32 h 33"/>
                                <a:gd name="T2" fmla="*/ 34 w 65"/>
                                <a:gd name="T3" fmla="*/ 23 h 33"/>
                                <a:gd name="T4" fmla="*/ 64 w 65"/>
                                <a:gd name="T5" fmla="*/ 0 h 33"/>
                                <a:gd name="T6" fmla="*/ 52 w 65"/>
                                <a:gd name="T7" fmla="*/ 18 h 33"/>
                                <a:gd name="T8" fmla="*/ 39 w 65"/>
                                <a:gd name="T9" fmla="*/ 29 h 33"/>
                                <a:gd name="T10" fmla="*/ 0 w 65"/>
                                <a:gd name="T11" fmla="*/ 32 h 33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65"/>
                                <a:gd name="T19" fmla="*/ 0 h 33"/>
                                <a:gd name="T20" fmla="*/ 65 w 65"/>
                                <a:gd name="T21" fmla="*/ 33 h 33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65" h="33">
                                  <a:moveTo>
                                    <a:pt x="0" y="32"/>
                                  </a:moveTo>
                                  <a:lnTo>
                                    <a:pt x="34" y="23"/>
                                  </a:lnTo>
                                  <a:lnTo>
                                    <a:pt x="64" y="0"/>
                                  </a:lnTo>
                                  <a:lnTo>
                                    <a:pt x="52" y="18"/>
                                  </a:lnTo>
                                  <a:lnTo>
                                    <a:pt x="39" y="29"/>
                                  </a:lnTo>
                                  <a:lnTo>
                                    <a:pt x="0" y="32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397" name="Freeform 2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24" y="1258"/>
                              <a:ext cx="53" cy="92"/>
                            </a:xfrm>
                            <a:custGeom>
                              <a:avLst/>
                              <a:gdLst>
                                <a:gd name="T0" fmla="*/ 0 w 53"/>
                                <a:gd name="T1" fmla="*/ 91 h 92"/>
                                <a:gd name="T2" fmla="*/ 18 w 53"/>
                                <a:gd name="T3" fmla="*/ 59 h 92"/>
                                <a:gd name="T4" fmla="*/ 52 w 53"/>
                                <a:gd name="T5" fmla="*/ 0 h 92"/>
                                <a:gd name="T6" fmla="*/ 42 w 53"/>
                                <a:gd name="T7" fmla="*/ 33 h 92"/>
                                <a:gd name="T8" fmla="*/ 35 w 53"/>
                                <a:gd name="T9" fmla="*/ 61 h 92"/>
                                <a:gd name="T10" fmla="*/ 0 w 53"/>
                                <a:gd name="T11" fmla="*/ 91 h 92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53"/>
                                <a:gd name="T19" fmla="*/ 0 h 92"/>
                                <a:gd name="T20" fmla="*/ 53 w 53"/>
                                <a:gd name="T21" fmla="*/ 92 h 92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53" h="92">
                                  <a:moveTo>
                                    <a:pt x="0" y="91"/>
                                  </a:moveTo>
                                  <a:lnTo>
                                    <a:pt x="18" y="59"/>
                                  </a:lnTo>
                                  <a:lnTo>
                                    <a:pt x="52" y="0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35" y="61"/>
                                  </a:lnTo>
                                  <a:lnTo>
                                    <a:pt x="0" y="91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398" name="Freeform 2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85" y="1260"/>
                              <a:ext cx="39" cy="113"/>
                            </a:xfrm>
                            <a:custGeom>
                              <a:avLst/>
                              <a:gdLst>
                                <a:gd name="T0" fmla="*/ 0 w 39"/>
                                <a:gd name="T1" fmla="*/ 112 h 113"/>
                                <a:gd name="T2" fmla="*/ 28 w 39"/>
                                <a:gd name="T3" fmla="*/ 87 h 113"/>
                                <a:gd name="T4" fmla="*/ 26 w 39"/>
                                <a:gd name="T5" fmla="*/ 34 h 113"/>
                                <a:gd name="T6" fmla="*/ 8 w 39"/>
                                <a:gd name="T7" fmla="*/ 0 h 113"/>
                                <a:gd name="T8" fmla="*/ 31 w 39"/>
                                <a:gd name="T9" fmla="*/ 33 h 113"/>
                                <a:gd name="T10" fmla="*/ 38 w 39"/>
                                <a:gd name="T11" fmla="*/ 67 h 113"/>
                                <a:gd name="T12" fmla="*/ 36 w 39"/>
                                <a:gd name="T13" fmla="*/ 97 h 113"/>
                                <a:gd name="T14" fmla="*/ 0 w 39"/>
                                <a:gd name="T15" fmla="*/ 112 h 113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39"/>
                                <a:gd name="T25" fmla="*/ 0 h 113"/>
                                <a:gd name="T26" fmla="*/ 39 w 39"/>
                                <a:gd name="T27" fmla="*/ 113 h 113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39" h="113">
                                  <a:moveTo>
                                    <a:pt x="0" y="112"/>
                                  </a:moveTo>
                                  <a:lnTo>
                                    <a:pt x="28" y="87"/>
                                  </a:lnTo>
                                  <a:lnTo>
                                    <a:pt x="26" y="34"/>
                                  </a:lnTo>
                                  <a:lnTo>
                                    <a:pt x="8" y="0"/>
                                  </a:lnTo>
                                  <a:lnTo>
                                    <a:pt x="31" y="33"/>
                                  </a:lnTo>
                                  <a:lnTo>
                                    <a:pt x="38" y="67"/>
                                  </a:lnTo>
                                  <a:lnTo>
                                    <a:pt x="36" y="97"/>
                                  </a:lnTo>
                                  <a:lnTo>
                                    <a:pt x="0" y="112"/>
                                  </a:lnTo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399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38" y="1294"/>
                              <a:ext cx="11" cy="44"/>
                            </a:xfrm>
                            <a:custGeom>
                              <a:avLst/>
                              <a:gdLst>
                                <a:gd name="T0" fmla="*/ 0 w 11"/>
                                <a:gd name="T1" fmla="*/ 0 h 44"/>
                                <a:gd name="T2" fmla="*/ 10 w 11"/>
                                <a:gd name="T3" fmla="*/ 29 h 44"/>
                                <a:gd name="T4" fmla="*/ 7 w 11"/>
                                <a:gd name="T5" fmla="*/ 43 h 4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1"/>
                                <a:gd name="T10" fmla="*/ 0 h 44"/>
                                <a:gd name="T11" fmla="*/ 11 w 11"/>
                                <a:gd name="T12" fmla="*/ 44 h 4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1" h="44">
                                  <a:moveTo>
                                    <a:pt x="0" y="0"/>
                                  </a:moveTo>
                                  <a:lnTo>
                                    <a:pt x="10" y="29"/>
                                  </a:lnTo>
                                  <a:lnTo>
                                    <a:pt x="7" y="43"/>
                                  </a:lnTo>
                                </a:path>
                              </a:pathLst>
                            </a:custGeom>
                            <a:noFill/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13384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493" y="952"/>
                    <a:ext cx="174" cy="252"/>
                    <a:chOff x="1493" y="952"/>
                    <a:chExt cx="174" cy="252"/>
                  </a:xfrm>
                </p:grpSpPr>
                <p:sp>
                  <p:nvSpPr>
                    <p:cNvPr id="13385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493" y="1009"/>
                      <a:ext cx="155" cy="195"/>
                    </a:xfrm>
                    <a:custGeom>
                      <a:avLst/>
                      <a:gdLst>
                        <a:gd name="T0" fmla="*/ 9 w 155"/>
                        <a:gd name="T1" fmla="*/ 82 h 195"/>
                        <a:gd name="T2" fmla="*/ 26 w 155"/>
                        <a:gd name="T3" fmla="*/ 45 h 195"/>
                        <a:gd name="T4" fmla="*/ 38 w 155"/>
                        <a:gd name="T5" fmla="*/ 31 h 195"/>
                        <a:gd name="T6" fmla="*/ 54 w 155"/>
                        <a:gd name="T7" fmla="*/ 10 h 195"/>
                        <a:gd name="T8" fmla="*/ 82 w 155"/>
                        <a:gd name="T9" fmla="*/ 0 h 195"/>
                        <a:gd name="T10" fmla="*/ 105 w 155"/>
                        <a:gd name="T11" fmla="*/ 4 h 195"/>
                        <a:gd name="T12" fmla="*/ 124 w 155"/>
                        <a:gd name="T13" fmla="*/ 15 h 195"/>
                        <a:gd name="T14" fmla="*/ 141 w 155"/>
                        <a:gd name="T15" fmla="*/ 37 h 195"/>
                        <a:gd name="T16" fmla="*/ 153 w 155"/>
                        <a:gd name="T17" fmla="*/ 72 h 195"/>
                        <a:gd name="T18" fmla="*/ 154 w 155"/>
                        <a:gd name="T19" fmla="*/ 98 h 195"/>
                        <a:gd name="T20" fmla="*/ 145 w 155"/>
                        <a:gd name="T21" fmla="*/ 125 h 195"/>
                        <a:gd name="T22" fmla="*/ 130 w 155"/>
                        <a:gd name="T23" fmla="*/ 149 h 195"/>
                        <a:gd name="T24" fmla="*/ 115 w 155"/>
                        <a:gd name="T25" fmla="*/ 168 h 195"/>
                        <a:gd name="T26" fmla="*/ 87 w 155"/>
                        <a:gd name="T27" fmla="*/ 189 h 195"/>
                        <a:gd name="T28" fmla="*/ 56 w 155"/>
                        <a:gd name="T29" fmla="*/ 194 h 195"/>
                        <a:gd name="T30" fmla="*/ 28 w 155"/>
                        <a:gd name="T31" fmla="*/ 187 h 195"/>
                        <a:gd name="T32" fmla="*/ 5 w 155"/>
                        <a:gd name="T33" fmla="*/ 164 h 195"/>
                        <a:gd name="T34" fmla="*/ 0 w 155"/>
                        <a:gd name="T35" fmla="*/ 133 h 195"/>
                        <a:gd name="T36" fmla="*/ 9 w 155"/>
                        <a:gd name="T37" fmla="*/ 82 h 19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55"/>
                        <a:gd name="T58" fmla="*/ 0 h 195"/>
                        <a:gd name="T59" fmla="*/ 155 w 155"/>
                        <a:gd name="T60" fmla="*/ 195 h 19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55" h="195">
                          <a:moveTo>
                            <a:pt x="9" y="82"/>
                          </a:moveTo>
                          <a:lnTo>
                            <a:pt x="26" y="45"/>
                          </a:lnTo>
                          <a:lnTo>
                            <a:pt x="38" y="31"/>
                          </a:lnTo>
                          <a:lnTo>
                            <a:pt x="54" y="10"/>
                          </a:lnTo>
                          <a:lnTo>
                            <a:pt x="82" y="0"/>
                          </a:lnTo>
                          <a:lnTo>
                            <a:pt x="105" y="4"/>
                          </a:lnTo>
                          <a:lnTo>
                            <a:pt x="124" y="15"/>
                          </a:lnTo>
                          <a:lnTo>
                            <a:pt x="141" y="37"/>
                          </a:lnTo>
                          <a:lnTo>
                            <a:pt x="153" y="72"/>
                          </a:lnTo>
                          <a:lnTo>
                            <a:pt x="154" y="98"/>
                          </a:lnTo>
                          <a:lnTo>
                            <a:pt x="145" y="125"/>
                          </a:lnTo>
                          <a:lnTo>
                            <a:pt x="130" y="149"/>
                          </a:lnTo>
                          <a:lnTo>
                            <a:pt x="115" y="168"/>
                          </a:lnTo>
                          <a:lnTo>
                            <a:pt x="87" y="189"/>
                          </a:lnTo>
                          <a:lnTo>
                            <a:pt x="56" y="194"/>
                          </a:lnTo>
                          <a:lnTo>
                            <a:pt x="28" y="187"/>
                          </a:lnTo>
                          <a:lnTo>
                            <a:pt x="5" y="164"/>
                          </a:lnTo>
                          <a:lnTo>
                            <a:pt x="0" y="133"/>
                          </a:lnTo>
                          <a:lnTo>
                            <a:pt x="9" y="82"/>
                          </a:lnTo>
                        </a:path>
                      </a:pathLst>
                    </a:custGeom>
                    <a:solidFill>
                      <a:srgbClr val="F0F0F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8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3" y="1067"/>
                      <a:ext cx="41" cy="44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8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515" y="952"/>
                      <a:ext cx="152" cy="124"/>
                    </a:xfrm>
                    <a:custGeom>
                      <a:avLst/>
                      <a:gdLst>
                        <a:gd name="T0" fmla="*/ 149 w 152"/>
                        <a:gd name="T1" fmla="*/ 84 h 124"/>
                        <a:gd name="T2" fmla="*/ 146 w 152"/>
                        <a:gd name="T3" fmla="*/ 74 h 124"/>
                        <a:gd name="T4" fmla="*/ 38 w 152"/>
                        <a:gd name="T5" fmla="*/ 1 h 124"/>
                        <a:gd name="T6" fmla="*/ 28 w 152"/>
                        <a:gd name="T7" fmla="*/ 0 h 124"/>
                        <a:gd name="T8" fmla="*/ 17 w 152"/>
                        <a:gd name="T9" fmla="*/ 4 h 124"/>
                        <a:gd name="T10" fmla="*/ 7 w 152"/>
                        <a:gd name="T11" fmla="*/ 12 h 124"/>
                        <a:gd name="T12" fmla="*/ 0 w 152"/>
                        <a:gd name="T13" fmla="*/ 26 h 124"/>
                        <a:gd name="T14" fmla="*/ 2 w 152"/>
                        <a:gd name="T15" fmla="*/ 37 h 124"/>
                        <a:gd name="T16" fmla="*/ 5 w 152"/>
                        <a:gd name="T17" fmla="*/ 49 h 124"/>
                        <a:gd name="T18" fmla="*/ 12 w 152"/>
                        <a:gd name="T19" fmla="*/ 57 h 124"/>
                        <a:gd name="T20" fmla="*/ 22 w 152"/>
                        <a:gd name="T21" fmla="*/ 62 h 124"/>
                        <a:gd name="T22" fmla="*/ 102 w 152"/>
                        <a:gd name="T23" fmla="*/ 118 h 124"/>
                        <a:gd name="T24" fmla="*/ 109 w 152"/>
                        <a:gd name="T25" fmla="*/ 121 h 124"/>
                        <a:gd name="T26" fmla="*/ 119 w 152"/>
                        <a:gd name="T27" fmla="*/ 123 h 124"/>
                        <a:gd name="T28" fmla="*/ 130 w 152"/>
                        <a:gd name="T29" fmla="*/ 121 h 124"/>
                        <a:gd name="T30" fmla="*/ 140 w 152"/>
                        <a:gd name="T31" fmla="*/ 114 h 124"/>
                        <a:gd name="T32" fmla="*/ 148 w 152"/>
                        <a:gd name="T33" fmla="*/ 104 h 124"/>
                        <a:gd name="T34" fmla="*/ 151 w 152"/>
                        <a:gd name="T35" fmla="*/ 93 h 124"/>
                        <a:gd name="T36" fmla="*/ 149 w 152"/>
                        <a:gd name="T37" fmla="*/ 84 h 12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52"/>
                        <a:gd name="T58" fmla="*/ 0 h 124"/>
                        <a:gd name="T59" fmla="*/ 152 w 152"/>
                        <a:gd name="T60" fmla="*/ 124 h 12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52" h="124">
                          <a:moveTo>
                            <a:pt x="149" y="84"/>
                          </a:moveTo>
                          <a:lnTo>
                            <a:pt x="146" y="74"/>
                          </a:lnTo>
                          <a:lnTo>
                            <a:pt x="38" y="1"/>
                          </a:lnTo>
                          <a:lnTo>
                            <a:pt x="28" y="0"/>
                          </a:lnTo>
                          <a:lnTo>
                            <a:pt x="17" y="4"/>
                          </a:lnTo>
                          <a:lnTo>
                            <a:pt x="7" y="12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5" y="49"/>
                          </a:lnTo>
                          <a:lnTo>
                            <a:pt x="12" y="57"/>
                          </a:lnTo>
                          <a:lnTo>
                            <a:pt x="22" y="62"/>
                          </a:lnTo>
                          <a:lnTo>
                            <a:pt x="102" y="118"/>
                          </a:lnTo>
                          <a:lnTo>
                            <a:pt x="109" y="121"/>
                          </a:lnTo>
                          <a:lnTo>
                            <a:pt x="119" y="123"/>
                          </a:lnTo>
                          <a:lnTo>
                            <a:pt x="130" y="121"/>
                          </a:lnTo>
                          <a:lnTo>
                            <a:pt x="140" y="114"/>
                          </a:lnTo>
                          <a:lnTo>
                            <a:pt x="148" y="104"/>
                          </a:lnTo>
                          <a:lnTo>
                            <a:pt x="151" y="93"/>
                          </a:lnTo>
                          <a:lnTo>
                            <a:pt x="149" y="84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3348" name="Group 44"/>
                <p:cNvGrpSpPr>
                  <a:grpSpLocks/>
                </p:cNvGrpSpPr>
                <p:nvPr/>
              </p:nvGrpSpPr>
              <p:grpSpPr bwMode="auto">
                <a:xfrm>
                  <a:off x="1308" y="953"/>
                  <a:ext cx="353" cy="319"/>
                  <a:chOff x="1308" y="953"/>
                  <a:chExt cx="353" cy="319"/>
                </a:xfrm>
              </p:grpSpPr>
              <p:sp>
                <p:nvSpPr>
                  <p:cNvPr id="13378" name="Freeform 39"/>
                  <p:cNvSpPr>
                    <a:spLocks/>
                  </p:cNvSpPr>
                  <p:nvPr/>
                </p:nvSpPr>
                <p:spPr bwMode="auto">
                  <a:xfrm>
                    <a:off x="1424" y="1020"/>
                    <a:ext cx="237" cy="252"/>
                  </a:xfrm>
                  <a:custGeom>
                    <a:avLst/>
                    <a:gdLst>
                      <a:gd name="T0" fmla="*/ 85 w 237"/>
                      <a:gd name="T1" fmla="*/ 0 h 252"/>
                      <a:gd name="T2" fmla="*/ 126 w 237"/>
                      <a:gd name="T3" fmla="*/ 29 h 252"/>
                      <a:gd name="T4" fmla="*/ 177 w 237"/>
                      <a:gd name="T5" fmla="*/ 82 h 252"/>
                      <a:gd name="T6" fmla="*/ 201 w 237"/>
                      <a:gd name="T7" fmla="*/ 113 h 252"/>
                      <a:gd name="T8" fmla="*/ 218 w 237"/>
                      <a:gd name="T9" fmla="*/ 136 h 252"/>
                      <a:gd name="T10" fmla="*/ 232 w 237"/>
                      <a:gd name="T11" fmla="*/ 161 h 252"/>
                      <a:gd name="T12" fmla="*/ 236 w 237"/>
                      <a:gd name="T13" fmla="*/ 188 h 252"/>
                      <a:gd name="T14" fmla="*/ 236 w 237"/>
                      <a:gd name="T15" fmla="*/ 212 h 252"/>
                      <a:gd name="T16" fmla="*/ 224 w 237"/>
                      <a:gd name="T17" fmla="*/ 234 h 252"/>
                      <a:gd name="T18" fmla="*/ 209 w 237"/>
                      <a:gd name="T19" fmla="*/ 247 h 252"/>
                      <a:gd name="T20" fmla="*/ 172 w 237"/>
                      <a:gd name="T21" fmla="*/ 251 h 252"/>
                      <a:gd name="T22" fmla="*/ 125 w 237"/>
                      <a:gd name="T23" fmla="*/ 238 h 252"/>
                      <a:gd name="T24" fmla="*/ 83 w 237"/>
                      <a:gd name="T25" fmla="*/ 225 h 252"/>
                      <a:gd name="T26" fmla="*/ 60 w 237"/>
                      <a:gd name="T27" fmla="*/ 209 h 252"/>
                      <a:gd name="T28" fmla="*/ 27 w 237"/>
                      <a:gd name="T29" fmla="*/ 184 h 252"/>
                      <a:gd name="T30" fmla="*/ 0 w 237"/>
                      <a:gd name="T31" fmla="*/ 141 h 252"/>
                      <a:gd name="T32" fmla="*/ 20 w 237"/>
                      <a:gd name="T33" fmla="*/ 134 h 252"/>
                      <a:gd name="T34" fmla="*/ 42 w 237"/>
                      <a:gd name="T35" fmla="*/ 56 h 252"/>
                      <a:gd name="T36" fmla="*/ 85 w 237"/>
                      <a:gd name="T37" fmla="*/ 0 h 25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37"/>
                      <a:gd name="T58" fmla="*/ 0 h 252"/>
                      <a:gd name="T59" fmla="*/ 237 w 237"/>
                      <a:gd name="T60" fmla="*/ 252 h 25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37" h="252">
                        <a:moveTo>
                          <a:pt x="85" y="0"/>
                        </a:moveTo>
                        <a:lnTo>
                          <a:pt x="126" y="29"/>
                        </a:lnTo>
                        <a:lnTo>
                          <a:pt x="177" y="82"/>
                        </a:lnTo>
                        <a:lnTo>
                          <a:pt x="201" y="113"/>
                        </a:lnTo>
                        <a:lnTo>
                          <a:pt x="218" y="136"/>
                        </a:lnTo>
                        <a:lnTo>
                          <a:pt x="232" y="161"/>
                        </a:lnTo>
                        <a:lnTo>
                          <a:pt x="236" y="188"/>
                        </a:lnTo>
                        <a:lnTo>
                          <a:pt x="236" y="212"/>
                        </a:lnTo>
                        <a:lnTo>
                          <a:pt x="224" y="234"/>
                        </a:lnTo>
                        <a:lnTo>
                          <a:pt x="209" y="247"/>
                        </a:lnTo>
                        <a:lnTo>
                          <a:pt x="172" y="251"/>
                        </a:lnTo>
                        <a:lnTo>
                          <a:pt x="125" y="238"/>
                        </a:lnTo>
                        <a:lnTo>
                          <a:pt x="83" y="225"/>
                        </a:lnTo>
                        <a:lnTo>
                          <a:pt x="60" y="209"/>
                        </a:lnTo>
                        <a:lnTo>
                          <a:pt x="27" y="184"/>
                        </a:lnTo>
                        <a:lnTo>
                          <a:pt x="0" y="141"/>
                        </a:lnTo>
                        <a:lnTo>
                          <a:pt x="20" y="134"/>
                        </a:lnTo>
                        <a:lnTo>
                          <a:pt x="42" y="56"/>
                        </a:lnTo>
                        <a:lnTo>
                          <a:pt x="85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337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308" y="953"/>
                    <a:ext cx="219" cy="227"/>
                    <a:chOff x="1308" y="953"/>
                    <a:chExt cx="219" cy="227"/>
                  </a:xfrm>
                </p:grpSpPr>
                <p:sp>
                  <p:nvSpPr>
                    <p:cNvPr id="1338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337" y="1000"/>
                      <a:ext cx="155" cy="180"/>
                    </a:xfrm>
                    <a:custGeom>
                      <a:avLst/>
                      <a:gdLst>
                        <a:gd name="T0" fmla="*/ 10 w 155"/>
                        <a:gd name="T1" fmla="*/ 69 h 180"/>
                        <a:gd name="T2" fmla="*/ 24 w 155"/>
                        <a:gd name="T3" fmla="*/ 39 h 180"/>
                        <a:gd name="T4" fmla="*/ 39 w 155"/>
                        <a:gd name="T5" fmla="*/ 21 h 180"/>
                        <a:gd name="T6" fmla="*/ 60 w 155"/>
                        <a:gd name="T7" fmla="*/ 8 h 180"/>
                        <a:gd name="T8" fmla="*/ 91 w 155"/>
                        <a:gd name="T9" fmla="*/ 0 h 180"/>
                        <a:gd name="T10" fmla="*/ 119 w 155"/>
                        <a:gd name="T11" fmla="*/ 2 h 180"/>
                        <a:gd name="T12" fmla="*/ 136 w 155"/>
                        <a:gd name="T13" fmla="*/ 8 h 180"/>
                        <a:gd name="T14" fmla="*/ 145 w 155"/>
                        <a:gd name="T15" fmla="*/ 24 h 180"/>
                        <a:gd name="T16" fmla="*/ 154 w 155"/>
                        <a:gd name="T17" fmla="*/ 48 h 180"/>
                        <a:gd name="T18" fmla="*/ 152 w 155"/>
                        <a:gd name="T19" fmla="*/ 81 h 180"/>
                        <a:gd name="T20" fmla="*/ 145 w 155"/>
                        <a:gd name="T21" fmla="*/ 110 h 180"/>
                        <a:gd name="T22" fmla="*/ 133 w 155"/>
                        <a:gd name="T23" fmla="*/ 137 h 180"/>
                        <a:gd name="T24" fmla="*/ 114 w 155"/>
                        <a:gd name="T25" fmla="*/ 162 h 180"/>
                        <a:gd name="T26" fmla="*/ 81 w 155"/>
                        <a:gd name="T27" fmla="*/ 179 h 180"/>
                        <a:gd name="T28" fmla="*/ 43 w 155"/>
                        <a:gd name="T29" fmla="*/ 176 h 180"/>
                        <a:gd name="T30" fmla="*/ 18 w 155"/>
                        <a:gd name="T31" fmla="*/ 164 h 180"/>
                        <a:gd name="T32" fmla="*/ 0 w 155"/>
                        <a:gd name="T33" fmla="*/ 137 h 180"/>
                        <a:gd name="T34" fmla="*/ 1 w 155"/>
                        <a:gd name="T35" fmla="*/ 102 h 180"/>
                        <a:gd name="T36" fmla="*/ 10 w 155"/>
                        <a:gd name="T37" fmla="*/ 69 h 18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55"/>
                        <a:gd name="T58" fmla="*/ 0 h 180"/>
                        <a:gd name="T59" fmla="*/ 155 w 155"/>
                        <a:gd name="T60" fmla="*/ 180 h 18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55" h="180">
                          <a:moveTo>
                            <a:pt x="10" y="69"/>
                          </a:moveTo>
                          <a:lnTo>
                            <a:pt x="24" y="39"/>
                          </a:lnTo>
                          <a:lnTo>
                            <a:pt x="39" y="21"/>
                          </a:lnTo>
                          <a:lnTo>
                            <a:pt x="60" y="8"/>
                          </a:lnTo>
                          <a:lnTo>
                            <a:pt x="91" y="0"/>
                          </a:lnTo>
                          <a:lnTo>
                            <a:pt x="119" y="2"/>
                          </a:lnTo>
                          <a:lnTo>
                            <a:pt x="136" y="8"/>
                          </a:lnTo>
                          <a:lnTo>
                            <a:pt x="145" y="24"/>
                          </a:lnTo>
                          <a:lnTo>
                            <a:pt x="154" y="48"/>
                          </a:lnTo>
                          <a:lnTo>
                            <a:pt x="152" y="81"/>
                          </a:lnTo>
                          <a:lnTo>
                            <a:pt x="145" y="110"/>
                          </a:lnTo>
                          <a:lnTo>
                            <a:pt x="133" y="137"/>
                          </a:lnTo>
                          <a:lnTo>
                            <a:pt x="114" y="162"/>
                          </a:lnTo>
                          <a:lnTo>
                            <a:pt x="81" y="179"/>
                          </a:lnTo>
                          <a:lnTo>
                            <a:pt x="43" y="176"/>
                          </a:lnTo>
                          <a:lnTo>
                            <a:pt x="18" y="164"/>
                          </a:lnTo>
                          <a:lnTo>
                            <a:pt x="0" y="137"/>
                          </a:lnTo>
                          <a:lnTo>
                            <a:pt x="1" y="102"/>
                          </a:lnTo>
                          <a:lnTo>
                            <a:pt x="10" y="69"/>
                          </a:lnTo>
                        </a:path>
                      </a:pathLst>
                    </a:custGeom>
                    <a:solidFill>
                      <a:srgbClr val="F0F0F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81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8" y="1102"/>
                      <a:ext cx="40" cy="46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8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308" y="953"/>
                      <a:ext cx="219" cy="122"/>
                    </a:xfrm>
                    <a:custGeom>
                      <a:avLst/>
                      <a:gdLst>
                        <a:gd name="T0" fmla="*/ 7 w 219"/>
                        <a:gd name="T1" fmla="*/ 71 h 122"/>
                        <a:gd name="T2" fmla="*/ 18 w 219"/>
                        <a:gd name="T3" fmla="*/ 64 h 122"/>
                        <a:gd name="T4" fmla="*/ 179 w 219"/>
                        <a:gd name="T5" fmla="*/ 0 h 122"/>
                        <a:gd name="T6" fmla="*/ 190 w 219"/>
                        <a:gd name="T7" fmla="*/ 0 h 122"/>
                        <a:gd name="T8" fmla="*/ 200 w 219"/>
                        <a:gd name="T9" fmla="*/ 4 h 122"/>
                        <a:gd name="T10" fmla="*/ 211 w 219"/>
                        <a:gd name="T11" fmla="*/ 12 h 122"/>
                        <a:gd name="T12" fmla="*/ 218 w 219"/>
                        <a:gd name="T13" fmla="*/ 26 h 122"/>
                        <a:gd name="T14" fmla="*/ 216 w 219"/>
                        <a:gd name="T15" fmla="*/ 37 h 122"/>
                        <a:gd name="T16" fmla="*/ 213 w 219"/>
                        <a:gd name="T17" fmla="*/ 49 h 122"/>
                        <a:gd name="T18" fmla="*/ 206 w 219"/>
                        <a:gd name="T19" fmla="*/ 56 h 122"/>
                        <a:gd name="T20" fmla="*/ 196 w 219"/>
                        <a:gd name="T21" fmla="*/ 62 h 122"/>
                        <a:gd name="T22" fmla="*/ 41 w 219"/>
                        <a:gd name="T23" fmla="*/ 120 h 122"/>
                        <a:gd name="T24" fmla="*/ 32 w 219"/>
                        <a:gd name="T25" fmla="*/ 121 h 122"/>
                        <a:gd name="T26" fmla="*/ 22 w 219"/>
                        <a:gd name="T27" fmla="*/ 118 h 122"/>
                        <a:gd name="T28" fmla="*/ 13 w 219"/>
                        <a:gd name="T29" fmla="*/ 113 h 122"/>
                        <a:gd name="T30" fmla="*/ 5 w 219"/>
                        <a:gd name="T31" fmla="*/ 106 h 122"/>
                        <a:gd name="T32" fmla="*/ 0 w 219"/>
                        <a:gd name="T33" fmla="*/ 95 h 122"/>
                        <a:gd name="T34" fmla="*/ 2 w 219"/>
                        <a:gd name="T35" fmla="*/ 81 h 122"/>
                        <a:gd name="T36" fmla="*/ 7 w 219"/>
                        <a:gd name="T37" fmla="*/ 71 h 12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19"/>
                        <a:gd name="T58" fmla="*/ 0 h 122"/>
                        <a:gd name="T59" fmla="*/ 219 w 219"/>
                        <a:gd name="T60" fmla="*/ 122 h 12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19" h="122">
                          <a:moveTo>
                            <a:pt x="7" y="71"/>
                          </a:moveTo>
                          <a:lnTo>
                            <a:pt x="18" y="64"/>
                          </a:lnTo>
                          <a:lnTo>
                            <a:pt x="179" y="0"/>
                          </a:lnTo>
                          <a:lnTo>
                            <a:pt x="190" y="0"/>
                          </a:lnTo>
                          <a:lnTo>
                            <a:pt x="200" y="4"/>
                          </a:lnTo>
                          <a:lnTo>
                            <a:pt x="211" y="12"/>
                          </a:lnTo>
                          <a:lnTo>
                            <a:pt x="218" y="26"/>
                          </a:lnTo>
                          <a:lnTo>
                            <a:pt x="216" y="37"/>
                          </a:lnTo>
                          <a:lnTo>
                            <a:pt x="213" y="49"/>
                          </a:lnTo>
                          <a:lnTo>
                            <a:pt x="206" y="56"/>
                          </a:lnTo>
                          <a:lnTo>
                            <a:pt x="196" y="62"/>
                          </a:lnTo>
                          <a:lnTo>
                            <a:pt x="41" y="120"/>
                          </a:lnTo>
                          <a:lnTo>
                            <a:pt x="32" y="121"/>
                          </a:lnTo>
                          <a:lnTo>
                            <a:pt x="22" y="118"/>
                          </a:lnTo>
                          <a:lnTo>
                            <a:pt x="13" y="113"/>
                          </a:lnTo>
                          <a:lnTo>
                            <a:pt x="5" y="106"/>
                          </a:lnTo>
                          <a:lnTo>
                            <a:pt x="0" y="95"/>
                          </a:lnTo>
                          <a:lnTo>
                            <a:pt x="2" y="81"/>
                          </a:lnTo>
                          <a:lnTo>
                            <a:pt x="7" y="71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3349" name="Group 47"/>
                <p:cNvGrpSpPr>
                  <a:grpSpLocks/>
                </p:cNvGrpSpPr>
                <p:nvPr/>
              </p:nvGrpSpPr>
              <p:grpSpPr bwMode="auto">
                <a:xfrm>
                  <a:off x="129" y="1451"/>
                  <a:ext cx="948" cy="671"/>
                  <a:chOff x="129" y="1451"/>
                  <a:chExt cx="948" cy="671"/>
                </a:xfrm>
              </p:grpSpPr>
              <p:sp>
                <p:nvSpPr>
                  <p:cNvPr id="13376" name="Freeform 45"/>
                  <p:cNvSpPr>
                    <a:spLocks/>
                  </p:cNvSpPr>
                  <p:nvPr/>
                </p:nvSpPr>
                <p:spPr bwMode="auto">
                  <a:xfrm>
                    <a:off x="129" y="1451"/>
                    <a:ext cx="948" cy="507"/>
                  </a:xfrm>
                  <a:custGeom>
                    <a:avLst/>
                    <a:gdLst>
                      <a:gd name="T0" fmla="*/ 0 w 948"/>
                      <a:gd name="T1" fmla="*/ 224 h 507"/>
                      <a:gd name="T2" fmla="*/ 75 w 948"/>
                      <a:gd name="T3" fmla="*/ 224 h 507"/>
                      <a:gd name="T4" fmla="*/ 117 w 948"/>
                      <a:gd name="T5" fmla="*/ 258 h 507"/>
                      <a:gd name="T6" fmla="*/ 145 w 948"/>
                      <a:gd name="T7" fmla="*/ 290 h 507"/>
                      <a:gd name="T8" fmla="*/ 205 w 948"/>
                      <a:gd name="T9" fmla="*/ 309 h 507"/>
                      <a:gd name="T10" fmla="*/ 247 w 948"/>
                      <a:gd name="T11" fmla="*/ 364 h 507"/>
                      <a:gd name="T12" fmla="*/ 314 w 948"/>
                      <a:gd name="T13" fmla="*/ 392 h 507"/>
                      <a:gd name="T14" fmla="*/ 397 w 948"/>
                      <a:gd name="T15" fmla="*/ 449 h 507"/>
                      <a:gd name="T16" fmla="*/ 499 w 948"/>
                      <a:gd name="T17" fmla="*/ 477 h 507"/>
                      <a:gd name="T18" fmla="*/ 634 w 948"/>
                      <a:gd name="T19" fmla="*/ 501 h 507"/>
                      <a:gd name="T20" fmla="*/ 767 w 948"/>
                      <a:gd name="T21" fmla="*/ 506 h 507"/>
                      <a:gd name="T22" fmla="*/ 885 w 948"/>
                      <a:gd name="T23" fmla="*/ 449 h 507"/>
                      <a:gd name="T24" fmla="*/ 947 w 948"/>
                      <a:gd name="T25" fmla="*/ 364 h 507"/>
                      <a:gd name="T26" fmla="*/ 812 w 948"/>
                      <a:gd name="T27" fmla="*/ 0 h 507"/>
                      <a:gd name="T28" fmla="*/ 756 w 948"/>
                      <a:gd name="T29" fmla="*/ 0 h 507"/>
                      <a:gd name="T30" fmla="*/ 681 w 948"/>
                      <a:gd name="T31" fmla="*/ 41 h 507"/>
                      <a:gd name="T32" fmla="*/ 532 w 948"/>
                      <a:gd name="T33" fmla="*/ 187 h 507"/>
                      <a:gd name="T34" fmla="*/ 466 w 948"/>
                      <a:gd name="T35" fmla="*/ 173 h 507"/>
                      <a:gd name="T36" fmla="*/ 341 w 948"/>
                      <a:gd name="T37" fmla="*/ 145 h 507"/>
                      <a:gd name="T38" fmla="*/ 266 w 948"/>
                      <a:gd name="T39" fmla="*/ 112 h 507"/>
                      <a:gd name="T40" fmla="*/ 153 w 948"/>
                      <a:gd name="T41" fmla="*/ 46 h 507"/>
                      <a:gd name="T42" fmla="*/ 121 w 948"/>
                      <a:gd name="T43" fmla="*/ 46 h 507"/>
                      <a:gd name="T44" fmla="*/ 42 w 948"/>
                      <a:gd name="T45" fmla="*/ 71 h 507"/>
                      <a:gd name="T46" fmla="*/ 0 w 948"/>
                      <a:gd name="T47" fmla="*/ 224 h 50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948"/>
                      <a:gd name="T73" fmla="*/ 0 h 507"/>
                      <a:gd name="T74" fmla="*/ 948 w 948"/>
                      <a:gd name="T75" fmla="*/ 507 h 50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948" h="507">
                        <a:moveTo>
                          <a:pt x="0" y="224"/>
                        </a:moveTo>
                        <a:lnTo>
                          <a:pt x="75" y="224"/>
                        </a:lnTo>
                        <a:lnTo>
                          <a:pt x="117" y="258"/>
                        </a:lnTo>
                        <a:lnTo>
                          <a:pt x="145" y="290"/>
                        </a:lnTo>
                        <a:lnTo>
                          <a:pt x="205" y="309"/>
                        </a:lnTo>
                        <a:lnTo>
                          <a:pt x="247" y="364"/>
                        </a:lnTo>
                        <a:lnTo>
                          <a:pt x="314" y="392"/>
                        </a:lnTo>
                        <a:lnTo>
                          <a:pt x="397" y="449"/>
                        </a:lnTo>
                        <a:lnTo>
                          <a:pt x="499" y="477"/>
                        </a:lnTo>
                        <a:lnTo>
                          <a:pt x="634" y="501"/>
                        </a:lnTo>
                        <a:lnTo>
                          <a:pt x="767" y="506"/>
                        </a:lnTo>
                        <a:lnTo>
                          <a:pt x="885" y="449"/>
                        </a:lnTo>
                        <a:lnTo>
                          <a:pt x="947" y="364"/>
                        </a:lnTo>
                        <a:lnTo>
                          <a:pt x="812" y="0"/>
                        </a:lnTo>
                        <a:lnTo>
                          <a:pt x="756" y="0"/>
                        </a:lnTo>
                        <a:lnTo>
                          <a:pt x="681" y="41"/>
                        </a:lnTo>
                        <a:lnTo>
                          <a:pt x="532" y="187"/>
                        </a:lnTo>
                        <a:lnTo>
                          <a:pt x="466" y="173"/>
                        </a:lnTo>
                        <a:lnTo>
                          <a:pt x="341" y="145"/>
                        </a:lnTo>
                        <a:lnTo>
                          <a:pt x="266" y="112"/>
                        </a:lnTo>
                        <a:lnTo>
                          <a:pt x="153" y="46"/>
                        </a:lnTo>
                        <a:lnTo>
                          <a:pt x="121" y="46"/>
                        </a:lnTo>
                        <a:lnTo>
                          <a:pt x="42" y="71"/>
                        </a:lnTo>
                        <a:lnTo>
                          <a:pt x="0" y="224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377" name="Freeform 46"/>
                  <p:cNvSpPr>
                    <a:spLocks/>
                  </p:cNvSpPr>
                  <p:nvPr/>
                </p:nvSpPr>
                <p:spPr bwMode="auto">
                  <a:xfrm>
                    <a:off x="673" y="1957"/>
                    <a:ext cx="130" cy="165"/>
                  </a:xfrm>
                  <a:custGeom>
                    <a:avLst/>
                    <a:gdLst>
                      <a:gd name="T0" fmla="*/ 129 w 130"/>
                      <a:gd name="T1" fmla="*/ 0 h 165"/>
                      <a:gd name="T2" fmla="*/ 108 w 130"/>
                      <a:gd name="T3" fmla="*/ 42 h 165"/>
                      <a:gd name="T4" fmla="*/ 95 w 130"/>
                      <a:gd name="T5" fmla="*/ 68 h 165"/>
                      <a:gd name="T6" fmla="*/ 63 w 130"/>
                      <a:gd name="T7" fmla="*/ 94 h 165"/>
                      <a:gd name="T8" fmla="*/ 40 w 130"/>
                      <a:gd name="T9" fmla="*/ 125 h 165"/>
                      <a:gd name="T10" fmla="*/ 14 w 130"/>
                      <a:gd name="T11" fmla="*/ 151 h 165"/>
                      <a:gd name="T12" fmla="*/ 0 w 130"/>
                      <a:gd name="T13" fmla="*/ 164 h 165"/>
                      <a:gd name="T14" fmla="*/ 19 w 130"/>
                      <a:gd name="T15" fmla="*/ 162 h 165"/>
                      <a:gd name="T16" fmla="*/ 38 w 130"/>
                      <a:gd name="T17" fmla="*/ 151 h 165"/>
                      <a:gd name="T18" fmla="*/ 61 w 130"/>
                      <a:gd name="T19" fmla="*/ 139 h 165"/>
                      <a:gd name="T20" fmla="*/ 73 w 130"/>
                      <a:gd name="T21" fmla="*/ 132 h 165"/>
                      <a:gd name="T22" fmla="*/ 78 w 130"/>
                      <a:gd name="T23" fmla="*/ 115 h 165"/>
                      <a:gd name="T24" fmla="*/ 87 w 130"/>
                      <a:gd name="T25" fmla="*/ 101 h 165"/>
                      <a:gd name="T26" fmla="*/ 100 w 130"/>
                      <a:gd name="T27" fmla="*/ 83 h 165"/>
                      <a:gd name="T28" fmla="*/ 112 w 130"/>
                      <a:gd name="T29" fmla="*/ 68 h 165"/>
                      <a:gd name="T30" fmla="*/ 122 w 130"/>
                      <a:gd name="T31" fmla="*/ 44 h 165"/>
                      <a:gd name="T32" fmla="*/ 129 w 130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0"/>
                      <a:gd name="T52" fmla="*/ 0 h 165"/>
                      <a:gd name="T53" fmla="*/ 130 w 130"/>
                      <a:gd name="T54" fmla="*/ 165 h 16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0" h="165">
                        <a:moveTo>
                          <a:pt x="129" y="0"/>
                        </a:moveTo>
                        <a:lnTo>
                          <a:pt x="108" y="42"/>
                        </a:lnTo>
                        <a:lnTo>
                          <a:pt x="95" y="68"/>
                        </a:lnTo>
                        <a:lnTo>
                          <a:pt x="63" y="94"/>
                        </a:lnTo>
                        <a:lnTo>
                          <a:pt x="40" y="125"/>
                        </a:lnTo>
                        <a:lnTo>
                          <a:pt x="14" y="151"/>
                        </a:lnTo>
                        <a:lnTo>
                          <a:pt x="0" y="164"/>
                        </a:lnTo>
                        <a:lnTo>
                          <a:pt x="19" y="162"/>
                        </a:lnTo>
                        <a:lnTo>
                          <a:pt x="38" y="151"/>
                        </a:lnTo>
                        <a:lnTo>
                          <a:pt x="61" y="139"/>
                        </a:lnTo>
                        <a:lnTo>
                          <a:pt x="73" y="132"/>
                        </a:lnTo>
                        <a:lnTo>
                          <a:pt x="78" y="115"/>
                        </a:lnTo>
                        <a:lnTo>
                          <a:pt x="87" y="101"/>
                        </a:lnTo>
                        <a:lnTo>
                          <a:pt x="100" y="83"/>
                        </a:lnTo>
                        <a:lnTo>
                          <a:pt x="112" y="68"/>
                        </a:lnTo>
                        <a:lnTo>
                          <a:pt x="122" y="44"/>
                        </a:lnTo>
                        <a:lnTo>
                          <a:pt x="129" y="0"/>
                        </a:lnTo>
                      </a:path>
                    </a:pathLst>
                  </a:custGeom>
                  <a:solidFill>
                    <a:srgbClr val="00C0E0"/>
                  </a:solidFill>
                  <a:ln w="12700" cap="rnd">
                    <a:solidFill>
                      <a:srgbClr val="00C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3350" name="Group 73"/>
                <p:cNvGrpSpPr>
                  <a:grpSpLocks/>
                </p:cNvGrpSpPr>
                <p:nvPr/>
              </p:nvGrpSpPr>
              <p:grpSpPr bwMode="auto">
                <a:xfrm>
                  <a:off x="0" y="1082"/>
                  <a:ext cx="755" cy="1079"/>
                  <a:chOff x="0" y="1082"/>
                  <a:chExt cx="755" cy="1079"/>
                </a:xfrm>
              </p:grpSpPr>
              <p:grpSp>
                <p:nvGrpSpPr>
                  <p:cNvPr id="13351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0" y="1082"/>
                    <a:ext cx="755" cy="1079"/>
                    <a:chOff x="0" y="1082"/>
                    <a:chExt cx="755" cy="1079"/>
                  </a:xfrm>
                </p:grpSpPr>
                <p:grpSp>
                  <p:nvGrpSpPr>
                    <p:cNvPr id="13358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124"/>
                      <a:ext cx="605" cy="1037"/>
                      <a:chOff x="0" y="1124"/>
                      <a:chExt cx="605" cy="1037"/>
                    </a:xfrm>
                  </p:grpSpPr>
                  <p:sp>
                    <p:nvSpPr>
                      <p:cNvPr id="1336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" y="1162"/>
                        <a:ext cx="383" cy="529"/>
                      </a:xfrm>
                      <a:custGeom>
                        <a:avLst/>
                        <a:gdLst>
                          <a:gd name="T0" fmla="*/ 191 w 383"/>
                          <a:gd name="T1" fmla="*/ 528 h 529"/>
                          <a:gd name="T2" fmla="*/ 200 w 383"/>
                          <a:gd name="T3" fmla="*/ 453 h 529"/>
                          <a:gd name="T4" fmla="*/ 204 w 383"/>
                          <a:gd name="T5" fmla="*/ 397 h 529"/>
                          <a:gd name="T6" fmla="*/ 186 w 383"/>
                          <a:gd name="T7" fmla="*/ 336 h 529"/>
                          <a:gd name="T8" fmla="*/ 153 w 383"/>
                          <a:gd name="T9" fmla="*/ 289 h 529"/>
                          <a:gd name="T10" fmla="*/ 112 w 383"/>
                          <a:gd name="T11" fmla="*/ 242 h 529"/>
                          <a:gd name="T12" fmla="*/ 66 w 383"/>
                          <a:gd name="T13" fmla="*/ 210 h 529"/>
                          <a:gd name="T14" fmla="*/ 0 w 383"/>
                          <a:gd name="T15" fmla="*/ 186 h 529"/>
                          <a:gd name="T16" fmla="*/ 70 w 383"/>
                          <a:gd name="T17" fmla="*/ 116 h 529"/>
                          <a:gd name="T18" fmla="*/ 102 w 383"/>
                          <a:gd name="T19" fmla="*/ 0 h 529"/>
                          <a:gd name="T20" fmla="*/ 186 w 383"/>
                          <a:gd name="T21" fmla="*/ 47 h 529"/>
                          <a:gd name="T22" fmla="*/ 261 w 383"/>
                          <a:gd name="T23" fmla="*/ 94 h 529"/>
                          <a:gd name="T24" fmla="*/ 299 w 383"/>
                          <a:gd name="T25" fmla="*/ 144 h 529"/>
                          <a:gd name="T26" fmla="*/ 358 w 383"/>
                          <a:gd name="T27" fmla="*/ 266 h 529"/>
                          <a:gd name="T28" fmla="*/ 373 w 383"/>
                          <a:gd name="T29" fmla="*/ 384 h 529"/>
                          <a:gd name="T30" fmla="*/ 382 w 383"/>
                          <a:gd name="T31" fmla="*/ 458 h 529"/>
                          <a:gd name="T32" fmla="*/ 299 w 383"/>
                          <a:gd name="T33" fmla="*/ 472 h 529"/>
                          <a:gd name="T34" fmla="*/ 191 w 383"/>
                          <a:gd name="T35" fmla="*/ 528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1" y="528"/>
                            </a:moveTo>
                            <a:lnTo>
                              <a:pt x="200" y="453"/>
                            </a:lnTo>
                            <a:lnTo>
                              <a:pt x="204" y="397"/>
                            </a:lnTo>
                            <a:lnTo>
                              <a:pt x="186" y="336"/>
                            </a:lnTo>
                            <a:lnTo>
                              <a:pt x="153" y="289"/>
                            </a:lnTo>
                            <a:lnTo>
                              <a:pt x="112" y="242"/>
                            </a:lnTo>
                            <a:lnTo>
                              <a:pt x="66" y="210"/>
                            </a:lnTo>
                            <a:lnTo>
                              <a:pt x="0" y="186"/>
                            </a:lnTo>
                            <a:lnTo>
                              <a:pt x="70" y="116"/>
                            </a:lnTo>
                            <a:lnTo>
                              <a:pt x="102" y="0"/>
                            </a:lnTo>
                            <a:lnTo>
                              <a:pt x="186" y="47"/>
                            </a:lnTo>
                            <a:lnTo>
                              <a:pt x="261" y="94"/>
                            </a:lnTo>
                            <a:lnTo>
                              <a:pt x="299" y="144"/>
                            </a:lnTo>
                            <a:lnTo>
                              <a:pt x="358" y="266"/>
                            </a:lnTo>
                            <a:lnTo>
                              <a:pt x="373" y="384"/>
                            </a:lnTo>
                            <a:lnTo>
                              <a:pt x="382" y="458"/>
                            </a:lnTo>
                            <a:lnTo>
                              <a:pt x="299" y="472"/>
                            </a:lnTo>
                            <a:lnTo>
                              <a:pt x="191" y="528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9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" y="1320"/>
                        <a:ext cx="384" cy="528"/>
                      </a:xfrm>
                      <a:custGeom>
                        <a:avLst/>
                        <a:gdLst>
                          <a:gd name="T0" fmla="*/ 191 w 384"/>
                          <a:gd name="T1" fmla="*/ 0 h 528"/>
                          <a:gd name="T2" fmla="*/ 181 w 384"/>
                          <a:gd name="T3" fmla="*/ 75 h 528"/>
                          <a:gd name="T4" fmla="*/ 177 w 384"/>
                          <a:gd name="T5" fmla="*/ 131 h 528"/>
                          <a:gd name="T6" fmla="*/ 195 w 384"/>
                          <a:gd name="T7" fmla="*/ 192 h 528"/>
                          <a:gd name="T8" fmla="*/ 228 w 384"/>
                          <a:gd name="T9" fmla="*/ 238 h 528"/>
                          <a:gd name="T10" fmla="*/ 270 w 384"/>
                          <a:gd name="T11" fmla="*/ 285 h 528"/>
                          <a:gd name="T12" fmla="*/ 317 w 384"/>
                          <a:gd name="T13" fmla="*/ 318 h 528"/>
                          <a:gd name="T14" fmla="*/ 383 w 384"/>
                          <a:gd name="T15" fmla="*/ 341 h 528"/>
                          <a:gd name="T16" fmla="*/ 312 w 384"/>
                          <a:gd name="T17" fmla="*/ 412 h 528"/>
                          <a:gd name="T18" fmla="*/ 279 w 384"/>
                          <a:gd name="T19" fmla="*/ 527 h 528"/>
                          <a:gd name="T20" fmla="*/ 195 w 384"/>
                          <a:gd name="T21" fmla="*/ 481 h 528"/>
                          <a:gd name="T22" fmla="*/ 121 w 384"/>
                          <a:gd name="T23" fmla="*/ 435 h 528"/>
                          <a:gd name="T24" fmla="*/ 84 w 384"/>
                          <a:gd name="T25" fmla="*/ 384 h 528"/>
                          <a:gd name="T26" fmla="*/ 23 w 384"/>
                          <a:gd name="T27" fmla="*/ 263 h 528"/>
                          <a:gd name="T28" fmla="*/ 9 w 384"/>
                          <a:gd name="T29" fmla="*/ 145 h 528"/>
                          <a:gd name="T30" fmla="*/ 0 w 384"/>
                          <a:gd name="T31" fmla="*/ 70 h 528"/>
                          <a:gd name="T32" fmla="*/ 84 w 384"/>
                          <a:gd name="T33" fmla="*/ 56 h 528"/>
                          <a:gd name="T34" fmla="*/ 191 w 384"/>
                          <a:gd name="T35" fmla="*/ 0 h 52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4"/>
                          <a:gd name="T55" fmla="*/ 0 h 528"/>
                          <a:gd name="T56" fmla="*/ 384 w 384"/>
                          <a:gd name="T57" fmla="*/ 528 h 528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4" h="528">
                            <a:moveTo>
                              <a:pt x="191" y="0"/>
                            </a:moveTo>
                            <a:lnTo>
                              <a:pt x="181" y="75"/>
                            </a:lnTo>
                            <a:lnTo>
                              <a:pt x="177" y="131"/>
                            </a:lnTo>
                            <a:lnTo>
                              <a:pt x="195" y="192"/>
                            </a:lnTo>
                            <a:lnTo>
                              <a:pt x="228" y="238"/>
                            </a:lnTo>
                            <a:lnTo>
                              <a:pt x="270" y="285"/>
                            </a:lnTo>
                            <a:lnTo>
                              <a:pt x="317" y="318"/>
                            </a:lnTo>
                            <a:lnTo>
                              <a:pt x="383" y="341"/>
                            </a:lnTo>
                            <a:lnTo>
                              <a:pt x="312" y="412"/>
                            </a:lnTo>
                            <a:lnTo>
                              <a:pt x="279" y="527"/>
                            </a:lnTo>
                            <a:lnTo>
                              <a:pt x="195" y="481"/>
                            </a:lnTo>
                            <a:lnTo>
                              <a:pt x="121" y="435"/>
                            </a:lnTo>
                            <a:lnTo>
                              <a:pt x="84" y="384"/>
                            </a:lnTo>
                            <a:lnTo>
                              <a:pt x="23" y="263"/>
                            </a:lnTo>
                            <a:lnTo>
                              <a:pt x="9" y="145"/>
                            </a:lnTo>
                            <a:lnTo>
                              <a:pt x="0" y="70"/>
                            </a:lnTo>
                            <a:lnTo>
                              <a:pt x="84" y="56"/>
                            </a:lnTo>
                            <a:lnTo>
                              <a:pt x="191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" y="1124"/>
                        <a:ext cx="383" cy="529"/>
                      </a:xfrm>
                      <a:custGeom>
                        <a:avLst/>
                        <a:gdLst>
                          <a:gd name="T0" fmla="*/ 190 w 383"/>
                          <a:gd name="T1" fmla="*/ 528 h 529"/>
                          <a:gd name="T2" fmla="*/ 199 w 383"/>
                          <a:gd name="T3" fmla="*/ 454 h 529"/>
                          <a:gd name="T4" fmla="*/ 204 w 383"/>
                          <a:gd name="T5" fmla="*/ 398 h 529"/>
                          <a:gd name="T6" fmla="*/ 186 w 383"/>
                          <a:gd name="T7" fmla="*/ 336 h 529"/>
                          <a:gd name="T8" fmla="*/ 153 w 383"/>
                          <a:gd name="T9" fmla="*/ 289 h 529"/>
                          <a:gd name="T10" fmla="*/ 112 w 383"/>
                          <a:gd name="T11" fmla="*/ 243 h 529"/>
                          <a:gd name="T12" fmla="*/ 65 w 383"/>
                          <a:gd name="T13" fmla="*/ 210 h 529"/>
                          <a:gd name="T14" fmla="*/ 0 w 383"/>
                          <a:gd name="T15" fmla="*/ 187 h 529"/>
                          <a:gd name="T16" fmla="*/ 70 w 383"/>
                          <a:gd name="T17" fmla="*/ 118 h 529"/>
                          <a:gd name="T18" fmla="*/ 103 w 383"/>
                          <a:gd name="T19" fmla="*/ 0 h 529"/>
                          <a:gd name="T20" fmla="*/ 186 w 383"/>
                          <a:gd name="T21" fmla="*/ 47 h 529"/>
                          <a:gd name="T22" fmla="*/ 260 w 383"/>
                          <a:gd name="T23" fmla="*/ 94 h 529"/>
                          <a:gd name="T24" fmla="*/ 298 w 383"/>
                          <a:gd name="T25" fmla="*/ 146 h 529"/>
                          <a:gd name="T26" fmla="*/ 359 w 383"/>
                          <a:gd name="T27" fmla="*/ 266 h 529"/>
                          <a:gd name="T28" fmla="*/ 373 w 383"/>
                          <a:gd name="T29" fmla="*/ 382 h 529"/>
                          <a:gd name="T30" fmla="*/ 382 w 383"/>
                          <a:gd name="T31" fmla="*/ 459 h 529"/>
                          <a:gd name="T32" fmla="*/ 298 w 383"/>
                          <a:gd name="T33" fmla="*/ 472 h 529"/>
                          <a:gd name="T34" fmla="*/ 190 w 383"/>
                          <a:gd name="T35" fmla="*/ 528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0" y="528"/>
                            </a:moveTo>
                            <a:lnTo>
                              <a:pt x="199" y="454"/>
                            </a:lnTo>
                            <a:lnTo>
                              <a:pt x="204" y="398"/>
                            </a:lnTo>
                            <a:lnTo>
                              <a:pt x="186" y="336"/>
                            </a:lnTo>
                            <a:lnTo>
                              <a:pt x="153" y="289"/>
                            </a:lnTo>
                            <a:lnTo>
                              <a:pt x="112" y="243"/>
                            </a:lnTo>
                            <a:lnTo>
                              <a:pt x="65" y="210"/>
                            </a:lnTo>
                            <a:lnTo>
                              <a:pt x="0" y="187"/>
                            </a:lnTo>
                            <a:lnTo>
                              <a:pt x="70" y="118"/>
                            </a:lnTo>
                            <a:lnTo>
                              <a:pt x="103" y="0"/>
                            </a:lnTo>
                            <a:lnTo>
                              <a:pt x="186" y="47"/>
                            </a:lnTo>
                            <a:lnTo>
                              <a:pt x="260" y="94"/>
                            </a:lnTo>
                            <a:lnTo>
                              <a:pt x="298" y="146"/>
                            </a:lnTo>
                            <a:lnTo>
                              <a:pt x="359" y="266"/>
                            </a:lnTo>
                            <a:lnTo>
                              <a:pt x="373" y="382"/>
                            </a:lnTo>
                            <a:lnTo>
                              <a:pt x="382" y="459"/>
                            </a:lnTo>
                            <a:lnTo>
                              <a:pt x="298" y="472"/>
                            </a:lnTo>
                            <a:lnTo>
                              <a:pt x="190" y="528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1" y="1516"/>
                        <a:ext cx="383" cy="530"/>
                      </a:xfrm>
                      <a:custGeom>
                        <a:avLst/>
                        <a:gdLst>
                          <a:gd name="T0" fmla="*/ 191 w 383"/>
                          <a:gd name="T1" fmla="*/ 0 h 530"/>
                          <a:gd name="T2" fmla="*/ 181 w 383"/>
                          <a:gd name="T3" fmla="*/ 76 h 530"/>
                          <a:gd name="T4" fmla="*/ 176 w 383"/>
                          <a:gd name="T5" fmla="*/ 132 h 530"/>
                          <a:gd name="T6" fmla="*/ 196 w 383"/>
                          <a:gd name="T7" fmla="*/ 193 h 530"/>
                          <a:gd name="T8" fmla="*/ 228 w 383"/>
                          <a:gd name="T9" fmla="*/ 240 h 530"/>
                          <a:gd name="T10" fmla="*/ 269 w 383"/>
                          <a:gd name="T11" fmla="*/ 286 h 530"/>
                          <a:gd name="T12" fmla="*/ 317 w 383"/>
                          <a:gd name="T13" fmla="*/ 318 h 530"/>
                          <a:gd name="T14" fmla="*/ 382 w 383"/>
                          <a:gd name="T15" fmla="*/ 342 h 530"/>
                          <a:gd name="T16" fmla="*/ 313 w 383"/>
                          <a:gd name="T17" fmla="*/ 413 h 530"/>
                          <a:gd name="T18" fmla="*/ 279 w 383"/>
                          <a:gd name="T19" fmla="*/ 529 h 530"/>
                          <a:gd name="T20" fmla="*/ 196 w 383"/>
                          <a:gd name="T21" fmla="*/ 482 h 530"/>
                          <a:gd name="T22" fmla="*/ 121 w 383"/>
                          <a:gd name="T23" fmla="*/ 436 h 530"/>
                          <a:gd name="T24" fmla="*/ 84 w 383"/>
                          <a:gd name="T25" fmla="*/ 384 h 530"/>
                          <a:gd name="T26" fmla="*/ 23 w 383"/>
                          <a:gd name="T27" fmla="*/ 262 h 530"/>
                          <a:gd name="T28" fmla="*/ 9 w 383"/>
                          <a:gd name="T29" fmla="*/ 146 h 530"/>
                          <a:gd name="T30" fmla="*/ 0 w 383"/>
                          <a:gd name="T31" fmla="*/ 71 h 530"/>
                          <a:gd name="T32" fmla="*/ 84 w 383"/>
                          <a:gd name="T33" fmla="*/ 57 h 530"/>
                          <a:gd name="T34" fmla="*/ 191 w 383"/>
                          <a:gd name="T35" fmla="*/ 0 h 530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30"/>
                          <a:gd name="T56" fmla="*/ 383 w 383"/>
                          <a:gd name="T57" fmla="*/ 530 h 530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30">
                            <a:moveTo>
                              <a:pt x="191" y="0"/>
                            </a:moveTo>
                            <a:lnTo>
                              <a:pt x="181" y="76"/>
                            </a:lnTo>
                            <a:lnTo>
                              <a:pt x="176" y="132"/>
                            </a:lnTo>
                            <a:lnTo>
                              <a:pt x="196" y="193"/>
                            </a:lnTo>
                            <a:lnTo>
                              <a:pt x="228" y="240"/>
                            </a:lnTo>
                            <a:lnTo>
                              <a:pt x="269" y="286"/>
                            </a:lnTo>
                            <a:lnTo>
                              <a:pt x="317" y="318"/>
                            </a:lnTo>
                            <a:lnTo>
                              <a:pt x="382" y="342"/>
                            </a:lnTo>
                            <a:lnTo>
                              <a:pt x="313" y="413"/>
                            </a:lnTo>
                            <a:lnTo>
                              <a:pt x="279" y="529"/>
                            </a:lnTo>
                            <a:lnTo>
                              <a:pt x="196" y="482"/>
                            </a:lnTo>
                            <a:lnTo>
                              <a:pt x="121" y="436"/>
                            </a:lnTo>
                            <a:lnTo>
                              <a:pt x="84" y="384"/>
                            </a:lnTo>
                            <a:lnTo>
                              <a:pt x="23" y="262"/>
                            </a:lnTo>
                            <a:lnTo>
                              <a:pt x="9" y="146"/>
                            </a:lnTo>
                            <a:lnTo>
                              <a:pt x="0" y="71"/>
                            </a:lnTo>
                            <a:lnTo>
                              <a:pt x="84" y="57"/>
                            </a:lnTo>
                            <a:lnTo>
                              <a:pt x="191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" y="1362"/>
                        <a:ext cx="383" cy="529"/>
                      </a:xfrm>
                      <a:custGeom>
                        <a:avLst/>
                        <a:gdLst>
                          <a:gd name="T0" fmla="*/ 191 w 383"/>
                          <a:gd name="T1" fmla="*/ 0 h 529"/>
                          <a:gd name="T2" fmla="*/ 181 w 383"/>
                          <a:gd name="T3" fmla="*/ 74 h 529"/>
                          <a:gd name="T4" fmla="*/ 177 w 383"/>
                          <a:gd name="T5" fmla="*/ 130 h 529"/>
                          <a:gd name="T6" fmla="*/ 195 w 383"/>
                          <a:gd name="T7" fmla="*/ 192 h 529"/>
                          <a:gd name="T8" fmla="*/ 228 w 383"/>
                          <a:gd name="T9" fmla="*/ 239 h 529"/>
                          <a:gd name="T10" fmla="*/ 271 w 383"/>
                          <a:gd name="T11" fmla="*/ 286 h 529"/>
                          <a:gd name="T12" fmla="*/ 318 w 383"/>
                          <a:gd name="T13" fmla="*/ 318 h 529"/>
                          <a:gd name="T14" fmla="*/ 382 w 383"/>
                          <a:gd name="T15" fmla="*/ 342 h 529"/>
                          <a:gd name="T16" fmla="*/ 313 w 383"/>
                          <a:gd name="T17" fmla="*/ 411 h 529"/>
                          <a:gd name="T18" fmla="*/ 280 w 383"/>
                          <a:gd name="T19" fmla="*/ 528 h 529"/>
                          <a:gd name="T20" fmla="*/ 195 w 383"/>
                          <a:gd name="T21" fmla="*/ 481 h 529"/>
                          <a:gd name="T22" fmla="*/ 121 w 383"/>
                          <a:gd name="T23" fmla="*/ 434 h 529"/>
                          <a:gd name="T24" fmla="*/ 84 w 383"/>
                          <a:gd name="T25" fmla="*/ 383 h 529"/>
                          <a:gd name="T26" fmla="*/ 23 w 383"/>
                          <a:gd name="T27" fmla="*/ 262 h 529"/>
                          <a:gd name="T28" fmla="*/ 10 w 383"/>
                          <a:gd name="T29" fmla="*/ 144 h 529"/>
                          <a:gd name="T30" fmla="*/ 0 w 383"/>
                          <a:gd name="T31" fmla="*/ 70 h 529"/>
                          <a:gd name="T32" fmla="*/ 84 w 383"/>
                          <a:gd name="T33" fmla="*/ 56 h 529"/>
                          <a:gd name="T34" fmla="*/ 191 w 383"/>
                          <a:gd name="T35" fmla="*/ 0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1" y="0"/>
                            </a:moveTo>
                            <a:lnTo>
                              <a:pt x="181" y="74"/>
                            </a:lnTo>
                            <a:lnTo>
                              <a:pt x="177" y="130"/>
                            </a:lnTo>
                            <a:lnTo>
                              <a:pt x="195" y="192"/>
                            </a:lnTo>
                            <a:lnTo>
                              <a:pt x="228" y="239"/>
                            </a:lnTo>
                            <a:lnTo>
                              <a:pt x="271" y="286"/>
                            </a:lnTo>
                            <a:lnTo>
                              <a:pt x="318" y="318"/>
                            </a:lnTo>
                            <a:lnTo>
                              <a:pt x="382" y="342"/>
                            </a:lnTo>
                            <a:lnTo>
                              <a:pt x="313" y="411"/>
                            </a:lnTo>
                            <a:lnTo>
                              <a:pt x="280" y="528"/>
                            </a:lnTo>
                            <a:lnTo>
                              <a:pt x="195" y="481"/>
                            </a:lnTo>
                            <a:lnTo>
                              <a:pt x="121" y="434"/>
                            </a:lnTo>
                            <a:lnTo>
                              <a:pt x="84" y="383"/>
                            </a:lnTo>
                            <a:lnTo>
                              <a:pt x="23" y="262"/>
                            </a:lnTo>
                            <a:lnTo>
                              <a:pt x="10" y="144"/>
                            </a:lnTo>
                            <a:lnTo>
                              <a:pt x="0" y="70"/>
                            </a:lnTo>
                            <a:lnTo>
                              <a:pt x="84" y="56"/>
                            </a:lnTo>
                            <a:lnTo>
                              <a:pt x="191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" y="1397"/>
                        <a:ext cx="529" cy="384"/>
                      </a:xfrm>
                      <a:custGeom>
                        <a:avLst/>
                        <a:gdLst>
                          <a:gd name="T0" fmla="*/ 0 w 529"/>
                          <a:gd name="T1" fmla="*/ 192 h 384"/>
                          <a:gd name="T2" fmla="*/ 76 w 529"/>
                          <a:gd name="T3" fmla="*/ 202 h 384"/>
                          <a:gd name="T4" fmla="*/ 132 w 529"/>
                          <a:gd name="T5" fmla="*/ 206 h 384"/>
                          <a:gd name="T6" fmla="*/ 192 w 529"/>
                          <a:gd name="T7" fmla="*/ 188 h 384"/>
                          <a:gd name="T8" fmla="*/ 238 w 529"/>
                          <a:gd name="T9" fmla="*/ 155 h 384"/>
                          <a:gd name="T10" fmla="*/ 285 w 529"/>
                          <a:gd name="T11" fmla="*/ 112 h 384"/>
                          <a:gd name="T12" fmla="*/ 317 w 529"/>
                          <a:gd name="T13" fmla="*/ 65 h 384"/>
                          <a:gd name="T14" fmla="*/ 341 w 529"/>
                          <a:gd name="T15" fmla="*/ 0 h 384"/>
                          <a:gd name="T16" fmla="*/ 412 w 529"/>
                          <a:gd name="T17" fmla="*/ 70 h 384"/>
                          <a:gd name="T18" fmla="*/ 528 w 529"/>
                          <a:gd name="T19" fmla="*/ 102 h 384"/>
                          <a:gd name="T20" fmla="*/ 481 w 529"/>
                          <a:gd name="T21" fmla="*/ 188 h 384"/>
                          <a:gd name="T22" fmla="*/ 435 w 529"/>
                          <a:gd name="T23" fmla="*/ 262 h 384"/>
                          <a:gd name="T24" fmla="*/ 384 w 529"/>
                          <a:gd name="T25" fmla="*/ 300 h 384"/>
                          <a:gd name="T26" fmla="*/ 261 w 529"/>
                          <a:gd name="T27" fmla="*/ 361 h 384"/>
                          <a:gd name="T28" fmla="*/ 145 w 529"/>
                          <a:gd name="T29" fmla="*/ 374 h 384"/>
                          <a:gd name="T30" fmla="*/ 71 w 529"/>
                          <a:gd name="T31" fmla="*/ 383 h 384"/>
                          <a:gd name="T32" fmla="*/ 56 w 529"/>
                          <a:gd name="T33" fmla="*/ 300 h 384"/>
                          <a:gd name="T34" fmla="*/ 0 w 529"/>
                          <a:gd name="T35" fmla="*/ 192 h 38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529"/>
                          <a:gd name="T55" fmla="*/ 0 h 384"/>
                          <a:gd name="T56" fmla="*/ 529 w 529"/>
                          <a:gd name="T57" fmla="*/ 384 h 384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529" h="384">
                            <a:moveTo>
                              <a:pt x="0" y="192"/>
                            </a:moveTo>
                            <a:lnTo>
                              <a:pt x="76" y="202"/>
                            </a:lnTo>
                            <a:lnTo>
                              <a:pt x="132" y="206"/>
                            </a:lnTo>
                            <a:lnTo>
                              <a:pt x="192" y="188"/>
                            </a:lnTo>
                            <a:lnTo>
                              <a:pt x="238" y="155"/>
                            </a:lnTo>
                            <a:lnTo>
                              <a:pt x="285" y="112"/>
                            </a:lnTo>
                            <a:lnTo>
                              <a:pt x="317" y="65"/>
                            </a:lnTo>
                            <a:lnTo>
                              <a:pt x="341" y="0"/>
                            </a:lnTo>
                            <a:lnTo>
                              <a:pt x="412" y="70"/>
                            </a:lnTo>
                            <a:lnTo>
                              <a:pt x="528" y="102"/>
                            </a:lnTo>
                            <a:lnTo>
                              <a:pt x="481" y="188"/>
                            </a:lnTo>
                            <a:lnTo>
                              <a:pt x="435" y="262"/>
                            </a:lnTo>
                            <a:lnTo>
                              <a:pt x="384" y="300"/>
                            </a:lnTo>
                            <a:lnTo>
                              <a:pt x="261" y="361"/>
                            </a:lnTo>
                            <a:lnTo>
                              <a:pt x="145" y="374"/>
                            </a:lnTo>
                            <a:lnTo>
                              <a:pt x="71" y="383"/>
                            </a:lnTo>
                            <a:lnTo>
                              <a:pt x="56" y="300"/>
                            </a:lnTo>
                            <a:lnTo>
                              <a:pt x="0" y="192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4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1474"/>
                        <a:ext cx="383" cy="529"/>
                      </a:xfrm>
                      <a:custGeom>
                        <a:avLst/>
                        <a:gdLst>
                          <a:gd name="T0" fmla="*/ 191 w 383"/>
                          <a:gd name="T1" fmla="*/ 528 h 529"/>
                          <a:gd name="T2" fmla="*/ 200 w 383"/>
                          <a:gd name="T3" fmla="*/ 454 h 529"/>
                          <a:gd name="T4" fmla="*/ 205 w 383"/>
                          <a:gd name="T5" fmla="*/ 396 h 529"/>
                          <a:gd name="T6" fmla="*/ 186 w 383"/>
                          <a:gd name="T7" fmla="*/ 336 h 529"/>
                          <a:gd name="T8" fmla="*/ 154 w 383"/>
                          <a:gd name="T9" fmla="*/ 290 h 529"/>
                          <a:gd name="T10" fmla="*/ 111 w 383"/>
                          <a:gd name="T11" fmla="*/ 243 h 529"/>
                          <a:gd name="T12" fmla="*/ 65 w 383"/>
                          <a:gd name="T13" fmla="*/ 211 h 529"/>
                          <a:gd name="T14" fmla="*/ 0 w 383"/>
                          <a:gd name="T15" fmla="*/ 187 h 529"/>
                          <a:gd name="T16" fmla="*/ 69 w 383"/>
                          <a:gd name="T17" fmla="*/ 117 h 529"/>
                          <a:gd name="T18" fmla="*/ 103 w 383"/>
                          <a:gd name="T19" fmla="*/ 0 h 529"/>
                          <a:gd name="T20" fmla="*/ 186 w 383"/>
                          <a:gd name="T21" fmla="*/ 47 h 529"/>
                          <a:gd name="T22" fmla="*/ 261 w 383"/>
                          <a:gd name="T23" fmla="*/ 94 h 529"/>
                          <a:gd name="T24" fmla="*/ 297 w 383"/>
                          <a:gd name="T25" fmla="*/ 145 h 529"/>
                          <a:gd name="T26" fmla="*/ 358 w 383"/>
                          <a:gd name="T27" fmla="*/ 267 h 529"/>
                          <a:gd name="T28" fmla="*/ 373 w 383"/>
                          <a:gd name="T29" fmla="*/ 383 h 529"/>
                          <a:gd name="T30" fmla="*/ 382 w 383"/>
                          <a:gd name="T31" fmla="*/ 458 h 529"/>
                          <a:gd name="T32" fmla="*/ 297 w 383"/>
                          <a:gd name="T33" fmla="*/ 472 h 529"/>
                          <a:gd name="T34" fmla="*/ 191 w 383"/>
                          <a:gd name="T35" fmla="*/ 528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1" y="528"/>
                            </a:moveTo>
                            <a:lnTo>
                              <a:pt x="200" y="454"/>
                            </a:lnTo>
                            <a:lnTo>
                              <a:pt x="205" y="396"/>
                            </a:lnTo>
                            <a:lnTo>
                              <a:pt x="186" y="336"/>
                            </a:lnTo>
                            <a:lnTo>
                              <a:pt x="154" y="290"/>
                            </a:lnTo>
                            <a:lnTo>
                              <a:pt x="111" y="243"/>
                            </a:lnTo>
                            <a:lnTo>
                              <a:pt x="65" y="211"/>
                            </a:lnTo>
                            <a:lnTo>
                              <a:pt x="0" y="187"/>
                            </a:lnTo>
                            <a:lnTo>
                              <a:pt x="69" y="117"/>
                            </a:lnTo>
                            <a:lnTo>
                              <a:pt x="103" y="0"/>
                            </a:lnTo>
                            <a:lnTo>
                              <a:pt x="186" y="47"/>
                            </a:lnTo>
                            <a:lnTo>
                              <a:pt x="261" y="94"/>
                            </a:lnTo>
                            <a:lnTo>
                              <a:pt x="297" y="145"/>
                            </a:lnTo>
                            <a:lnTo>
                              <a:pt x="358" y="267"/>
                            </a:lnTo>
                            <a:lnTo>
                              <a:pt x="373" y="383"/>
                            </a:lnTo>
                            <a:lnTo>
                              <a:pt x="382" y="458"/>
                            </a:lnTo>
                            <a:lnTo>
                              <a:pt x="297" y="472"/>
                            </a:lnTo>
                            <a:lnTo>
                              <a:pt x="191" y="528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75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1634"/>
                        <a:ext cx="383" cy="527"/>
                      </a:xfrm>
                      <a:custGeom>
                        <a:avLst/>
                        <a:gdLst>
                          <a:gd name="T0" fmla="*/ 191 w 383"/>
                          <a:gd name="T1" fmla="*/ 526 h 527"/>
                          <a:gd name="T2" fmla="*/ 200 w 383"/>
                          <a:gd name="T3" fmla="*/ 453 h 527"/>
                          <a:gd name="T4" fmla="*/ 205 w 383"/>
                          <a:gd name="T5" fmla="*/ 397 h 527"/>
                          <a:gd name="T6" fmla="*/ 186 w 383"/>
                          <a:gd name="T7" fmla="*/ 336 h 527"/>
                          <a:gd name="T8" fmla="*/ 154 w 383"/>
                          <a:gd name="T9" fmla="*/ 290 h 527"/>
                          <a:gd name="T10" fmla="*/ 111 w 383"/>
                          <a:gd name="T11" fmla="*/ 242 h 527"/>
                          <a:gd name="T12" fmla="*/ 65 w 383"/>
                          <a:gd name="T13" fmla="*/ 209 h 527"/>
                          <a:gd name="T14" fmla="*/ 0 w 383"/>
                          <a:gd name="T15" fmla="*/ 186 h 527"/>
                          <a:gd name="T16" fmla="*/ 69 w 383"/>
                          <a:gd name="T17" fmla="*/ 117 h 527"/>
                          <a:gd name="T18" fmla="*/ 103 w 383"/>
                          <a:gd name="T19" fmla="*/ 0 h 527"/>
                          <a:gd name="T20" fmla="*/ 186 w 383"/>
                          <a:gd name="T21" fmla="*/ 47 h 527"/>
                          <a:gd name="T22" fmla="*/ 261 w 383"/>
                          <a:gd name="T23" fmla="*/ 93 h 527"/>
                          <a:gd name="T24" fmla="*/ 297 w 383"/>
                          <a:gd name="T25" fmla="*/ 144 h 527"/>
                          <a:gd name="T26" fmla="*/ 358 w 383"/>
                          <a:gd name="T27" fmla="*/ 266 h 527"/>
                          <a:gd name="T28" fmla="*/ 373 w 383"/>
                          <a:gd name="T29" fmla="*/ 383 h 527"/>
                          <a:gd name="T30" fmla="*/ 382 w 383"/>
                          <a:gd name="T31" fmla="*/ 458 h 527"/>
                          <a:gd name="T32" fmla="*/ 297 w 383"/>
                          <a:gd name="T33" fmla="*/ 471 h 527"/>
                          <a:gd name="T34" fmla="*/ 191 w 383"/>
                          <a:gd name="T35" fmla="*/ 526 h 527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7"/>
                          <a:gd name="T56" fmla="*/ 383 w 383"/>
                          <a:gd name="T57" fmla="*/ 527 h 527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7">
                            <a:moveTo>
                              <a:pt x="191" y="526"/>
                            </a:moveTo>
                            <a:lnTo>
                              <a:pt x="200" y="453"/>
                            </a:lnTo>
                            <a:lnTo>
                              <a:pt x="205" y="397"/>
                            </a:lnTo>
                            <a:lnTo>
                              <a:pt x="186" y="336"/>
                            </a:lnTo>
                            <a:lnTo>
                              <a:pt x="154" y="290"/>
                            </a:lnTo>
                            <a:lnTo>
                              <a:pt x="111" y="242"/>
                            </a:lnTo>
                            <a:lnTo>
                              <a:pt x="65" y="209"/>
                            </a:lnTo>
                            <a:lnTo>
                              <a:pt x="0" y="186"/>
                            </a:lnTo>
                            <a:lnTo>
                              <a:pt x="69" y="117"/>
                            </a:lnTo>
                            <a:lnTo>
                              <a:pt x="103" y="0"/>
                            </a:lnTo>
                            <a:lnTo>
                              <a:pt x="186" y="47"/>
                            </a:lnTo>
                            <a:lnTo>
                              <a:pt x="261" y="93"/>
                            </a:lnTo>
                            <a:lnTo>
                              <a:pt x="297" y="144"/>
                            </a:lnTo>
                            <a:lnTo>
                              <a:pt x="358" y="266"/>
                            </a:lnTo>
                            <a:lnTo>
                              <a:pt x="373" y="383"/>
                            </a:lnTo>
                            <a:lnTo>
                              <a:pt x="382" y="458"/>
                            </a:lnTo>
                            <a:lnTo>
                              <a:pt x="297" y="471"/>
                            </a:lnTo>
                            <a:lnTo>
                              <a:pt x="191" y="526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3359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" y="1082"/>
                      <a:ext cx="605" cy="1038"/>
                      <a:chOff x="150" y="1082"/>
                      <a:chExt cx="605" cy="1038"/>
                    </a:xfrm>
                  </p:grpSpPr>
                  <p:sp>
                    <p:nvSpPr>
                      <p:cNvPr id="13360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5" y="1119"/>
                        <a:ext cx="383" cy="530"/>
                      </a:xfrm>
                      <a:custGeom>
                        <a:avLst/>
                        <a:gdLst>
                          <a:gd name="T0" fmla="*/ 191 w 383"/>
                          <a:gd name="T1" fmla="*/ 529 h 530"/>
                          <a:gd name="T2" fmla="*/ 182 w 383"/>
                          <a:gd name="T3" fmla="*/ 454 h 530"/>
                          <a:gd name="T4" fmla="*/ 177 w 383"/>
                          <a:gd name="T5" fmla="*/ 397 h 530"/>
                          <a:gd name="T6" fmla="*/ 196 w 383"/>
                          <a:gd name="T7" fmla="*/ 336 h 530"/>
                          <a:gd name="T8" fmla="*/ 228 w 383"/>
                          <a:gd name="T9" fmla="*/ 290 h 530"/>
                          <a:gd name="T10" fmla="*/ 271 w 383"/>
                          <a:gd name="T11" fmla="*/ 243 h 530"/>
                          <a:gd name="T12" fmla="*/ 318 w 383"/>
                          <a:gd name="T13" fmla="*/ 210 h 530"/>
                          <a:gd name="T14" fmla="*/ 382 w 383"/>
                          <a:gd name="T15" fmla="*/ 187 h 530"/>
                          <a:gd name="T16" fmla="*/ 313 w 383"/>
                          <a:gd name="T17" fmla="*/ 118 h 530"/>
                          <a:gd name="T18" fmla="*/ 280 w 383"/>
                          <a:gd name="T19" fmla="*/ 0 h 530"/>
                          <a:gd name="T20" fmla="*/ 196 w 383"/>
                          <a:gd name="T21" fmla="*/ 47 h 530"/>
                          <a:gd name="T22" fmla="*/ 121 w 383"/>
                          <a:gd name="T23" fmla="*/ 95 h 530"/>
                          <a:gd name="T24" fmla="*/ 84 w 383"/>
                          <a:gd name="T25" fmla="*/ 146 h 530"/>
                          <a:gd name="T26" fmla="*/ 24 w 383"/>
                          <a:gd name="T27" fmla="*/ 266 h 530"/>
                          <a:gd name="T28" fmla="*/ 10 w 383"/>
                          <a:gd name="T29" fmla="*/ 383 h 530"/>
                          <a:gd name="T30" fmla="*/ 0 w 383"/>
                          <a:gd name="T31" fmla="*/ 459 h 530"/>
                          <a:gd name="T32" fmla="*/ 84 w 383"/>
                          <a:gd name="T33" fmla="*/ 473 h 530"/>
                          <a:gd name="T34" fmla="*/ 191 w 383"/>
                          <a:gd name="T35" fmla="*/ 529 h 530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30"/>
                          <a:gd name="T56" fmla="*/ 383 w 383"/>
                          <a:gd name="T57" fmla="*/ 530 h 530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30">
                            <a:moveTo>
                              <a:pt x="191" y="529"/>
                            </a:moveTo>
                            <a:lnTo>
                              <a:pt x="182" y="454"/>
                            </a:lnTo>
                            <a:lnTo>
                              <a:pt x="177" y="397"/>
                            </a:lnTo>
                            <a:lnTo>
                              <a:pt x="196" y="336"/>
                            </a:lnTo>
                            <a:lnTo>
                              <a:pt x="228" y="290"/>
                            </a:lnTo>
                            <a:lnTo>
                              <a:pt x="271" y="243"/>
                            </a:lnTo>
                            <a:lnTo>
                              <a:pt x="318" y="210"/>
                            </a:lnTo>
                            <a:lnTo>
                              <a:pt x="382" y="187"/>
                            </a:lnTo>
                            <a:lnTo>
                              <a:pt x="313" y="118"/>
                            </a:lnTo>
                            <a:lnTo>
                              <a:pt x="280" y="0"/>
                            </a:lnTo>
                            <a:lnTo>
                              <a:pt x="196" y="47"/>
                            </a:lnTo>
                            <a:lnTo>
                              <a:pt x="121" y="95"/>
                            </a:lnTo>
                            <a:lnTo>
                              <a:pt x="84" y="146"/>
                            </a:lnTo>
                            <a:lnTo>
                              <a:pt x="24" y="266"/>
                            </a:lnTo>
                            <a:lnTo>
                              <a:pt x="10" y="383"/>
                            </a:lnTo>
                            <a:lnTo>
                              <a:pt x="0" y="459"/>
                            </a:lnTo>
                            <a:lnTo>
                              <a:pt x="84" y="473"/>
                            </a:lnTo>
                            <a:lnTo>
                              <a:pt x="191" y="529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1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" y="1278"/>
                        <a:ext cx="383" cy="529"/>
                      </a:xfrm>
                      <a:custGeom>
                        <a:avLst/>
                        <a:gdLst>
                          <a:gd name="T0" fmla="*/ 191 w 383"/>
                          <a:gd name="T1" fmla="*/ 0 h 529"/>
                          <a:gd name="T2" fmla="*/ 201 w 383"/>
                          <a:gd name="T3" fmla="*/ 74 h 529"/>
                          <a:gd name="T4" fmla="*/ 206 w 383"/>
                          <a:gd name="T5" fmla="*/ 130 h 529"/>
                          <a:gd name="T6" fmla="*/ 186 w 383"/>
                          <a:gd name="T7" fmla="*/ 191 h 529"/>
                          <a:gd name="T8" fmla="*/ 154 w 383"/>
                          <a:gd name="T9" fmla="*/ 238 h 529"/>
                          <a:gd name="T10" fmla="*/ 113 w 383"/>
                          <a:gd name="T11" fmla="*/ 285 h 529"/>
                          <a:gd name="T12" fmla="*/ 65 w 383"/>
                          <a:gd name="T13" fmla="*/ 318 h 529"/>
                          <a:gd name="T14" fmla="*/ 0 w 383"/>
                          <a:gd name="T15" fmla="*/ 341 h 529"/>
                          <a:gd name="T16" fmla="*/ 70 w 383"/>
                          <a:gd name="T17" fmla="*/ 411 h 529"/>
                          <a:gd name="T18" fmla="*/ 103 w 383"/>
                          <a:gd name="T19" fmla="*/ 528 h 529"/>
                          <a:gd name="T20" fmla="*/ 186 w 383"/>
                          <a:gd name="T21" fmla="*/ 482 h 529"/>
                          <a:gd name="T22" fmla="*/ 261 w 383"/>
                          <a:gd name="T23" fmla="*/ 435 h 529"/>
                          <a:gd name="T24" fmla="*/ 298 w 383"/>
                          <a:gd name="T25" fmla="*/ 383 h 529"/>
                          <a:gd name="T26" fmla="*/ 359 w 383"/>
                          <a:gd name="T27" fmla="*/ 262 h 529"/>
                          <a:gd name="T28" fmla="*/ 373 w 383"/>
                          <a:gd name="T29" fmla="*/ 145 h 529"/>
                          <a:gd name="T30" fmla="*/ 382 w 383"/>
                          <a:gd name="T31" fmla="*/ 70 h 529"/>
                          <a:gd name="T32" fmla="*/ 298 w 383"/>
                          <a:gd name="T33" fmla="*/ 56 h 529"/>
                          <a:gd name="T34" fmla="*/ 191 w 383"/>
                          <a:gd name="T35" fmla="*/ 0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1" y="0"/>
                            </a:moveTo>
                            <a:lnTo>
                              <a:pt x="201" y="74"/>
                            </a:lnTo>
                            <a:lnTo>
                              <a:pt x="206" y="130"/>
                            </a:lnTo>
                            <a:lnTo>
                              <a:pt x="186" y="191"/>
                            </a:lnTo>
                            <a:lnTo>
                              <a:pt x="154" y="238"/>
                            </a:lnTo>
                            <a:lnTo>
                              <a:pt x="113" y="285"/>
                            </a:lnTo>
                            <a:lnTo>
                              <a:pt x="65" y="318"/>
                            </a:lnTo>
                            <a:lnTo>
                              <a:pt x="0" y="341"/>
                            </a:lnTo>
                            <a:lnTo>
                              <a:pt x="70" y="411"/>
                            </a:lnTo>
                            <a:lnTo>
                              <a:pt x="103" y="528"/>
                            </a:lnTo>
                            <a:lnTo>
                              <a:pt x="186" y="482"/>
                            </a:lnTo>
                            <a:lnTo>
                              <a:pt x="261" y="435"/>
                            </a:lnTo>
                            <a:lnTo>
                              <a:pt x="298" y="383"/>
                            </a:lnTo>
                            <a:lnTo>
                              <a:pt x="359" y="262"/>
                            </a:lnTo>
                            <a:lnTo>
                              <a:pt x="373" y="145"/>
                            </a:lnTo>
                            <a:lnTo>
                              <a:pt x="382" y="70"/>
                            </a:lnTo>
                            <a:lnTo>
                              <a:pt x="298" y="56"/>
                            </a:lnTo>
                            <a:lnTo>
                              <a:pt x="191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2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" y="1082"/>
                        <a:ext cx="384" cy="529"/>
                      </a:xfrm>
                      <a:custGeom>
                        <a:avLst/>
                        <a:gdLst>
                          <a:gd name="T0" fmla="*/ 193 w 384"/>
                          <a:gd name="T1" fmla="*/ 528 h 529"/>
                          <a:gd name="T2" fmla="*/ 183 w 384"/>
                          <a:gd name="T3" fmla="*/ 454 h 529"/>
                          <a:gd name="T4" fmla="*/ 179 w 384"/>
                          <a:gd name="T5" fmla="*/ 397 h 529"/>
                          <a:gd name="T6" fmla="*/ 197 w 384"/>
                          <a:gd name="T7" fmla="*/ 336 h 529"/>
                          <a:gd name="T8" fmla="*/ 229 w 384"/>
                          <a:gd name="T9" fmla="*/ 290 h 529"/>
                          <a:gd name="T10" fmla="*/ 272 w 384"/>
                          <a:gd name="T11" fmla="*/ 243 h 529"/>
                          <a:gd name="T12" fmla="*/ 318 w 384"/>
                          <a:gd name="T13" fmla="*/ 210 h 529"/>
                          <a:gd name="T14" fmla="*/ 383 w 384"/>
                          <a:gd name="T15" fmla="*/ 187 h 529"/>
                          <a:gd name="T16" fmla="*/ 313 w 384"/>
                          <a:gd name="T17" fmla="*/ 117 h 529"/>
                          <a:gd name="T18" fmla="*/ 280 w 384"/>
                          <a:gd name="T19" fmla="*/ 0 h 529"/>
                          <a:gd name="T20" fmla="*/ 197 w 384"/>
                          <a:gd name="T21" fmla="*/ 46 h 529"/>
                          <a:gd name="T22" fmla="*/ 122 w 384"/>
                          <a:gd name="T23" fmla="*/ 94 h 529"/>
                          <a:gd name="T24" fmla="*/ 85 w 384"/>
                          <a:gd name="T25" fmla="*/ 145 h 529"/>
                          <a:gd name="T26" fmla="*/ 24 w 384"/>
                          <a:gd name="T27" fmla="*/ 266 h 529"/>
                          <a:gd name="T28" fmla="*/ 10 w 384"/>
                          <a:gd name="T29" fmla="*/ 383 h 529"/>
                          <a:gd name="T30" fmla="*/ 0 w 384"/>
                          <a:gd name="T31" fmla="*/ 458 h 529"/>
                          <a:gd name="T32" fmla="*/ 85 w 384"/>
                          <a:gd name="T33" fmla="*/ 472 h 529"/>
                          <a:gd name="T34" fmla="*/ 193 w 384"/>
                          <a:gd name="T35" fmla="*/ 528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4"/>
                          <a:gd name="T55" fmla="*/ 0 h 529"/>
                          <a:gd name="T56" fmla="*/ 384 w 384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4" h="529">
                            <a:moveTo>
                              <a:pt x="193" y="528"/>
                            </a:moveTo>
                            <a:lnTo>
                              <a:pt x="183" y="454"/>
                            </a:lnTo>
                            <a:lnTo>
                              <a:pt x="179" y="397"/>
                            </a:lnTo>
                            <a:lnTo>
                              <a:pt x="197" y="336"/>
                            </a:lnTo>
                            <a:lnTo>
                              <a:pt x="229" y="290"/>
                            </a:lnTo>
                            <a:lnTo>
                              <a:pt x="272" y="243"/>
                            </a:lnTo>
                            <a:lnTo>
                              <a:pt x="318" y="210"/>
                            </a:lnTo>
                            <a:lnTo>
                              <a:pt x="383" y="187"/>
                            </a:lnTo>
                            <a:lnTo>
                              <a:pt x="313" y="117"/>
                            </a:lnTo>
                            <a:lnTo>
                              <a:pt x="280" y="0"/>
                            </a:lnTo>
                            <a:lnTo>
                              <a:pt x="197" y="46"/>
                            </a:lnTo>
                            <a:lnTo>
                              <a:pt x="122" y="94"/>
                            </a:lnTo>
                            <a:lnTo>
                              <a:pt x="85" y="145"/>
                            </a:lnTo>
                            <a:lnTo>
                              <a:pt x="24" y="266"/>
                            </a:lnTo>
                            <a:lnTo>
                              <a:pt x="10" y="383"/>
                            </a:lnTo>
                            <a:lnTo>
                              <a:pt x="0" y="458"/>
                            </a:lnTo>
                            <a:lnTo>
                              <a:pt x="85" y="472"/>
                            </a:lnTo>
                            <a:lnTo>
                              <a:pt x="193" y="528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3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" y="1474"/>
                        <a:ext cx="383" cy="529"/>
                      </a:xfrm>
                      <a:custGeom>
                        <a:avLst/>
                        <a:gdLst>
                          <a:gd name="T0" fmla="*/ 192 w 383"/>
                          <a:gd name="T1" fmla="*/ 0 h 529"/>
                          <a:gd name="T2" fmla="*/ 201 w 383"/>
                          <a:gd name="T3" fmla="*/ 74 h 529"/>
                          <a:gd name="T4" fmla="*/ 205 w 383"/>
                          <a:gd name="T5" fmla="*/ 130 h 529"/>
                          <a:gd name="T6" fmla="*/ 187 w 383"/>
                          <a:gd name="T7" fmla="*/ 191 h 529"/>
                          <a:gd name="T8" fmla="*/ 153 w 383"/>
                          <a:gd name="T9" fmla="*/ 239 h 529"/>
                          <a:gd name="T10" fmla="*/ 111 w 383"/>
                          <a:gd name="T11" fmla="*/ 285 h 529"/>
                          <a:gd name="T12" fmla="*/ 65 w 383"/>
                          <a:gd name="T13" fmla="*/ 317 h 529"/>
                          <a:gd name="T14" fmla="*/ 0 w 383"/>
                          <a:gd name="T15" fmla="*/ 340 h 529"/>
                          <a:gd name="T16" fmla="*/ 69 w 383"/>
                          <a:gd name="T17" fmla="*/ 410 h 529"/>
                          <a:gd name="T18" fmla="*/ 102 w 383"/>
                          <a:gd name="T19" fmla="*/ 528 h 529"/>
                          <a:gd name="T20" fmla="*/ 187 w 383"/>
                          <a:gd name="T21" fmla="*/ 481 h 529"/>
                          <a:gd name="T22" fmla="*/ 261 w 383"/>
                          <a:gd name="T23" fmla="*/ 434 h 529"/>
                          <a:gd name="T24" fmla="*/ 299 w 383"/>
                          <a:gd name="T25" fmla="*/ 383 h 529"/>
                          <a:gd name="T26" fmla="*/ 359 w 383"/>
                          <a:gd name="T27" fmla="*/ 262 h 529"/>
                          <a:gd name="T28" fmla="*/ 373 w 383"/>
                          <a:gd name="T29" fmla="*/ 145 h 529"/>
                          <a:gd name="T30" fmla="*/ 382 w 383"/>
                          <a:gd name="T31" fmla="*/ 71 h 529"/>
                          <a:gd name="T32" fmla="*/ 299 w 383"/>
                          <a:gd name="T33" fmla="*/ 56 h 529"/>
                          <a:gd name="T34" fmla="*/ 192 w 383"/>
                          <a:gd name="T35" fmla="*/ 0 h 52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9"/>
                          <a:gd name="T56" fmla="*/ 383 w 383"/>
                          <a:gd name="T57" fmla="*/ 529 h 52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9">
                            <a:moveTo>
                              <a:pt x="192" y="0"/>
                            </a:moveTo>
                            <a:lnTo>
                              <a:pt x="201" y="74"/>
                            </a:lnTo>
                            <a:lnTo>
                              <a:pt x="205" y="130"/>
                            </a:lnTo>
                            <a:lnTo>
                              <a:pt x="187" y="191"/>
                            </a:lnTo>
                            <a:lnTo>
                              <a:pt x="153" y="239"/>
                            </a:lnTo>
                            <a:lnTo>
                              <a:pt x="111" y="285"/>
                            </a:lnTo>
                            <a:lnTo>
                              <a:pt x="65" y="317"/>
                            </a:lnTo>
                            <a:lnTo>
                              <a:pt x="0" y="340"/>
                            </a:lnTo>
                            <a:lnTo>
                              <a:pt x="69" y="410"/>
                            </a:lnTo>
                            <a:lnTo>
                              <a:pt x="102" y="528"/>
                            </a:lnTo>
                            <a:lnTo>
                              <a:pt x="187" y="481"/>
                            </a:lnTo>
                            <a:lnTo>
                              <a:pt x="261" y="434"/>
                            </a:lnTo>
                            <a:lnTo>
                              <a:pt x="299" y="383"/>
                            </a:lnTo>
                            <a:lnTo>
                              <a:pt x="359" y="262"/>
                            </a:lnTo>
                            <a:lnTo>
                              <a:pt x="373" y="145"/>
                            </a:lnTo>
                            <a:lnTo>
                              <a:pt x="382" y="71"/>
                            </a:lnTo>
                            <a:lnTo>
                              <a:pt x="299" y="56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4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" y="1320"/>
                        <a:ext cx="383" cy="528"/>
                      </a:xfrm>
                      <a:custGeom>
                        <a:avLst/>
                        <a:gdLst>
                          <a:gd name="T0" fmla="*/ 190 w 383"/>
                          <a:gd name="T1" fmla="*/ 0 h 528"/>
                          <a:gd name="T2" fmla="*/ 199 w 383"/>
                          <a:gd name="T3" fmla="*/ 75 h 528"/>
                          <a:gd name="T4" fmla="*/ 204 w 383"/>
                          <a:gd name="T5" fmla="*/ 131 h 528"/>
                          <a:gd name="T6" fmla="*/ 186 w 383"/>
                          <a:gd name="T7" fmla="*/ 192 h 528"/>
                          <a:gd name="T8" fmla="*/ 153 w 383"/>
                          <a:gd name="T9" fmla="*/ 238 h 528"/>
                          <a:gd name="T10" fmla="*/ 111 w 383"/>
                          <a:gd name="T11" fmla="*/ 285 h 528"/>
                          <a:gd name="T12" fmla="*/ 65 w 383"/>
                          <a:gd name="T13" fmla="*/ 318 h 528"/>
                          <a:gd name="T14" fmla="*/ 0 w 383"/>
                          <a:gd name="T15" fmla="*/ 341 h 528"/>
                          <a:gd name="T16" fmla="*/ 70 w 383"/>
                          <a:gd name="T17" fmla="*/ 412 h 528"/>
                          <a:gd name="T18" fmla="*/ 102 w 383"/>
                          <a:gd name="T19" fmla="*/ 527 h 528"/>
                          <a:gd name="T20" fmla="*/ 186 w 383"/>
                          <a:gd name="T21" fmla="*/ 481 h 528"/>
                          <a:gd name="T22" fmla="*/ 261 w 383"/>
                          <a:gd name="T23" fmla="*/ 435 h 528"/>
                          <a:gd name="T24" fmla="*/ 299 w 383"/>
                          <a:gd name="T25" fmla="*/ 384 h 528"/>
                          <a:gd name="T26" fmla="*/ 358 w 383"/>
                          <a:gd name="T27" fmla="*/ 263 h 528"/>
                          <a:gd name="T28" fmla="*/ 372 w 383"/>
                          <a:gd name="T29" fmla="*/ 145 h 528"/>
                          <a:gd name="T30" fmla="*/ 382 w 383"/>
                          <a:gd name="T31" fmla="*/ 70 h 528"/>
                          <a:gd name="T32" fmla="*/ 299 w 383"/>
                          <a:gd name="T33" fmla="*/ 56 h 528"/>
                          <a:gd name="T34" fmla="*/ 190 w 383"/>
                          <a:gd name="T35" fmla="*/ 0 h 52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3"/>
                          <a:gd name="T55" fmla="*/ 0 h 528"/>
                          <a:gd name="T56" fmla="*/ 383 w 383"/>
                          <a:gd name="T57" fmla="*/ 528 h 528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3" h="528">
                            <a:moveTo>
                              <a:pt x="190" y="0"/>
                            </a:moveTo>
                            <a:lnTo>
                              <a:pt x="199" y="75"/>
                            </a:lnTo>
                            <a:lnTo>
                              <a:pt x="204" y="131"/>
                            </a:lnTo>
                            <a:lnTo>
                              <a:pt x="186" y="192"/>
                            </a:lnTo>
                            <a:lnTo>
                              <a:pt x="153" y="238"/>
                            </a:lnTo>
                            <a:lnTo>
                              <a:pt x="111" y="285"/>
                            </a:lnTo>
                            <a:lnTo>
                              <a:pt x="65" y="318"/>
                            </a:lnTo>
                            <a:lnTo>
                              <a:pt x="0" y="341"/>
                            </a:lnTo>
                            <a:lnTo>
                              <a:pt x="70" y="412"/>
                            </a:lnTo>
                            <a:lnTo>
                              <a:pt x="102" y="527"/>
                            </a:lnTo>
                            <a:lnTo>
                              <a:pt x="186" y="481"/>
                            </a:lnTo>
                            <a:lnTo>
                              <a:pt x="261" y="435"/>
                            </a:lnTo>
                            <a:lnTo>
                              <a:pt x="299" y="384"/>
                            </a:lnTo>
                            <a:lnTo>
                              <a:pt x="358" y="263"/>
                            </a:lnTo>
                            <a:lnTo>
                              <a:pt x="372" y="145"/>
                            </a:lnTo>
                            <a:lnTo>
                              <a:pt x="382" y="70"/>
                            </a:lnTo>
                            <a:lnTo>
                              <a:pt x="299" y="56"/>
                            </a:lnTo>
                            <a:lnTo>
                              <a:pt x="190" y="0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5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" y="1355"/>
                        <a:ext cx="527" cy="384"/>
                      </a:xfrm>
                      <a:custGeom>
                        <a:avLst/>
                        <a:gdLst>
                          <a:gd name="T0" fmla="*/ 526 w 527"/>
                          <a:gd name="T1" fmla="*/ 192 h 384"/>
                          <a:gd name="T2" fmla="*/ 452 w 527"/>
                          <a:gd name="T3" fmla="*/ 200 h 384"/>
                          <a:gd name="T4" fmla="*/ 397 w 527"/>
                          <a:gd name="T5" fmla="*/ 206 h 384"/>
                          <a:gd name="T6" fmla="*/ 336 w 527"/>
                          <a:gd name="T7" fmla="*/ 187 h 384"/>
                          <a:gd name="T8" fmla="*/ 289 w 527"/>
                          <a:gd name="T9" fmla="*/ 153 h 384"/>
                          <a:gd name="T10" fmla="*/ 241 w 527"/>
                          <a:gd name="T11" fmla="*/ 112 h 384"/>
                          <a:gd name="T12" fmla="*/ 209 w 527"/>
                          <a:gd name="T13" fmla="*/ 65 h 384"/>
                          <a:gd name="T14" fmla="*/ 185 w 527"/>
                          <a:gd name="T15" fmla="*/ 0 h 384"/>
                          <a:gd name="T16" fmla="*/ 116 w 527"/>
                          <a:gd name="T17" fmla="*/ 70 h 384"/>
                          <a:gd name="T18" fmla="*/ 0 w 527"/>
                          <a:gd name="T19" fmla="*/ 102 h 384"/>
                          <a:gd name="T20" fmla="*/ 46 w 527"/>
                          <a:gd name="T21" fmla="*/ 187 h 384"/>
                          <a:gd name="T22" fmla="*/ 93 w 527"/>
                          <a:gd name="T23" fmla="*/ 261 h 384"/>
                          <a:gd name="T24" fmla="*/ 144 w 527"/>
                          <a:gd name="T25" fmla="*/ 299 h 384"/>
                          <a:gd name="T26" fmla="*/ 266 w 527"/>
                          <a:gd name="T27" fmla="*/ 359 h 384"/>
                          <a:gd name="T28" fmla="*/ 382 w 527"/>
                          <a:gd name="T29" fmla="*/ 373 h 384"/>
                          <a:gd name="T30" fmla="*/ 457 w 527"/>
                          <a:gd name="T31" fmla="*/ 383 h 384"/>
                          <a:gd name="T32" fmla="*/ 470 w 527"/>
                          <a:gd name="T33" fmla="*/ 299 h 384"/>
                          <a:gd name="T34" fmla="*/ 526 w 527"/>
                          <a:gd name="T35" fmla="*/ 192 h 38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527"/>
                          <a:gd name="T55" fmla="*/ 0 h 384"/>
                          <a:gd name="T56" fmla="*/ 527 w 527"/>
                          <a:gd name="T57" fmla="*/ 384 h 384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527" h="384">
                            <a:moveTo>
                              <a:pt x="526" y="192"/>
                            </a:moveTo>
                            <a:lnTo>
                              <a:pt x="452" y="200"/>
                            </a:lnTo>
                            <a:lnTo>
                              <a:pt x="397" y="206"/>
                            </a:lnTo>
                            <a:lnTo>
                              <a:pt x="336" y="187"/>
                            </a:lnTo>
                            <a:lnTo>
                              <a:pt x="289" y="153"/>
                            </a:lnTo>
                            <a:lnTo>
                              <a:pt x="241" y="112"/>
                            </a:lnTo>
                            <a:lnTo>
                              <a:pt x="209" y="65"/>
                            </a:lnTo>
                            <a:lnTo>
                              <a:pt x="185" y="0"/>
                            </a:lnTo>
                            <a:lnTo>
                              <a:pt x="116" y="70"/>
                            </a:lnTo>
                            <a:lnTo>
                              <a:pt x="0" y="102"/>
                            </a:lnTo>
                            <a:lnTo>
                              <a:pt x="46" y="187"/>
                            </a:lnTo>
                            <a:lnTo>
                              <a:pt x="93" y="261"/>
                            </a:lnTo>
                            <a:lnTo>
                              <a:pt x="144" y="299"/>
                            </a:lnTo>
                            <a:lnTo>
                              <a:pt x="266" y="359"/>
                            </a:lnTo>
                            <a:lnTo>
                              <a:pt x="382" y="373"/>
                            </a:lnTo>
                            <a:lnTo>
                              <a:pt x="457" y="383"/>
                            </a:lnTo>
                            <a:lnTo>
                              <a:pt x="470" y="299"/>
                            </a:lnTo>
                            <a:lnTo>
                              <a:pt x="526" y="192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6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" y="1432"/>
                        <a:ext cx="384" cy="530"/>
                      </a:xfrm>
                      <a:custGeom>
                        <a:avLst/>
                        <a:gdLst>
                          <a:gd name="T0" fmla="*/ 191 w 384"/>
                          <a:gd name="T1" fmla="*/ 529 h 530"/>
                          <a:gd name="T2" fmla="*/ 183 w 384"/>
                          <a:gd name="T3" fmla="*/ 453 h 530"/>
                          <a:gd name="T4" fmla="*/ 178 w 384"/>
                          <a:gd name="T5" fmla="*/ 397 h 530"/>
                          <a:gd name="T6" fmla="*/ 196 w 384"/>
                          <a:gd name="T7" fmla="*/ 337 h 530"/>
                          <a:gd name="T8" fmla="*/ 229 w 384"/>
                          <a:gd name="T9" fmla="*/ 290 h 530"/>
                          <a:gd name="T10" fmla="*/ 271 w 384"/>
                          <a:gd name="T11" fmla="*/ 243 h 530"/>
                          <a:gd name="T12" fmla="*/ 318 w 384"/>
                          <a:gd name="T13" fmla="*/ 211 h 530"/>
                          <a:gd name="T14" fmla="*/ 383 w 384"/>
                          <a:gd name="T15" fmla="*/ 187 h 530"/>
                          <a:gd name="T16" fmla="*/ 313 w 384"/>
                          <a:gd name="T17" fmla="*/ 117 h 530"/>
                          <a:gd name="T18" fmla="*/ 280 w 384"/>
                          <a:gd name="T19" fmla="*/ 0 h 530"/>
                          <a:gd name="T20" fmla="*/ 196 w 384"/>
                          <a:gd name="T21" fmla="*/ 47 h 530"/>
                          <a:gd name="T22" fmla="*/ 122 w 384"/>
                          <a:gd name="T23" fmla="*/ 94 h 530"/>
                          <a:gd name="T24" fmla="*/ 84 w 384"/>
                          <a:gd name="T25" fmla="*/ 146 h 530"/>
                          <a:gd name="T26" fmla="*/ 23 w 384"/>
                          <a:gd name="T27" fmla="*/ 267 h 530"/>
                          <a:gd name="T28" fmla="*/ 9 w 384"/>
                          <a:gd name="T29" fmla="*/ 383 h 530"/>
                          <a:gd name="T30" fmla="*/ 0 w 384"/>
                          <a:gd name="T31" fmla="*/ 458 h 530"/>
                          <a:gd name="T32" fmla="*/ 84 w 384"/>
                          <a:gd name="T33" fmla="*/ 473 h 530"/>
                          <a:gd name="T34" fmla="*/ 191 w 384"/>
                          <a:gd name="T35" fmla="*/ 529 h 530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4"/>
                          <a:gd name="T55" fmla="*/ 0 h 530"/>
                          <a:gd name="T56" fmla="*/ 384 w 384"/>
                          <a:gd name="T57" fmla="*/ 530 h 530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4" h="530">
                            <a:moveTo>
                              <a:pt x="191" y="529"/>
                            </a:moveTo>
                            <a:lnTo>
                              <a:pt x="183" y="453"/>
                            </a:lnTo>
                            <a:lnTo>
                              <a:pt x="178" y="397"/>
                            </a:lnTo>
                            <a:lnTo>
                              <a:pt x="196" y="337"/>
                            </a:lnTo>
                            <a:lnTo>
                              <a:pt x="229" y="290"/>
                            </a:lnTo>
                            <a:lnTo>
                              <a:pt x="271" y="243"/>
                            </a:lnTo>
                            <a:lnTo>
                              <a:pt x="318" y="211"/>
                            </a:lnTo>
                            <a:lnTo>
                              <a:pt x="383" y="187"/>
                            </a:lnTo>
                            <a:lnTo>
                              <a:pt x="313" y="117"/>
                            </a:lnTo>
                            <a:lnTo>
                              <a:pt x="280" y="0"/>
                            </a:lnTo>
                            <a:lnTo>
                              <a:pt x="196" y="47"/>
                            </a:lnTo>
                            <a:lnTo>
                              <a:pt x="122" y="94"/>
                            </a:lnTo>
                            <a:lnTo>
                              <a:pt x="84" y="146"/>
                            </a:lnTo>
                            <a:lnTo>
                              <a:pt x="23" y="267"/>
                            </a:lnTo>
                            <a:lnTo>
                              <a:pt x="9" y="383"/>
                            </a:lnTo>
                            <a:lnTo>
                              <a:pt x="0" y="458"/>
                            </a:lnTo>
                            <a:lnTo>
                              <a:pt x="84" y="473"/>
                            </a:lnTo>
                            <a:lnTo>
                              <a:pt x="191" y="529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3367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" y="1592"/>
                        <a:ext cx="384" cy="528"/>
                      </a:xfrm>
                      <a:custGeom>
                        <a:avLst/>
                        <a:gdLst>
                          <a:gd name="T0" fmla="*/ 191 w 384"/>
                          <a:gd name="T1" fmla="*/ 527 h 528"/>
                          <a:gd name="T2" fmla="*/ 183 w 384"/>
                          <a:gd name="T3" fmla="*/ 453 h 528"/>
                          <a:gd name="T4" fmla="*/ 178 w 384"/>
                          <a:gd name="T5" fmla="*/ 397 h 528"/>
                          <a:gd name="T6" fmla="*/ 196 w 384"/>
                          <a:gd name="T7" fmla="*/ 337 h 528"/>
                          <a:gd name="T8" fmla="*/ 229 w 384"/>
                          <a:gd name="T9" fmla="*/ 289 h 528"/>
                          <a:gd name="T10" fmla="*/ 271 w 384"/>
                          <a:gd name="T11" fmla="*/ 242 h 528"/>
                          <a:gd name="T12" fmla="*/ 318 w 384"/>
                          <a:gd name="T13" fmla="*/ 210 h 528"/>
                          <a:gd name="T14" fmla="*/ 383 w 384"/>
                          <a:gd name="T15" fmla="*/ 186 h 528"/>
                          <a:gd name="T16" fmla="*/ 313 w 384"/>
                          <a:gd name="T17" fmla="*/ 117 h 528"/>
                          <a:gd name="T18" fmla="*/ 280 w 384"/>
                          <a:gd name="T19" fmla="*/ 0 h 528"/>
                          <a:gd name="T20" fmla="*/ 196 w 384"/>
                          <a:gd name="T21" fmla="*/ 47 h 528"/>
                          <a:gd name="T22" fmla="*/ 122 w 384"/>
                          <a:gd name="T23" fmla="*/ 94 h 528"/>
                          <a:gd name="T24" fmla="*/ 84 w 384"/>
                          <a:gd name="T25" fmla="*/ 145 h 528"/>
                          <a:gd name="T26" fmla="*/ 23 w 384"/>
                          <a:gd name="T27" fmla="*/ 266 h 528"/>
                          <a:gd name="T28" fmla="*/ 9 w 384"/>
                          <a:gd name="T29" fmla="*/ 383 h 528"/>
                          <a:gd name="T30" fmla="*/ 0 w 384"/>
                          <a:gd name="T31" fmla="*/ 457 h 528"/>
                          <a:gd name="T32" fmla="*/ 84 w 384"/>
                          <a:gd name="T33" fmla="*/ 471 h 528"/>
                          <a:gd name="T34" fmla="*/ 191 w 384"/>
                          <a:gd name="T35" fmla="*/ 527 h 52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384"/>
                          <a:gd name="T55" fmla="*/ 0 h 528"/>
                          <a:gd name="T56" fmla="*/ 384 w 384"/>
                          <a:gd name="T57" fmla="*/ 528 h 528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384" h="528">
                            <a:moveTo>
                              <a:pt x="191" y="527"/>
                            </a:moveTo>
                            <a:lnTo>
                              <a:pt x="183" y="453"/>
                            </a:lnTo>
                            <a:lnTo>
                              <a:pt x="178" y="397"/>
                            </a:lnTo>
                            <a:lnTo>
                              <a:pt x="196" y="337"/>
                            </a:lnTo>
                            <a:lnTo>
                              <a:pt x="229" y="289"/>
                            </a:lnTo>
                            <a:lnTo>
                              <a:pt x="271" y="242"/>
                            </a:lnTo>
                            <a:lnTo>
                              <a:pt x="318" y="210"/>
                            </a:lnTo>
                            <a:lnTo>
                              <a:pt x="383" y="186"/>
                            </a:lnTo>
                            <a:lnTo>
                              <a:pt x="313" y="117"/>
                            </a:lnTo>
                            <a:lnTo>
                              <a:pt x="280" y="0"/>
                            </a:lnTo>
                            <a:lnTo>
                              <a:pt x="196" y="47"/>
                            </a:lnTo>
                            <a:lnTo>
                              <a:pt x="122" y="94"/>
                            </a:lnTo>
                            <a:lnTo>
                              <a:pt x="84" y="145"/>
                            </a:lnTo>
                            <a:lnTo>
                              <a:pt x="23" y="266"/>
                            </a:lnTo>
                            <a:lnTo>
                              <a:pt x="9" y="383"/>
                            </a:lnTo>
                            <a:lnTo>
                              <a:pt x="0" y="457"/>
                            </a:lnTo>
                            <a:lnTo>
                              <a:pt x="84" y="471"/>
                            </a:lnTo>
                            <a:lnTo>
                              <a:pt x="191" y="527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12700" cap="rnd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5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2" y="1439"/>
                    <a:ext cx="275" cy="346"/>
                    <a:chOff x="12" y="1439"/>
                    <a:chExt cx="275" cy="346"/>
                  </a:xfrm>
                </p:grpSpPr>
                <p:sp>
                  <p:nvSpPr>
                    <p:cNvPr id="13353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2" y="1439"/>
                      <a:ext cx="275" cy="346"/>
                    </a:xfrm>
                    <a:custGeom>
                      <a:avLst/>
                      <a:gdLst>
                        <a:gd name="T0" fmla="*/ 174 w 275"/>
                        <a:gd name="T1" fmla="*/ 19 h 346"/>
                        <a:gd name="T2" fmla="*/ 222 w 275"/>
                        <a:gd name="T3" fmla="*/ 0 h 346"/>
                        <a:gd name="T4" fmla="*/ 241 w 275"/>
                        <a:gd name="T5" fmla="*/ 2 h 346"/>
                        <a:gd name="T6" fmla="*/ 254 w 275"/>
                        <a:gd name="T7" fmla="*/ 22 h 346"/>
                        <a:gd name="T8" fmla="*/ 247 w 275"/>
                        <a:gd name="T9" fmla="*/ 45 h 346"/>
                        <a:gd name="T10" fmla="*/ 229 w 275"/>
                        <a:gd name="T11" fmla="*/ 60 h 346"/>
                        <a:gd name="T12" fmla="*/ 204 w 275"/>
                        <a:gd name="T13" fmla="*/ 73 h 346"/>
                        <a:gd name="T14" fmla="*/ 172 w 275"/>
                        <a:gd name="T15" fmla="*/ 86 h 346"/>
                        <a:gd name="T16" fmla="*/ 142 w 275"/>
                        <a:gd name="T17" fmla="*/ 90 h 346"/>
                        <a:gd name="T18" fmla="*/ 119 w 275"/>
                        <a:gd name="T19" fmla="*/ 93 h 346"/>
                        <a:gd name="T20" fmla="*/ 140 w 275"/>
                        <a:gd name="T21" fmla="*/ 99 h 346"/>
                        <a:gd name="T22" fmla="*/ 166 w 275"/>
                        <a:gd name="T23" fmla="*/ 100 h 346"/>
                        <a:gd name="T24" fmla="*/ 207 w 275"/>
                        <a:gd name="T25" fmla="*/ 87 h 346"/>
                        <a:gd name="T26" fmla="*/ 251 w 275"/>
                        <a:gd name="T27" fmla="*/ 68 h 346"/>
                        <a:gd name="T28" fmla="*/ 264 w 275"/>
                        <a:gd name="T29" fmla="*/ 73 h 346"/>
                        <a:gd name="T30" fmla="*/ 268 w 275"/>
                        <a:gd name="T31" fmla="*/ 88 h 346"/>
                        <a:gd name="T32" fmla="*/ 264 w 275"/>
                        <a:gd name="T33" fmla="*/ 113 h 346"/>
                        <a:gd name="T34" fmla="*/ 249 w 275"/>
                        <a:gd name="T35" fmla="*/ 130 h 346"/>
                        <a:gd name="T36" fmla="*/ 217 w 275"/>
                        <a:gd name="T37" fmla="*/ 149 h 346"/>
                        <a:gd name="T38" fmla="*/ 131 w 275"/>
                        <a:gd name="T39" fmla="*/ 174 h 346"/>
                        <a:gd name="T40" fmla="*/ 181 w 275"/>
                        <a:gd name="T41" fmla="*/ 170 h 346"/>
                        <a:gd name="T42" fmla="*/ 221 w 275"/>
                        <a:gd name="T43" fmla="*/ 164 h 346"/>
                        <a:gd name="T44" fmla="*/ 259 w 275"/>
                        <a:gd name="T45" fmla="*/ 155 h 346"/>
                        <a:gd name="T46" fmla="*/ 274 w 275"/>
                        <a:gd name="T47" fmla="*/ 167 h 346"/>
                        <a:gd name="T48" fmla="*/ 269 w 275"/>
                        <a:gd name="T49" fmla="*/ 187 h 346"/>
                        <a:gd name="T50" fmla="*/ 259 w 275"/>
                        <a:gd name="T51" fmla="*/ 204 h 346"/>
                        <a:gd name="T52" fmla="*/ 230 w 275"/>
                        <a:gd name="T53" fmla="*/ 219 h 346"/>
                        <a:gd name="T54" fmla="*/ 190 w 275"/>
                        <a:gd name="T55" fmla="*/ 232 h 346"/>
                        <a:gd name="T56" fmla="*/ 136 w 275"/>
                        <a:gd name="T57" fmla="*/ 241 h 346"/>
                        <a:gd name="T58" fmla="*/ 112 w 275"/>
                        <a:gd name="T59" fmla="*/ 272 h 346"/>
                        <a:gd name="T60" fmla="*/ 102 w 275"/>
                        <a:gd name="T61" fmla="*/ 312 h 346"/>
                        <a:gd name="T62" fmla="*/ 75 w 275"/>
                        <a:gd name="T63" fmla="*/ 334 h 346"/>
                        <a:gd name="T64" fmla="*/ 52 w 275"/>
                        <a:gd name="T65" fmla="*/ 345 h 346"/>
                        <a:gd name="T66" fmla="*/ 28 w 275"/>
                        <a:gd name="T67" fmla="*/ 343 h 346"/>
                        <a:gd name="T68" fmla="*/ 14 w 275"/>
                        <a:gd name="T69" fmla="*/ 331 h 346"/>
                        <a:gd name="T70" fmla="*/ 9 w 275"/>
                        <a:gd name="T71" fmla="*/ 303 h 346"/>
                        <a:gd name="T72" fmla="*/ 13 w 275"/>
                        <a:gd name="T73" fmla="*/ 275 h 346"/>
                        <a:gd name="T74" fmla="*/ 26 w 275"/>
                        <a:gd name="T75" fmla="*/ 246 h 346"/>
                        <a:gd name="T76" fmla="*/ 49 w 275"/>
                        <a:gd name="T77" fmla="*/ 229 h 346"/>
                        <a:gd name="T78" fmla="*/ 31 w 275"/>
                        <a:gd name="T79" fmla="*/ 221 h 346"/>
                        <a:gd name="T80" fmla="*/ 17 w 275"/>
                        <a:gd name="T81" fmla="*/ 211 h 346"/>
                        <a:gd name="T82" fmla="*/ 13 w 275"/>
                        <a:gd name="T83" fmla="*/ 194 h 346"/>
                        <a:gd name="T84" fmla="*/ 18 w 275"/>
                        <a:gd name="T85" fmla="*/ 171 h 346"/>
                        <a:gd name="T86" fmla="*/ 28 w 275"/>
                        <a:gd name="T87" fmla="*/ 159 h 346"/>
                        <a:gd name="T88" fmla="*/ 13 w 275"/>
                        <a:gd name="T89" fmla="*/ 152 h 346"/>
                        <a:gd name="T90" fmla="*/ 1 w 275"/>
                        <a:gd name="T91" fmla="*/ 138 h 346"/>
                        <a:gd name="T92" fmla="*/ 0 w 275"/>
                        <a:gd name="T93" fmla="*/ 116 h 346"/>
                        <a:gd name="T94" fmla="*/ 8 w 275"/>
                        <a:gd name="T95" fmla="*/ 100 h 346"/>
                        <a:gd name="T96" fmla="*/ 21 w 275"/>
                        <a:gd name="T97" fmla="*/ 90 h 346"/>
                        <a:gd name="T98" fmla="*/ 8 w 275"/>
                        <a:gd name="T99" fmla="*/ 71 h 346"/>
                        <a:gd name="T100" fmla="*/ 9 w 275"/>
                        <a:gd name="T101" fmla="*/ 52 h 346"/>
                        <a:gd name="T102" fmla="*/ 18 w 275"/>
                        <a:gd name="T103" fmla="*/ 34 h 346"/>
                        <a:gd name="T104" fmla="*/ 33 w 275"/>
                        <a:gd name="T105" fmla="*/ 19 h 346"/>
                        <a:gd name="T106" fmla="*/ 58 w 275"/>
                        <a:gd name="T107" fmla="*/ 14 h 346"/>
                        <a:gd name="T108" fmla="*/ 86 w 275"/>
                        <a:gd name="T109" fmla="*/ 21 h 346"/>
                        <a:gd name="T110" fmla="*/ 127 w 275"/>
                        <a:gd name="T111" fmla="*/ 27 h 346"/>
                        <a:gd name="T112" fmla="*/ 174 w 275"/>
                        <a:gd name="T113" fmla="*/ 19 h 34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275"/>
                        <a:gd name="T172" fmla="*/ 0 h 346"/>
                        <a:gd name="T173" fmla="*/ 275 w 275"/>
                        <a:gd name="T174" fmla="*/ 346 h 34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275" h="346">
                          <a:moveTo>
                            <a:pt x="174" y="19"/>
                          </a:moveTo>
                          <a:lnTo>
                            <a:pt x="222" y="0"/>
                          </a:lnTo>
                          <a:lnTo>
                            <a:pt x="241" y="2"/>
                          </a:lnTo>
                          <a:lnTo>
                            <a:pt x="254" y="22"/>
                          </a:lnTo>
                          <a:lnTo>
                            <a:pt x="247" y="45"/>
                          </a:lnTo>
                          <a:lnTo>
                            <a:pt x="229" y="60"/>
                          </a:lnTo>
                          <a:lnTo>
                            <a:pt x="204" y="73"/>
                          </a:lnTo>
                          <a:lnTo>
                            <a:pt x="172" y="86"/>
                          </a:lnTo>
                          <a:lnTo>
                            <a:pt x="142" y="90"/>
                          </a:lnTo>
                          <a:lnTo>
                            <a:pt x="119" y="93"/>
                          </a:lnTo>
                          <a:lnTo>
                            <a:pt x="140" y="99"/>
                          </a:lnTo>
                          <a:lnTo>
                            <a:pt x="166" y="100"/>
                          </a:lnTo>
                          <a:lnTo>
                            <a:pt x="207" y="87"/>
                          </a:lnTo>
                          <a:lnTo>
                            <a:pt x="251" y="68"/>
                          </a:lnTo>
                          <a:lnTo>
                            <a:pt x="264" y="73"/>
                          </a:lnTo>
                          <a:lnTo>
                            <a:pt x="268" y="88"/>
                          </a:lnTo>
                          <a:lnTo>
                            <a:pt x="264" y="113"/>
                          </a:lnTo>
                          <a:lnTo>
                            <a:pt x="249" y="130"/>
                          </a:lnTo>
                          <a:lnTo>
                            <a:pt x="217" y="149"/>
                          </a:lnTo>
                          <a:lnTo>
                            <a:pt x="131" y="174"/>
                          </a:lnTo>
                          <a:lnTo>
                            <a:pt x="181" y="170"/>
                          </a:lnTo>
                          <a:lnTo>
                            <a:pt x="221" y="164"/>
                          </a:lnTo>
                          <a:lnTo>
                            <a:pt x="259" y="155"/>
                          </a:lnTo>
                          <a:lnTo>
                            <a:pt x="274" y="167"/>
                          </a:lnTo>
                          <a:lnTo>
                            <a:pt x="269" y="187"/>
                          </a:lnTo>
                          <a:lnTo>
                            <a:pt x="259" y="204"/>
                          </a:lnTo>
                          <a:lnTo>
                            <a:pt x="230" y="219"/>
                          </a:lnTo>
                          <a:lnTo>
                            <a:pt x="190" y="232"/>
                          </a:lnTo>
                          <a:lnTo>
                            <a:pt x="136" y="241"/>
                          </a:lnTo>
                          <a:lnTo>
                            <a:pt x="112" y="272"/>
                          </a:lnTo>
                          <a:lnTo>
                            <a:pt x="102" y="312"/>
                          </a:lnTo>
                          <a:lnTo>
                            <a:pt x="75" y="334"/>
                          </a:lnTo>
                          <a:lnTo>
                            <a:pt x="52" y="345"/>
                          </a:lnTo>
                          <a:lnTo>
                            <a:pt x="28" y="343"/>
                          </a:lnTo>
                          <a:lnTo>
                            <a:pt x="14" y="331"/>
                          </a:lnTo>
                          <a:lnTo>
                            <a:pt x="9" y="303"/>
                          </a:lnTo>
                          <a:lnTo>
                            <a:pt x="13" y="275"/>
                          </a:lnTo>
                          <a:lnTo>
                            <a:pt x="26" y="246"/>
                          </a:lnTo>
                          <a:lnTo>
                            <a:pt x="49" y="229"/>
                          </a:lnTo>
                          <a:lnTo>
                            <a:pt x="31" y="221"/>
                          </a:lnTo>
                          <a:lnTo>
                            <a:pt x="17" y="211"/>
                          </a:lnTo>
                          <a:lnTo>
                            <a:pt x="13" y="194"/>
                          </a:lnTo>
                          <a:lnTo>
                            <a:pt x="18" y="171"/>
                          </a:lnTo>
                          <a:lnTo>
                            <a:pt x="28" y="159"/>
                          </a:lnTo>
                          <a:lnTo>
                            <a:pt x="13" y="152"/>
                          </a:lnTo>
                          <a:lnTo>
                            <a:pt x="1" y="138"/>
                          </a:lnTo>
                          <a:lnTo>
                            <a:pt x="0" y="116"/>
                          </a:lnTo>
                          <a:lnTo>
                            <a:pt x="8" y="100"/>
                          </a:lnTo>
                          <a:lnTo>
                            <a:pt x="21" y="90"/>
                          </a:lnTo>
                          <a:lnTo>
                            <a:pt x="8" y="71"/>
                          </a:lnTo>
                          <a:lnTo>
                            <a:pt x="9" y="52"/>
                          </a:lnTo>
                          <a:lnTo>
                            <a:pt x="18" y="34"/>
                          </a:lnTo>
                          <a:lnTo>
                            <a:pt x="33" y="19"/>
                          </a:lnTo>
                          <a:lnTo>
                            <a:pt x="58" y="14"/>
                          </a:lnTo>
                          <a:lnTo>
                            <a:pt x="86" y="21"/>
                          </a:lnTo>
                          <a:lnTo>
                            <a:pt x="127" y="27"/>
                          </a:lnTo>
                          <a:lnTo>
                            <a:pt x="174" y="19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54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59" y="1534"/>
                      <a:ext cx="92" cy="12"/>
                    </a:xfrm>
                    <a:custGeom>
                      <a:avLst/>
                      <a:gdLst>
                        <a:gd name="T0" fmla="*/ 0 w 92"/>
                        <a:gd name="T1" fmla="*/ 0 h 12"/>
                        <a:gd name="T2" fmla="*/ 22 w 92"/>
                        <a:gd name="T3" fmla="*/ 8 h 12"/>
                        <a:gd name="T4" fmla="*/ 54 w 92"/>
                        <a:gd name="T5" fmla="*/ 11 h 12"/>
                        <a:gd name="T6" fmla="*/ 91 w 92"/>
                        <a:gd name="T7" fmla="*/ 0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2"/>
                        <a:gd name="T13" fmla="*/ 0 h 12"/>
                        <a:gd name="T14" fmla="*/ 92 w 92"/>
                        <a:gd name="T15" fmla="*/ 12 h 1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2" h="12">
                          <a:moveTo>
                            <a:pt x="0" y="0"/>
                          </a:moveTo>
                          <a:lnTo>
                            <a:pt x="22" y="8"/>
                          </a:lnTo>
                          <a:lnTo>
                            <a:pt x="54" y="11"/>
                          </a:lnTo>
                          <a:lnTo>
                            <a:pt x="91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55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2" y="1595"/>
                      <a:ext cx="98" cy="19"/>
                    </a:xfrm>
                    <a:custGeom>
                      <a:avLst/>
                      <a:gdLst>
                        <a:gd name="T0" fmla="*/ 0 w 98"/>
                        <a:gd name="T1" fmla="*/ 0 h 19"/>
                        <a:gd name="T2" fmla="*/ 27 w 98"/>
                        <a:gd name="T3" fmla="*/ 13 h 19"/>
                        <a:gd name="T4" fmla="*/ 49 w 98"/>
                        <a:gd name="T5" fmla="*/ 16 h 19"/>
                        <a:gd name="T6" fmla="*/ 67 w 98"/>
                        <a:gd name="T7" fmla="*/ 18 h 19"/>
                        <a:gd name="T8" fmla="*/ 97 w 98"/>
                        <a:gd name="T9" fmla="*/ 16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19"/>
                        <a:gd name="T17" fmla="*/ 98 w 9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19">
                          <a:moveTo>
                            <a:pt x="0" y="0"/>
                          </a:moveTo>
                          <a:lnTo>
                            <a:pt x="27" y="13"/>
                          </a:lnTo>
                          <a:lnTo>
                            <a:pt x="49" y="16"/>
                          </a:lnTo>
                          <a:lnTo>
                            <a:pt x="67" y="18"/>
                          </a:lnTo>
                          <a:lnTo>
                            <a:pt x="97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56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66" y="1667"/>
                      <a:ext cx="80" cy="13"/>
                    </a:xfrm>
                    <a:custGeom>
                      <a:avLst/>
                      <a:gdLst>
                        <a:gd name="T0" fmla="*/ 0 w 80"/>
                        <a:gd name="T1" fmla="*/ 0 h 13"/>
                        <a:gd name="T2" fmla="*/ 24 w 80"/>
                        <a:gd name="T3" fmla="*/ 8 h 13"/>
                        <a:gd name="T4" fmla="*/ 49 w 80"/>
                        <a:gd name="T5" fmla="*/ 12 h 13"/>
                        <a:gd name="T6" fmla="*/ 79 w 80"/>
                        <a:gd name="T7" fmla="*/ 10 h 1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0"/>
                        <a:gd name="T13" fmla="*/ 0 h 13"/>
                        <a:gd name="T14" fmla="*/ 80 w 80"/>
                        <a:gd name="T15" fmla="*/ 13 h 1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0" h="13">
                          <a:moveTo>
                            <a:pt x="0" y="0"/>
                          </a:moveTo>
                          <a:lnTo>
                            <a:pt x="24" y="8"/>
                          </a:lnTo>
                          <a:lnTo>
                            <a:pt x="49" y="12"/>
                          </a:lnTo>
                          <a:lnTo>
                            <a:pt x="79" y="1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5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50" y="1708"/>
                      <a:ext cx="65" cy="64"/>
                    </a:xfrm>
                    <a:custGeom>
                      <a:avLst/>
                      <a:gdLst>
                        <a:gd name="T0" fmla="*/ 0 w 65"/>
                        <a:gd name="T1" fmla="*/ 33 h 64"/>
                        <a:gd name="T2" fmla="*/ 14 w 65"/>
                        <a:gd name="T3" fmla="*/ 19 h 64"/>
                        <a:gd name="T4" fmla="*/ 26 w 65"/>
                        <a:gd name="T5" fmla="*/ 1 h 64"/>
                        <a:gd name="T6" fmla="*/ 43 w 65"/>
                        <a:gd name="T7" fmla="*/ 0 h 64"/>
                        <a:gd name="T8" fmla="*/ 58 w 65"/>
                        <a:gd name="T9" fmla="*/ 6 h 64"/>
                        <a:gd name="T10" fmla="*/ 64 w 65"/>
                        <a:gd name="T11" fmla="*/ 22 h 64"/>
                        <a:gd name="T12" fmla="*/ 62 w 65"/>
                        <a:gd name="T13" fmla="*/ 35 h 64"/>
                        <a:gd name="T14" fmla="*/ 56 w 65"/>
                        <a:gd name="T15" fmla="*/ 49 h 64"/>
                        <a:gd name="T16" fmla="*/ 43 w 65"/>
                        <a:gd name="T17" fmla="*/ 63 h 6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5"/>
                        <a:gd name="T28" fmla="*/ 0 h 64"/>
                        <a:gd name="T29" fmla="*/ 65 w 65"/>
                        <a:gd name="T30" fmla="*/ 64 h 6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5" h="64">
                          <a:moveTo>
                            <a:pt x="0" y="33"/>
                          </a:moveTo>
                          <a:lnTo>
                            <a:pt x="14" y="19"/>
                          </a:lnTo>
                          <a:lnTo>
                            <a:pt x="26" y="1"/>
                          </a:lnTo>
                          <a:lnTo>
                            <a:pt x="43" y="0"/>
                          </a:lnTo>
                          <a:lnTo>
                            <a:pt x="58" y="6"/>
                          </a:lnTo>
                          <a:lnTo>
                            <a:pt x="64" y="22"/>
                          </a:lnTo>
                          <a:lnTo>
                            <a:pt x="62" y="35"/>
                          </a:lnTo>
                          <a:lnTo>
                            <a:pt x="56" y="49"/>
                          </a:lnTo>
                          <a:lnTo>
                            <a:pt x="43" y="63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3333" name="Group 85"/>
              <p:cNvGrpSpPr>
                <a:grpSpLocks/>
              </p:cNvGrpSpPr>
              <p:nvPr/>
            </p:nvGrpSpPr>
            <p:grpSpPr bwMode="auto">
              <a:xfrm>
                <a:off x="521" y="1556"/>
                <a:ext cx="962" cy="712"/>
                <a:chOff x="521" y="1556"/>
                <a:chExt cx="962" cy="712"/>
              </a:xfrm>
            </p:grpSpPr>
            <p:sp>
              <p:nvSpPr>
                <p:cNvPr id="13337" name="Freeform 75"/>
                <p:cNvSpPr>
                  <a:spLocks/>
                </p:cNvSpPr>
                <p:nvPr/>
              </p:nvSpPr>
              <p:spPr bwMode="auto">
                <a:xfrm>
                  <a:off x="521" y="1556"/>
                  <a:ext cx="962" cy="712"/>
                </a:xfrm>
                <a:custGeom>
                  <a:avLst/>
                  <a:gdLst>
                    <a:gd name="T0" fmla="*/ 255 w 962"/>
                    <a:gd name="T1" fmla="*/ 341 h 712"/>
                    <a:gd name="T2" fmla="*/ 309 w 962"/>
                    <a:gd name="T3" fmla="*/ 365 h 712"/>
                    <a:gd name="T4" fmla="*/ 331 w 962"/>
                    <a:gd name="T5" fmla="*/ 334 h 712"/>
                    <a:gd name="T6" fmla="*/ 364 w 962"/>
                    <a:gd name="T7" fmla="*/ 290 h 712"/>
                    <a:gd name="T8" fmla="*/ 405 w 962"/>
                    <a:gd name="T9" fmla="*/ 245 h 712"/>
                    <a:gd name="T10" fmla="*/ 459 w 962"/>
                    <a:gd name="T11" fmla="*/ 204 h 712"/>
                    <a:gd name="T12" fmla="*/ 526 w 962"/>
                    <a:gd name="T13" fmla="*/ 156 h 712"/>
                    <a:gd name="T14" fmla="*/ 605 w 962"/>
                    <a:gd name="T15" fmla="*/ 110 h 712"/>
                    <a:gd name="T16" fmla="*/ 692 w 962"/>
                    <a:gd name="T17" fmla="*/ 59 h 712"/>
                    <a:gd name="T18" fmla="*/ 788 w 962"/>
                    <a:gd name="T19" fmla="*/ 2 h 712"/>
                    <a:gd name="T20" fmla="*/ 825 w 962"/>
                    <a:gd name="T21" fmla="*/ 0 h 712"/>
                    <a:gd name="T22" fmla="*/ 869 w 962"/>
                    <a:gd name="T23" fmla="*/ 19 h 712"/>
                    <a:gd name="T24" fmla="*/ 909 w 962"/>
                    <a:gd name="T25" fmla="*/ 68 h 712"/>
                    <a:gd name="T26" fmla="*/ 937 w 962"/>
                    <a:gd name="T27" fmla="*/ 131 h 712"/>
                    <a:gd name="T28" fmla="*/ 950 w 962"/>
                    <a:gd name="T29" fmla="*/ 204 h 712"/>
                    <a:gd name="T30" fmla="*/ 961 w 962"/>
                    <a:gd name="T31" fmla="*/ 315 h 712"/>
                    <a:gd name="T32" fmla="*/ 957 w 962"/>
                    <a:gd name="T33" fmla="*/ 386 h 712"/>
                    <a:gd name="T34" fmla="*/ 941 w 962"/>
                    <a:gd name="T35" fmla="*/ 476 h 712"/>
                    <a:gd name="T36" fmla="*/ 911 w 962"/>
                    <a:gd name="T37" fmla="*/ 565 h 712"/>
                    <a:gd name="T38" fmla="*/ 873 w 962"/>
                    <a:gd name="T39" fmla="*/ 646 h 712"/>
                    <a:gd name="T40" fmla="*/ 830 w 962"/>
                    <a:gd name="T41" fmla="*/ 711 h 712"/>
                    <a:gd name="T42" fmla="*/ 0 w 962"/>
                    <a:gd name="T43" fmla="*/ 711 h 712"/>
                    <a:gd name="T44" fmla="*/ 74 w 962"/>
                    <a:gd name="T45" fmla="*/ 548 h 712"/>
                    <a:gd name="T46" fmla="*/ 115 w 962"/>
                    <a:gd name="T47" fmla="*/ 567 h 712"/>
                    <a:gd name="T48" fmla="*/ 158 w 962"/>
                    <a:gd name="T49" fmla="*/ 535 h 712"/>
                    <a:gd name="T50" fmla="*/ 199 w 962"/>
                    <a:gd name="T51" fmla="*/ 497 h 712"/>
                    <a:gd name="T52" fmla="*/ 218 w 962"/>
                    <a:gd name="T53" fmla="*/ 474 h 712"/>
                    <a:gd name="T54" fmla="*/ 242 w 962"/>
                    <a:gd name="T55" fmla="*/ 433 h 712"/>
                    <a:gd name="T56" fmla="*/ 255 w 962"/>
                    <a:gd name="T57" fmla="*/ 341 h 7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62"/>
                    <a:gd name="T88" fmla="*/ 0 h 712"/>
                    <a:gd name="T89" fmla="*/ 962 w 962"/>
                    <a:gd name="T90" fmla="*/ 712 h 7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62" h="712">
                      <a:moveTo>
                        <a:pt x="255" y="341"/>
                      </a:moveTo>
                      <a:lnTo>
                        <a:pt x="309" y="365"/>
                      </a:lnTo>
                      <a:lnTo>
                        <a:pt x="331" y="334"/>
                      </a:lnTo>
                      <a:lnTo>
                        <a:pt x="364" y="290"/>
                      </a:lnTo>
                      <a:lnTo>
                        <a:pt x="405" y="245"/>
                      </a:lnTo>
                      <a:lnTo>
                        <a:pt x="459" y="204"/>
                      </a:lnTo>
                      <a:lnTo>
                        <a:pt x="526" y="156"/>
                      </a:lnTo>
                      <a:lnTo>
                        <a:pt x="605" y="110"/>
                      </a:lnTo>
                      <a:lnTo>
                        <a:pt x="692" y="59"/>
                      </a:lnTo>
                      <a:lnTo>
                        <a:pt x="788" y="2"/>
                      </a:lnTo>
                      <a:lnTo>
                        <a:pt x="825" y="0"/>
                      </a:lnTo>
                      <a:lnTo>
                        <a:pt x="869" y="19"/>
                      </a:lnTo>
                      <a:lnTo>
                        <a:pt x="909" y="68"/>
                      </a:lnTo>
                      <a:lnTo>
                        <a:pt x="937" y="131"/>
                      </a:lnTo>
                      <a:lnTo>
                        <a:pt x="950" y="204"/>
                      </a:lnTo>
                      <a:lnTo>
                        <a:pt x="961" y="315"/>
                      </a:lnTo>
                      <a:lnTo>
                        <a:pt x="957" y="386"/>
                      </a:lnTo>
                      <a:lnTo>
                        <a:pt x="941" y="476"/>
                      </a:lnTo>
                      <a:lnTo>
                        <a:pt x="911" y="565"/>
                      </a:lnTo>
                      <a:lnTo>
                        <a:pt x="873" y="646"/>
                      </a:lnTo>
                      <a:lnTo>
                        <a:pt x="830" y="711"/>
                      </a:lnTo>
                      <a:lnTo>
                        <a:pt x="0" y="711"/>
                      </a:lnTo>
                      <a:lnTo>
                        <a:pt x="74" y="548"/>
                      </a:lnTo>
                      <a:lnTo>
                        <a:pt x="115" y="567"/>
                      </a:lnTo>
                      <a:lnTo>
                        <a:pt x="158" y="535"/>
                      </a:lnTo>
                      <a:lnTo>
                        <a:pt x="199" y="497"/>
                      </a:lnTo>
                      <a:lnTo>
                        <a:pt x="218" y="474"/>
                      </a:lnTo>
                      <a:lnTo>
                        <a:pt x="242" y="433"/>
                      </a:lnTo>
                      <a:lnTo>
                        <a:pt x="255" y="341"/>
                      </a:lnTo>
                    </a:path>
                  </a:pathLst>
                </a:custGeom>
                <a:solidFill>
                  <a:srgbClr val="00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13338" name="Group 78"/>
                <p:cNvGrpSpPr>
                  <a:grpSpLocks/>
                </p:cNvGrpSpPr>
                <p:nvPr/>
              </p:nvGrpSpPr>
              <p:grpSpPr bwMode="auto">
                <a:xfrm>
                  <a:off x="807" y="1782"/>
                  <a:ext cx="390" cy="373"/>
                  <a:chOff x="807" y="1782"/>
                  <a:chExt cx="390" cy="373"/>
                </a:xfrm>
              </p:grpSpPr>
              <p:sp>
                <p:nvSpPr>
                  <p:cNvPr id="13345" name="Freeform 76"/>
                  <p:cNvSpPr>
                    <a:spLocks/>
                  </p:cNvSpPr>
                  <p:nvPr/>
                </p:nvSpPr>
                <p:spPr bwMode="auto">
                  <a:xfrm>
                    <a:off x="807" y="1787"/>
                    <a:ext cx="390" cy="368"/>
                  </a:xfrm>
                  <a:custGeom>
                    <a:avLst/>
                    <a:gdLst>
                      <a:gd name="T0" fmla="*/ 0 w 390"/>
                      <a:gd name="T1" fmla="*/ 125 h 368"/>
                      <a:gd name="T2" fmla="*/ 18 w 390"/>
                      <a:gd name="T3" fmla="*/ 139 h 368"/>
                      <a:gd name="T4" fmla="*/ 36 w 390"/>
                      <a:gd name="T5" fmla="*/ 151 h 368"/>
                      <a:gd name="T6" fmla="*/ 76 w 390"/>
                      <a:gd name="T7" fmla="*/ 179 h 368"/>
                      <a:gd name="T8" fmla="*/ 109 w 390"/>
                      <a:gd name="T9" fmla="*/ 207 h 368"/>
                      <a:gd name="T10" fmla="*/ 130 w 390"/>
                      <a:gd name="T11" fmla="*/ 230 h 368"/>
                      <a:gd name="T12" fmla="*/ 151 w 390"/>
                      <a:gd name="T13" fmla="*/ 257 h 368"/>
                      <a:gd name="T14" fmla="*/ 153 w 390"/>
                      <a:gd name="T15" fmla="*/ 280 h 368"/>
                      <a:gd name="T16" fmla="*/ 172 w 390"/>
                      <a:gd name="T17" fmla="*/ 278 h 368"/>
                      <a:gd name="T18" fmla="*/ 177 w 390"/>
                      <a:gd name="T19" fmla="*/ 288 h 368"/>
                      <a:gd name="T20" fmla="*/ 188 w 390"/>
                      <a:gd name="T21" fmla="*/ 304 h 368"/>
                      <a:gd name="T22" fmla="*/ 193 w 390"/>
                      <a:gd name="T23" fmla="*/ 313 h 368"/>
                      <a:gd name="T24" fmla="*/ 188 w 390"/>
                      <a:gd name="T25" fmla="*/ 321 h 368"/>
                      <a:gd name="T26" fmla="*/ 205 w 390"/>
                      <a:gd name="T27" fmla="*/ 324 h 368"/>
                      <a:gd name="T28" fmla="*/ 233 w 390"/>
                      <a:gd name="T29" fmla="*/ 344 h 368"/>
                      <a:gd name="T30" fmla="*/ 235 w 390"/>
                      <a:gd name="T31" fmla="*/ 367 h 368"/>
                      <a:gd name="T32" fmla="*/ 238 w 390"/>
                      <a:gd name="T33" fmla="*/ 324 h 368"/>
                      <a:gd name="T34" fmla="*/ 221 w 390"/>
                      <a:gd name="T35" fmla="*/ 311 h 368"/>
                      <a:gd name="T36" fmla="*/ 226 w 390"/>
                      <a:gd name="T37" fmla="*/ 273 h 368"/>
                      <a:gd name="T38" fmla="*/ 226 w 390"/>
                      <a:gd name="T39" fmla="*/ 270 h 368"/>
                      <a:gd name="T40" fmla="*/ 231 w 390"/>
                      <a:gd name="T41" fmla="*/ 252 h 368"/>
                      <a:gd name="T42" fmla="*/ 241 w 390"/>
                      <a:gd name="T43" fmla="*/ 207 h 368"/>
                      <a:gd name="T44" fmla="*/ 258 w 390"/>
                      <a:gd name="T45" fmla="*/ 174 h 368"/>
                      <a:gd name="T46" fmla="*/ 284 w 390"/>
                      <a:gd name="T47" fmla="*/ 156 h 368"/>
                      <a:gd name="T48" fmla="*/ 316 w 390"/>
                      <a:gd name="T49" fmla="*/ 127 h 368"/>
                      <a:gd name="T50" fmla="*/ 358 w 390"/>
                      <a:gd name="T51" fmla="*/ 85 h 368"/>
                      <a:gd name="T52" fmla="*/ 374 w 390"/>
                      <a:gd name="T53" fmla="*/ 49 h 368"/>
                      <a:gd name="T54" fmla="*/ 383 w 390"/>
                      <a:gd name="T55" fmla="*/ 24 h 368"/>
                      <a:gd name="T56" fmla="*/ 389 w 390"/>
                      <a:gd name="T57" fmla="*/ 0 h 368"/>
                      <a:gd name="T58" fmla="*/ 360 w 390"/>
                      <a:gd name="T59" fmla="*/ 54 h 368"/>
                      <a:gd name="T60" fmla="*/ 333 w 390"/>
                      <a:gd name="T61" fmla="*/ 94 h 368"/>
                      <a:gd name="T62" fmla="*/ 295 w 390"/>
                      <a:gd name="T63" fmla="*/ 120 h 368"/>
                      <a:gd name="T64" fmla="*/ 268 w 390"/>
                      <a:gd name="T65" fmla="*/ 134 h 368"/>
                      <a:gd name="T66" fmla="*/ 241 w 390"/>
                      <a:gd name="T67" fmla="*/ 157 h 368"/>
                      <a:gd name="T68" fmla="*/ 214 w 390"/>
                      <a:gd name="T69" fmla="*/ 190 h 368"/>
                      <a:gd name="T70" fmla="*/ 200 w 390"/>
                      <a:gd name="T71" fmla="*/ 215 h 368"/>
                      <a:gd name="T72" fmla="*/ 198 w 390"/>
                      <a:gd name="T73" fmla="*/ 248 h 368"/>
                      <a:gd name="T74" fmla="*/ 193 w 390"/>
                      <a:gd name="T75" fmla="*/ 280 h 368"/>
                      <a:gd name="T76" fmla="*/ 200 w 390"/>
                      <a:gd name="T77" fmla="*/ 290 h 368"/>
                      <a:gd name="T78" fmla="*/ 185 w 390"/>
                      <a:gd name="T79" fmla="*/ 280 h 368"/>
                      <a:gd name="T80" fmla="*/ 182 w 390"/>
                      <a:gd name="T81" fmla="*/ 262 h 368"/>
                      <a:gd name="T82" fmla="*/ 168 w 390"/>
                      <a:gd name="T83" fmla="*/ 265 h 368"/>
                      <a:gd name="T84" fmla="*/ 165 w 390"/>
                      <a:gd name="T85" fmla="*/ 245 h 368"/>
                      <a:gd name="T86" fmla="*/ 139 w 390"/>
                      <a:gd name="T87" fmla="*/ 220 h 368"/>
                      <a:gd name="T88" fmla="*/ 102 w 390"/>
                      <a:gd name="T89" fmla="*/ 188 h 368"/>
                      <a:gd name="T90" fmla="*/ 56 w 390"/>
                      <a:gd name="T91" fmla="*/ 148 h 368"/>
                      <a:gd name="T92" fmla="*/ 0 w 390"/>
                      <a:gd name="T93" fmla="*/ 125 h 36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90"/>
                      <a:gd name="T142" fmla="*/ 0 h 368"/>
                      <a:gd name="T143" fmla="*/ 390 w 390"/>
                      <a:gd name="T144" fmla="*/ 368 h 36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90" h="368">
                        <a:moveTo>
                          <a:pt x="0" y="125"/>
                        </a:moveTo>
                        <a:lnTo>
                          <a:pt x="18" y="139"/>
                        </a:lnTo>
                        <a:lnTo>
                          <a:pt x="36" y="151"/>
                        </a:lnTo>
                        <a:lnTo>
                          <a:pt x="76" y="179"/>
                        </a:lnTo>
                        <a:lnTo>
                          <a:pt x="109" y="207"/>
                        </a:lnTo>
                        <a:lnTo>
                          <a:pt x="130" y="230"/>
                        </a:lnTo>
                        <a:lnTo>
                          <a:pt x="151" y="257"/>
                        </a:lnTo>
                        <a:lnTo>
                          <a:pt x="153" y="280"/>
                        </a:lnTo>
                        <a:lnTo>
                          <a:pt x="172" y="278"/>
                        </a:lnTo>
                        <a:lnTo>
                          <a:pt x="177" y="288"/>
                        </a:lnTo>
                        <a:lnTo>
                          <a:pt x="188" y="304"/>
                        </a:lnTo>
                        <a:lnTo>
                          <a:pt x="193" y="313"/>
                        </a:lnTo>
                        <a:lnTo>
                          <a:pt x="188" y="321"/>
                        </a:lnTo>
                        <a:lnTo>
                          <a:pt x="205" y="324"/>
                        </a:lnTo>
                        <a:lnTo>
                          <a:pt x="233" y="344"/>
                        </a:lnTo>
                        <a:lnTo>
                          <a:pt x="235" y="367"/>
                        </a:lnTo>
                        <a:lnTo>
                          <a:pt x="238" y="324"/>
                        </a:lnTo>
                        <a:lnTo>
                          <a:pt x="221" y="311"/>
                        </a:lnTo>
                        <a:lnTo>
                          <a:pt x="226" y="273"/>
                        </a:lnTo>
                        <a:lnTo>
                          <a:pt x="226" y="270"/>
                        </a:lnTo>
                        <a:lnTo>
                          <a:pt x="231" y="252"/>
                        </a:lnTo>
                        <a:lnTo>
                          <a:pt x="241" y="207"/>
                        </a:lnTo>
                        <a:lnTo>
                          <a:pt x="258" y="174"/>
                        </a:lnTo>
                        <a:lnTo>
                          <a:pt x="284" y="156"/>
                        </a:lnTo>
                        <a:lnTo>
                          <a:pt x="316" y="127"/>
                        </a:lnTo>
                        <a:lnTo>
                          <a:pt x="358" y="85"/>
                        </a:lnTo>
                        <a:lnTo>
                          <a:pt x="374" y="49"/>
                        </a:lnTo>
                        <a:lnTo>
                          <a:pt x="383" y="24"/>
                        </a:lnTo>
                        <a:lnTo>
                          <a:pt x="389" y="0"/>
                        </a:lnTo>
                        <a:lnTo>
                          <a:pt x="360" y="54"/>
                        </a:lnTo>
                        <a:lnTo>
                          <a:pt x="333" y="94"/>
                        </a:lnTo>
                        <a:lnTo>
                          <a:pt x="295" y="120"/>
                        </a:lnTo>
                        <a:lnTo>
                          <a:pt x="268" y="134"/>
                        </a:lnTo>
                        <a:lnTo>
                          <a:pt x="241" y="157"/>
                        </a:lnTo>
                        <a:lnTo>
                          <a:pt x="214" y="190"/>
                        </a:lnTo>
                        <a:lnTo>
                          <a:pt x="200" y="215"/>
                        </a:lnTo>
                        <a:lnTo>
                          <a:pt x="198" y="248"/>
                        </a:lnTo>
                        <a:lnTo>
                          <a:pt x="193" y="280"/>
                        </a:lnTo>
                        <a:lnTo>
                          <a:pt x="200" y="290"/>
                        </a:lnTo>
                        <a:lnTo>
                          <a:pt x="185" y="280"/>
                        </a:lnTo>
                        <a:lnTo>
                          <a:pt x="182" y="262"/>
                        </a:lnTo>
                        <a:lnTo>
                          <a:pt x="168" y="265"/>
                        </a:lnTo>
                        <a:lnTo>
                          <a:pt x="165" y="245"/>
                        </a:lnTo>
                        <a:lnTo>
                          <a:pt x="139" y="220"/>
                        </a:lnTo>
                        <a:lnTo>
                          <a:pt x="102" y="188"/>
                        </a:lnTo>
                        <a:lnTo>
                          <a:pt x="56" y="148"/>
                        </a:lnTo>
                        <a:lnTo>
                          <a:pt x="0" y="125"/>
                        </a:lnTo>
                      </a:path>
                    </a:pathLst>
                  </a:custGeom>
                  <a:solidFill>
                    <a:srgbClr val="00C0E0"/>
                  </a:solidFill>
                  <a:ln w="12700" cap="rnd">
                    <a:solidFill>
                      <a:srgbClr val="00C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346" name="Freeform 77"/>
                  <p:cNvSpPr>
                    <a:spLocks/>
                  </p:cNvSpPr>
                  <p:nvPr/>
                </p:nvSpPr>
                <p:spPr bwMode="auto">
                  <a:xfrm>
                    <a:off x="810" y="1782"/>
                    <a:ext cx="386" cy="331"/>
                  </a:xfrm>
                  <a:custGeom>
                    <a:avLst/>
                    <a:gdLst>
                      <a:gd name="T0" fmla="*/ 0 w 386"/>
                      <a:gd name="T1" fmla="*/ 132 h 331"/>
                      <a:gd name="T2" fmla="*/ 32 w 386"/>
                      <a:gd name="T3" fmla="*/ 137 h 331"/>
                      <a:gd name="T4" fmla="*/ 60 w 386"/>
                      <a:gd name="T5" fmla="*/ 158 h 331"/>
                      <a:gd name="T6" fmla="*/ 113 w 386"/>
                      <a:gd name="T7" fmla="*/ 197 h 331"/>
                      <a:gd name="T8" fmla="*/ 163 w 386"/>
                      <a:gd name="T9" fmla="*/ 248 h 331"/>
                      <a:gd name="T10" fmla="*/ 165 w 386"/>
                      <a:gd name="T11" fmla="*/ 266 h 331"/>
                      <a:gd name="T12" fmla="*/ 181 w 386"/>
                      <a:gd name="T13" fmla="*/ 262 h 331"/>
                      <a:gd name="T14" fmla="*/ 191 w 386"/>
                      <a:gd name="T15" fmla="*/ 283 h 331"/>
                      <a:gd name="T16" fmla="*/ 193 w 386"/>
                      <a:gd name="T17" fmla="*/ 298 h 331"/>
                      <a:gd name="T18" fmla="*/ 227 w 386"/>
                      <a:gd name="T19" fmla="*/ 330 h 331"/>
                      <a:gd name="T20" fmla="*/ 193 w 386"/>
                      <a:gd name="T21" fmla="*/ 295 h 331"/>
                      <a:gd name="T22" fmla="*/ 189 w 386"/>
                      <a:gd name="T23" fmla="*/ 276 h 331"/>
                      <a:gd name="T24" fmla="*/ 196 w 386"/>
                      <a:gd name="T25" fmla="*/ 219 h 331"/>
                      <a:gd name="T26" fmla="*/ 225 w 386"/>
                      <a:gd name="T27" fmla="*/ 171 h 331"/>
                      <a:gd name="T28" fmla="*/ 270 w 386"/>
                      <a:gd name="T29" fmla="*/ 134 h 331"/>
                      <a:gd name="T30" fmla="*/ 314 w 386"/>
                      <a:gd name="T31" fmla="*/ 108 h 331"/>
                      <a:gd name="T32" fmla="*/ 344 w 386"/>
                      <a:gd name="T33" fmla="*/ 72 h 331"/>
                      <a:gd name="T34" fmla="*/ 366 w 386"/>
                      <a:gd name="T35" fmla="*/ 43 h 331"/>
                      <a:gd name="T36" fmla="*/ 385 w 386"/>
                      <a:gd name="T37" fmla="*/ 0 h 33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6"/>
                      <a:gd name="T58" fmla="*/ 0 h 331"/>
                      <a:gd name="T59" fmla="*/ 386 w 386"/>
                      <a:gd name="T60" fmla="*/ 331 h 33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6" h="331">
                        <a:moveTo>
                          <a:pt x="0" y="132"/>
                        </a:moveTo>
                        <a:lnTo>
                          <a:pt x="32" y="137"/>
                        </a:lnTo>
                        <a:lnTo>
                          <a:pt x="60" y="158"/>
                        </a:lnTo>
                        <a:lnTo>
                          <a:pt x="113" y="197"/>
                        </a:lnTo>
                        <a:lnTo>
                          <a:pt x="163" y="248"/>
                        </a:lnTo>
                        <a:lnTo>
                          <a:pt x="165" y="266"/>
                        </a:lnTo>
                        <a:lnTo>
                          <a:pt x="181" y="262"/>
                        </a:lnTo>
                        <a:lnTo>
                          <a:pt x="191" y="283"/>
                        </a:lnTo>
                        <a:lnTo>
                          <a:pt x="193" y="298"/>
                        </a:lnTo>
                        <a:lnTo>
                          <a:pt x="227" y="330"/>
                        </a:lnTo>
                        <a:lnTo>
                          <a:pt x="193" y="295"/>
                        </a:lnTo>
                        <a:lnTo>
                          <a:pt x="189" y="276"/>
                        </a:lnTo>
                        <a:lnTo>
                          <a:pt x="196" y="219"/>
                        </a:lnTo>
                        <a:lnTo>
                          <a:pt x="225" y="171"/>
                        </a:lnTo>
                        <a:lnTo>
                          <a:pt x="270" y="134"/>
                        </a:lnTo>
                        <a:lnTo>
                          <a:pt x="314" y="108"/>
                        </a:lnTo>
                        <a:lnTo>
                          <a:pt x="344" y="72"/>
                        </a:lnTo>
                        <a:lnTo>
                          <a:pt x="366" y="43"/>
                        </a:lnTo>
                        <a:lnTo>
                          <a:pt x="385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3339" name="Group 81"/>
                <p:cNvGrpSpPr>
                  <a:grpSpLocks/>
                </p:cNvGrpSpPr>
                <p:nvPr/>
              </p:nvGrpSpPr>
              <p:grpSpPr bwMode="auto">
                <a:xfrm>
                  <a:off x="585" y="2121"/>
                  <a:ext cx="154" cy="146"/>
                  <a:chOff x="585" y="2121"/>
                  <a:chExt cx="154" cy="146"/>
                </a:xfrm>
              </p:grpSpPr>
              <p:sp>
                <p:nvSpPr>
                  <p:cNvPr id="13343" name="Freeform 79"/>
                  <p:cNvSpPr>
                    <a:spLocks/>
                  </p:cNvSpPr>
                  <p:nvPr/>
                </p:nvSpPr>
                <p:spPr bwMode="auto">
                  <a:xfrm>
                    <a:off x="585" y="2121"/>
                    <a:ext cx="154" cy="144"/>
                  </a:xfrm>
                  <a:custGeom>
                    <a:avLst/>
                    <a:gdLst>
                      <a:gd name="T0" fmla="*/ 0 w 154"/>
                      <a:gd name="T1" fmla="*/ 0 h 144"/>
                      <a:gd name="T2" fmla="*/ 74 w 154"/>
                      <a:gd name="T3" fmla="*/ 20 h 144"/>
                      <a:gd name="T4" fmla="*/ 93 w 154"/>
                      <a:gd name="T5" fmla="*/ 34 h 144"/>
                      <a:gd name="T6" fmla="*/ 110 w 154"/>
                      <a:gd name="T7" fmla="*/ 78 h 144"/>
                      <a:gd name="T8" fmla="*/ 112 w 154"/>
                      <a:gd name="T9" fmla="*/ 81 h 144"/>
                      <a:gd name="T10" fmla="*/ 124 w 154"/>
                      <a:gd name="T11" fmla="*/ 94 h 144"/>
                      <a:gd name="T12" fmla="*/ 133 w 154"/>
                      <a:gd name="T13" fmla="*/ 108 h 144"/>
                      <a:gd name="T14" fmla="*/ 146 w 154"/>
                      <a:gd name="T15" fmla="*/ 116 h 144"/>
                      <a:gd name="T16" fmla="*/ 146 w 154"/>
                      <a:gd name="T17" fmla="*/ 130 h 144"/>
                      <a:gd name="T18" fmla="*/ 153 w 154"/>
                      <a:gd name="T19" fmla="*/ 143 h 144"/>
                      <a:gd name="T20" fmla="*/ 140 w 154"/>
                      <a:gd name="T21" fmla="*/ 143 h 144"/>
                      <a:gd name="T22" fmla="*/ 140 w 154"/>
                      <a:gd name="T23" fmla="*/ 137 h 144"/>
                      <a:gd name="T24" fmla="*/ 140 w 154"/>
                      <a:gd name="T25" fmla="*/ 121 h 144"/>
                      <a:gd name="T26" fmla="*/ 119 w 154"/>
                      <a:gd name="T27" fmla="*/ 110 h 144"/>
                      <a:gd name="T28" fmla="*/ 102 w 154"/>
                      <a:gd name="T29" fmla="*/ 83 h 144"/>
                      <a:gd name="T30" fmla="*/ 93 w 154"/>
                      <a:gd name="T31" fmla="*/ 64 h 144"/>
                      <a:gd name="T32" fmla="*/ 79 w 154"/>
                      <a:gd name="T33" fmla="*/ 34 h 144"/>
                      <a:gd name="T34" fmla="*/ 51 w 154"/>
                      <a:gd name="T35" fmla="*/ 17 h 144"/>
                      <a:gd name="T36" fmla="*/ 0 w 154"/>
                      <a:gd name="T37" fmla="*/ 0 h 1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4"/>
                      <a:gd name="T58" fmla="*/ 0 h 144"/>
                      <a:gd name="T59" fmla="*/ 154 w 154"/>
                      <a:gd name="T60" fmla="*/ 144 h 14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4" h="144">
                        <a:moveTo>
                          <a:pt x="0" y="0"/>
                        </a:moveTo>
                        <a:lnTo>
                          <a:pt x="74" y="20"/>
                        </a:lnTo>
                        <a:lnTo>
                          <a:pt x="93" y="34"/>
                        </a:lnTo>
                        <a:lnTo>
                          <a:pt x="110" y="78"/>
                        </a:lnTo>
                        <a:lnTo>
                          <a:pt x="112" y="81"/>
                        </a:lnTo>
                        <a:lnTo>
                          <a:pt x="124" y="94"/>
                        </a:lnTo>
                        <a:lnTo>
                          <a:pt x="133" y="108"/>
                        </a:lnTo>
                        <a:lnTo>
                          <a:pt x="146" y="116"/>
                        </a:lnTo>
                        <a:lnTo>
                          <a:pt x="146" y="130"/>
                        </a:lnTo>
                        <a:lnTo>
                          <a:pt x="153" y="143"/>
                        </a:lnTo>
                        <a:lnTo>
                          <a:pt x="140" y="143"/>
                        </a:lnTo>
                        <a:lnTo>
                          <a:pt x="140" y="137"/>
                        </a:lnTo>
                        <a:lnTo>
                          <a:pt x="140" y="121"/>
                        </a:lnTo>
                        <a:lnTo>
                          <a:pt x="119" y="110"/>
                        </a:lnTo>
                        <a:lnTo>
                          <a:pt x="102" y="83"/>
                        </a:lnTo>
                        <a:lnTo>
                          <a:pt x="93" y="64"/>
                        </a:lnTo>
                        <a:lnTo>
                          <a:pt x="79" y="34"/>
                        </a:lnTo>
                        <a:lnTo>
                          <a:pt x="51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C0E0"/>
                  </a:solidFill>
                  <a:ln w="12700" cap="rnd">
                    <a:solidFill>
                      <a:srgbClr val="00C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344" name="Freeform 80"/>
                  <p:cNvSpPr>
                    <a:spLocks/>
                  </p:cNvSpPr>
                  <p:nvPr/>
                </p:nvSpPr>
                <p:spPr bwMode="auto">
                  <a:xfrm>
                    <a:off x="594" y="2124"/>
                    <a:ext cx="131" cy="143"/>
                  </a:xfrm>
                  <a:custGeom>
                    <a:avLst/>
                    <a:gdLst>
                      <a:gd name="T0" fmla="*/ 0 w 131"/>
                      <a:gd name="T1" fmla="*/ 0 h 143"/>
                      <a:gd name="T2" fmla="*/ 49 w 131"/>
                      <a:gd name="T3" fmla="*/ 21 h 143"/>
                      <a:gd name="T4" fmla="*/ 71 w 131"/>
                      <a:gd name="T5" fmla="*/ 34 h 143"/>
                      <a:gd name="T6" fmla="*/ 82 w 131"/>
                      <a:gd name="T7" fmla="*/ 56 h 143"/>
                      <a:gd name="T8" fmla="*/ 93 w 131"/>
                      <a:gd name="T9" fmla="*/ 85 h 143"/>
                      <a:gd name="T10" fmla="*/ 104 w 131"/>
                      <a:gd name="T11" fmla="*/ 102 h 143"/>
                      <a:gd name="T12" fmla="*/ 119 w 131"/>
                      <a:gd name="T13" fmla="*/ 113 h 143"/>
                      <a:gd name="T14" fmla="*/ 128 w 131"/>
                      <a:gd name="T15" fmla="*/ 121 h 143"/>
                      <a:gd name="T16" fmla="*/ 130 w 131"/>
                      <a:gd name="T17" fmla="*/ 142 h 1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1"/>
                      <a:gd name="T28" fmla="*/ 0 h 143"/>
                      <a:gd name="T29" fmla="*/ 131 w 131"/>
                      <a:gd name="T30" fmla="*/ 143 h 1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1" h="143">
                        <a:moveTo>
                          <a:pt x="0" y="0"/>
                        </a:moveTo>
                        <a:lnTo>
                          <a:pt x="49" y="21"/>
                        </a:lnTo>
                        <a:lnTo>
                          <a:pt x="71" y="34"/>
                        </a:lnTo>
                        <a:lnTo>
                          <a:pt x="82" y="56"/>
                        </a:lnTo>
                        <a:lnTo>
                          <a:pt x="93" y="85"/>
                        </a:lnTo>
                        <a:lnTo>
                          <a:pt x="104" y="102"/>
                        </a:lnTo>
                        <a:lnTo>
                          <a:pt x="119" y="113"/>
                        </a:lnTo>
                        <a:lnTo>
                          <a:pt x="128" y="121"/>
                        </a:lnTo>
                        <a:lnTo>
                          <a:pt x="130" y="142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3340" name="Group 84"/>
                <p:cNvGrpSpPr>
                  <a:grpSpLocks/>
                </p:cNvGrpSpPr>
                <p:nvPr/>
              </p:nvGrpSpPr>
              <p:grpSpPr bwMode="auto">
                <a:xfrm>
                  <a:off x="1254" y="1953"/>
                  <a:ext cx="226" cy="315"/>
                  <a:chOff x="1254" y="1953"/>
                  <a:chExt cx="226" cy="315"/>
                </a:xfrm>
              </p:grpSpPr>
              <p:sp>
                <p:nvSpPr>
                  <p:cNvPr id="13341" name="Freeform 82"/>
                  <p:cNvSpPr>
                    <a:spLocks/>
                  </p:cNvSpPr>
                  <p:nvPr/>
                </p:nvSpPr>
                <p:spPr bwMode="auto">
                  <a:xfrm>
                    <a:off x="1258" y="1957"/>
                    <a:ext cx="221" cy="309"/>
                  </a:xfrm>
                  <a:custGeom>
                    <a:avLst/>
                    <a:gdLst>
                      <a:gd name="T0" fmla="*/ 220 w 221"/>
                      <a:gd name="T1" fmla="*/ 0 h 309"/>
                      <a:gd name="T2" fmla="*/ 213 w 221"/>
                      <a:gd name="T3" fmla="*/ 36 h 309"/>
                      <a:gd name="T4" fmla="*/ 199 w 221"/>
                      <a:gd name="T5" fmla="*/ 61 h 309"/>
                      <a:gd name="T6" fmla="*/ 173 w 221"/>
                      <a:gd name="T7" fmla="*/ 84 h 309"/>
                      <a:gd name="T8" fmla="*/ 142 w 221"/>
                      <a:gd name="T9" fmla="*/ 109 h 309"/>
                      <a:gd name="T10" fmla="*/ 107 w 221"/>
                      <a:gd name="T11" fmla="*/ 135 h 309"/>
                      <a:gd name="T12" fmla="*/ 78 w 221"/>
                      <a:gd name="T13" fmla="*/ 158 h 309"/>
                      <a:gd name="T14" fmla="*/ 55 w 221"/>
                      <a:gd name="T15" fmla="*/ 196 h 309"/>
                      <a:gd name="T16" fmla="*/ 38 w 221"/>
                      <a:gd name="T17" fmla="*/ 229 h 309"/>
                      <a:gd name="T18" fmla="*/ 31 w 221"/>
                      <a:gd name="T19" fmla="*/ 259 h 309"/>
                      <a:gd name="T20" fmla="*/ 22 w 221"/>
                      <a:gd name="T21" fmla="*/ 283 h 309"/>
                      <a:gd name="T22" fmla="*/ 11 w 221"/>
                      <a:gd name="T23" fmla="*/ 304 h 309"/>
                      <a:gd name="T24" fmla="*/ 0 w 221"/>
                      <a:gd name="T25" fmla="*/ 308 h 309"/>
                      <a:gd name="T26" fmla="*/ 15 w 221"/>
                      <a:gd name="T27" fmla="*/ 307 h 309"/>
                      <a:gd name="T28" fmla="*/ 27 w 221"/>
                      <a:gd name="T29" fmla="*/ 307 h 309"/>
                      <a:gd name="T30" fmla="*/ 46 w 221"/>
                      <a:gd name="T31" fmla="*/ 280 h 309"/>
                      <a:gd name="T32" fmla="*/ 53 w 221"/>
                      <a:gd name="T33" fmla="*/ 252 h 309"/>
                      <a:gd name="T34" fmla="*/ 62 w 221"/>
                      <a:gd name="T35" fmla="*/ 229 h 309"/>
                      <a:gd name="T36" fmla="*/ 78 w 221"/>
                      <a:gd name="T37" fmla="*/ 198 h 309"/>
                      <a:gd name="T38" fmla="*/ 99 w 221"/>
                      <a:gd name="T39" fmla="*/ 177 h 309"/>
                      <a:gd name="T40" fmla="*/ 114 w 221"/>
                      <a:gd name="T41" fmla="*/ 155 h 309"/>
                      <a:gd name="T42" fmla="*/ 140 w 221"/>
                      <a:gd name="T43" fmla="*/ 137 h 309"/>
                      <a:gd name="T44" fmla="*/ 166 w 221"/>
                      <a:gd name="T45" fmla="*/ 123 h 309"/>
                      <a:gd name="T46" fmla="*/ 189 w 221"/>
                      <a:gd name="T47" fmla="*/ 91 h 309"/>
                      <a:gd name="T48" fmla="*/ 201 w 221"/>
                      <a:gd name="T49" fmla="*/ 68 h 309"/>
                      <a:gd name="T50" fmla="*/ 211 w 221"/>
                      <a:gd name="T51" fmla="*/ 47 h 309"/>
                      <a:gd name="T52" fmla="*/ 220 w 221"/>
                      <a:gd name="T53" fmla="*/ 0 h 30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1"/>
                      <a:gd name="T82" fmla="*/ 0 h 309"/>
                      <a:gd name="T83" fmla="*/ 221 w 221"/>
                      <a:gd name="T84" fmla="*/ 309 h 30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1" h="309">
                        <a:moveTo>
                          <a:pt x="220" y="0"/>
                        </a:moveTo>
                        <a:lnTo>
                          <a:pt x="213" y="36"/>
                        </a:lnTo>
                        <a:lnTo>
                          <a:pt x="199" y="61"/>
                        </a:lnTo>
                        <a:lnTo>
                          <a:pt x="173" y="84"/>
                        </a:lnTo>
                        <a:lnTo>
                          <a:pt x="142" y="109"/>
                        </a:lnTo>
                        <a:lnTo>
                          <a:pt x="107" y="135"/>
                        </a:lnTo>
                        <a:lnTo>
                          <a:pt x="78" y="158"/>
                        </a:lnTo>
                        <a:lnTo>
                          <a:pt x="55" y="196"/>
                        </a:lnTo>
                        <a:lnTo>
                          <a:pt x="38" y="229"/>
                        </a:lnTo>
                        <a:lnTo>
                          <a:pt x="31" y="259"/>
                        </a:lnTo>
                        <a:lnTo>
                          <a:pt x="22" y="283"/>
                        </a:lnTo>
                        <a:lnTo>
                          <a:pt x="11" y="304"/>
                        </a:lnTo>
                        <a:lnTo>
                          <a:pt x="0" y="308"/>
                        </a:lnTo>
                        <a:lnTo>
                          <a:pt x="15" y="307"/>
                        </a:lnTo>
                        <a:lnTo>
                          <a:pt x="27" y="307"/>
                        </a:lnTo>
                        <a:lnTo>
                          <a:pt x="46" y="280"/>
                        </a:lnTo>
                        <a:lnTo>
                          <a:pt x="53" y="252"/>
                        </a:lnTo>
                        <a:lnTo>
                          <a:pt x="62" y="229"/>
                        </a:lnTo>
                        <a:lnTo>
                          <a:pt x="78" y="198"/>
                        </a:lnTo>
                        <a:lnTo>
                          <a:pt x="99" y="177"/>
                        </a:lnTo>
                        <a:lnTo>
                          <a:pt x="114" y="155"/>
                        </a:lnTo>
                        <a:lnTo>
                          <a:pt x="140" y="137"/>
                        </a:lnTo>
                        <a:lnTo>
                          <a:pt x="166" y="123"/>
                        </a:lnTo>
                        <a:lnTo>
                          <a:pt x="189" y="91"/>
                        </a:lnTo>
                        <a:lnTo>
                          <a:pt x="201" y="68"/>
                        </a:lnTo>
                        <a:lnTo>
                          <a:pt x="211" y="47"/>
                        </a:lnTo>
                        <a:lnTo>
                          <a:pt x="220" y="0"/>
                        </a:lnTo>
                      </a:path>
                    </a:pathLst>
                  </a:custGeom>
                  <a:solidFill>
                    <a:srgbClr val="00C0E0"/>
                  </a:solidFill>
                  <a:ln w="12700" cap="rnd">
                    <a:solidFill>
                      <a:srgbClr val="00C0E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342" name="Freeform 83"/>
                  <p:cNvSpPr>
                    <a:spLocks/>
                  </p:cNvSpPr>
                  <p:nvPr/>
                </p:nvSpPr>
                <p:spPr bwMode="auto">
                  <a:xfrm>
                    <a:off x="1254" y="1953"/>
                    <a:ext cx="226" cy="315"/>
                  </a:xfrm>
                  <a:custGeom>
                    <a:avLst/>
                    <a:gdLst>
                      <a:gd name="T0" fmla="*/ 0 w 226"/>
                      <a:gd name="T1" fmla="*/ 314 h 315"/>
                      <a:gd name="T2" fmla="*/ 21 w 226"/>
                      <a:gd name="T3" fmla="*/ 305 h 315"/>
                      <a:gd name="T4" fmla="*/ 34 w 226"/>
                      <a:gd name="T5" fmla="*/ 286 h 315"/>
                      <a:gd name="T6" fmla="*/ 41 w 226"/>
                      <a:gd name="T7" fmla="*/ 254 h 315"/>
                      <a:gd name="T8" fmla="*/ 59 w 226"/>
                      <a:gd name="T9" fmla="*/ 198 h 315"/>
                      <a:gd name="T10" fmla="*/ 90 w 226"/>
                      <a:gd name="T11" fmla="*/ 155 h 315"/>
                      <a:gd name="T12" fmla="*/ 148 w 226"/>
                      <a:gd name="T13" fmla="*/ 114 h 315"/>
                      <a:gd name="T14" fmla="*/ 174 w 226"/>
                      <a:gd name="T15" fmla="*/ 94 h 315"/>
                      <a:gd name="T16" fmla="*/ 212 w 226"/>
                      <a:gd name="T17" fmla="*/ 53 h 315"/>
                      <a:gd name="T18" fmla="*/ 222 w 226"/>
                      <a:gd name="T19" fmla="*/ 20 h 315"/>
                      <a:gd name="T20" fmla="*/ 225 w 226"/>
                      <a:gd name="T21" fmla="*/ 0 h 3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6"/>
                      <a:gd name="T34" fmla="*/ 0 h 315"/>
                      <a:gd name="T35" fmla="*/ 226 w 226"/>
                      <a:gd name="T36" fmla="*/ 315 h 3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6" h="315">
                        <a:moveTo>
                          <a:pt x="0" y="314"/>
                        </a:moveTo>
                        <a:lnTo>
                          <a:pt x="21" y="305"/>
                        </a:lnTo>
                        <a:lnTo>
                          <a:pt x="34" y="286"/>
                        </a:lnTo>
                        <a:lnTo>
                          <a:pt x="41" y="254"/>
                        </a:lnTo>
                        <a:lnTo>
                          <a:pt x="59" y="198"/>
                        </a:lnTo>
                        <a:lnTo>
                          <a:pt x="90" y="155"/>
                        </a:lnTo>
                        <a:lnTo>
                          <a:pt x="148" y="114"/>
                        </a:lnTo>
                        <a:lnTo>
                          <a:pt x="174" y="94"/>
                        </a:lnTo>
                        <a:lnTo>
                          <a:pt x="212" y="53"/>
                        </a:lnTo>
                        <a:lnTo>
                          <a:pt x="222" y="20"/>
                        </a:lnTo>
                        <a:lnTo>
                          <a:pt x="225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3334" name="Group 88"/>
              <p:cNvGrpSpPr>
                <a:grpSpLocks/>
              </p:cNvGrpSpPr>
              <p:nvPr/>
            </p:nvGrpSpPr>
            <p:grpSpPr bwMode="auto">
              <a:xfrm>
                <a:off x="900" y="1117"/>
                <a:ext cx="150" cy="203"/>
                <a:chOff x="900" y="1117"/>
                <a:chExt cx="150" cy="203"/>
              </a:xfrm>
            </p:grpSpPr>
            <p:sp>
              <p:nvSpPr>
                <p:cNvPr id="13335" name="Freeform 86"/>
                <p:cNvSpPr>
                  <a:spLocks/>
                </p:cNvSpPr>
                <p:nvPr/>
              </p:nvSpPr>
              <p:spPr bwMode="auto">
                <a:xfrm>
                  <a:off x="900" y="1117"/>
                  <a:ext cx="140" cy="203"/>
                </a:xfrm>
                <a:custGeom>
                  <a:avLst/>
                  <a:gdLst>
                    <a:gd name="T0" fmla="*/ 114 w 140"/>
                    <a:gd name="T1" fmla="*/ 33 h 203"/>
                    <a:gd name="T2" fmla="*/ 97 w 140"/>
                    <a:gd name="T3" fmla="*/ 9 h 203"/>
                    <a:gd name="T4" fmla="*/ 74 w 140"/>
                    <a:gd name="T5" fmla="*/ 1 h 203"/>
                    <a:gd name="T6" fmla="*/ 46 w 140"/>
                    <a:gd name="T7" fmla="*/ 0 h 203"/>
                    <a:gd name="T8" fmla="*/ 22 w 140"/>
                    <a:gd name="T9" fmla="*/ 16 h 203"/>
                    <a:gd name="T10" fmla="*/ 5 w 140"/>
                    <a:gd name="T11" fmla="*/ 43 h 203"/>
                    <a:gd name="T12" fmla="*/ 0 w 140"/>
                    <a:gd name="T13" fmla="*/ 75 h 203"/>
                    <a:gd name="T14" fmla="*/ 3 w 140"/>
                    <a:gd name="T15" fmla="*/ 121 h 203"/>
                    <a:gd name="T16" fmla="*/ 20 w 140"/>
                    <a:gd name="T17" fmla="*/ 146 h 203"/>
                    <a:gd name="T18" fmla="*/ 36 w 140"/>
                    <a:gd name="T19" fmla="*/ 160 h 203"/>
                    <a:gd name="T20" fmla="*/ 60 w 140"/>
                    <a:gd name="T21" fmla="*/ 172 h 203"/>
                    <a:gd name="T22" fmla="*/ 73 w 140"/>
                    <a:gd name="T23" fmla="*/ 193 h 203"/>
                    <a:gd name="T24" fmla="*/ 91 w 140"/>
                    <a:gd name="T25" fmla="*/ 202 h 203"/>
                    <a:gd name="T26" fmla="*/ 113 w 140"/>
                    <a:gd name="T27" fmla="*/ 200 h 203"/>
                    <a:gd name="T28" fmla="*/ 128 w 140"/>
                    <a:gd name="T29" fmla="*/ 186 h 203"/>
                    <a:gd name="T30" fmla="*/ 137 w 140"/>
                    <a:gd name="T31" fmla="*/ 168 h 203"/>
                    <a:gd name="T32" fmla="*/ 139 w 140"/>
                    <a:gd name="T33" fmla="*/ 145 h 203"/>
                    <a:gd name="T34" fmla="*/ 131 w 140"/>
                    <a:gd name="T35" fmla="*/ 123 h 203"/>
                    <a:gd name="T36" fmla="*/ 133 w 140"/>
                    <a:gd name="T37" fmla="*/ 93 h 203"/>
                    <a:gd name="T38" fmla="*/ 127 w 140"/>
                    <a:gd name="T39" fmla="*/ 60 h 203"/>
                    <a:gd name="T40" fmla="*/ 114 w 140"/>
                    <a:gd name="T41" fmla="*/ 33 h 2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0"/>
                    <a:gd name="T64" fmla="*/ 0 h 203"/>
                    <a:gd name="T65" fmla="*/ 140 w 140"/>
                    <a:gd name="T66" fmla="*/ 203 h 2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0" h="203">
                      <a:moveTo>
                        <a:pt x="114" y="33"/>
                      </a:moveTo>
                      <a:lnTo>
                        <a:pt x="97" y="9"/>
                      </a:lnTo>
                      <a:lnTo>
                        <a:pt x="74" y="1"/>
                      </a:lnTo>
                      <a:lnTo>
                        <a:pt x="46" y="0"/>
                      </a:lnTo>
                      <a:lnTo>
                        <a:pt x="22" y="16"/>
                      </a:lnTo>
                      <a:lnTo>
                        <a:pt x="5" y="43"/>
                      </a:lnTo>
                      <a:lnTo>
                        <a:pt x="0" y="75"/>
                      </a:lnTo>
                      <a:lnTo>
                        <a:pt x="3" y="121"/>
                      </a:lnTo>
                      <a:lnTo>
                        <a:pt x="20" y="146"/>
                      </a:lnTo>
                      <a:lnTo>
                        <a:pt x="36" y="160"/>
                      </a:lnTo>
                      <a:lnTo>
                        <a:pt x="60" y="172"/>
                      </a:lnTo>
                      <a:lnTo>
                        <a:pt x="73" y="193"/>
                      </a:lnTo>
                      <a:lnTo>
                        <a:pt x="91" y="202"/>
                      </a:lnTo>
                      <a:lnTo>
                        <a:pt x="113" y="200"/>
                      </a:lnTo>
                      <a:lnTo>
                        <a:pt x="128" y="186"/>
                      </a:lnTo>
                      <a:lnTo>
                        <a:pt x="137" y="168"/>
                      </a:lnTo>
                      <a:lnTo>
                        <a:pt x="139" y="145"/>
                      </a:lnTo>
                      <a:lnTo>
                        <a:pt x="131" y="123"/>
                      </a:lnTo>
                      <a:lnTo>
                        <a:pt x="133" y="93"/>
                      </a:lnTo>
                      <a:lnTo>
                        <a:pt x="127" y="60"/>
                      </a:lnTo>
                      <a:lnTo>
                        <a:pt x="114" y="33"/>
                      </a:lnTo>
                    </a:path>
                  </a:pathLst>
                </a:custGeom>
                <a:solidFill>
                  <a:srgbClr val="E0A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3336" name="Freeform 87"/>
                <p:cNvSpPr>
                  <a:spLocks/>
                </p:cNvSpPr>
                <p:nvPr/>
              </p:nvSpPr>
              <p:spPr bwMode="auto">
                <a:xfrm>
                  <a:off x="934" y="1117"/>
                  <a:ext cx="116" cy="191"/>
                </a:xfrm>
                <a:custGeom>
                  <a:avLst/>
                  <a:gdLst>
                    <a:gd name="T0" fmla="*/ 94 w 116"/>
                    <a:gd name="T1" fmla="*/ 31 h 191"/>
                    <a:gd name="T2" fmla="*/ 80 w 116"/>
                    <a:gd name="T3" fmla="*/ 9 h 191"/>
                    <a:gd name="T4" fmla="*/ 62 w 116"/>
                    <a:gd name="T5" fmla="*/ 1 h 191"/>
                    <a:gd name="T6" fmla="*/ 39 w 116"/>
                    <a:gd name="T7" fmla="*/ 0 h 191"/>
                    <a:gd name="T8" fmla="*/ 19 w 116"/>
                    <a:gd name="T9" fmla="*/ 15 h 191"/>
                    <a:gd name="T10" fmla="*/ 4 w 116"/>
                    <a:gd name="T11" fmla="*/ 41 h 191"/>
                    <a:gd name="T12" fmla="*/ 0 w 116"/>
                    <a:gd name="T13" fmla="*/ 71 h 191"/>
                    <a:gd name="T14" fmla="*/ 2 w 116"/>
                    <a:gd name="T15" fmla="*/ 114 h 191"/>
                    <a:gd name="T16" fmla="*/ 17 w 116"/>
                    <a:gd name="T17" fmla="*/ 137 h 191"/>
                    <a:gd name="T18" fmla="*/ 30 w 116"/>
                    <a:gd name="T19" fmla="*/ 151 h 191"/>
                    <a:gd name="T20" fmla="*/ 50 w 116"/>
                    <a:gd name="T21" fmla="*/ 162 h 191"/>
                    <a:gd name="T22" fmla="*/ 60 w 116"/>
                    <a:gd name="T23" fmla="*/ 182 h 191"/>
                    <a:gd name="T24" fmla="*/ 75 w 116"/>
                    <a:gd name="T25" fmla="*/ 190 h 191"/>
                    <a:gd name="T26" fmla="*/ 93 w 116"/>
                    <a:gd name="T27" fmla="*/ 189 h 191"/>
                    <a:gd name="T28" fmla="*/ 106 w 116"/>
                    <a:gd name="T29" fmla="*/ 176 h 191"/>
                    <a:gd name="T30" fmla="*/ 114 w 116"/>
                    <a:gd name="T31" fmla="*/ 159 h 191"/>
                    <a:gd name="T32" fmla="*/ 115 w 116"/>
                    <a:gd name="T33" fmla="*/ 137 h 191"/>
                    <a:gd name="T34" fmla="*/ 108 w 116"/>
                    <a:gd name="T35" fmla="*/ 115 h 191"/>
                    <a:gd name="T36" fmla="*/ 110 w 116"/>
                    <a:gd name="T37" fmla="*/ 87 h 191"/>
                    <a:gd name="T38" fmla="*/ 105 w 116"/>
                    <a:gd name="T39" fmla="*/ 57 h 191"/>
                    <a:gd name="T40" fmla="*/ 94 w 116"/>
                    <a:gd name="T41" fmla="*/ 31 h 1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191"/>
                    <a:gd name="T65" fmla="*/ 116 w 116"/>
                    <a:gd name="T66" fmla="*/ 191 h 1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191">
                      <a:moveTo>
                        <a:pt x="94" y="31"/>
                      </a:moveTo>
                      <a:lnTo>
                        <a:pt x="80" y="9"/>
                      </a:lnTo>
                      <a:lnTo>
                        <a:pt x="62" y="1"/>
                      </a:lnTo>
                      <a:lnTo>
                        <a:pt x="39" y="0"/>
                      </a:lnTo>
                      <a:lnTo>
                        <a:pt x="19" y="15"/>
                      </a:lnTo>
                      <a:lnTo>
                        <a:pt x="4" y="41"/>
                      </a:lnTo>
                      <a:lnTo>
                        <a:pt x="0" y="71"/>
                      </a:lnTo>
                      <a:lnTo>
                        <a:pt x="2" y="114"/>
                      </a:lnTo>
                      <a:lnTo>
                        <a:pt x="17" y="137"/>
                      </a:lnTo>
                      <a:lnTo>
                        <a:pt x="30" y="151"/>
                      </a:lnTo>
                      <a:lnTo>
                        <a:pt x="50" y="162"/>
                      </a:lnTo>
                      <a:lnTo>
                        <a:pt x="60" y="182"/>
                      </a:lnTo>
                      <a:lnTo>
                        <a:pt x="75" y="190"/>
                      </a:lnTo>
                      <a:lnTo>
                        <a:pt x="93" y="189"/>
                      </a:lnTo>
                      <a:lnTo>
                        <a:pt x="106" y="176"/>
                      </a:lnTo>
                      <a:lnTo>
                        <a:pt x="114" y="159"/>
                      </a:lnTo>
                      <a:lnTo>
                        <a:pt x="115" y="137"/>
                      </a:lnTo>
                      <a:lnTo>
                        <a:pt x="108" y="115"/>
                      </a:lnTo>
                      <a:lnTo>
                        <a:pt x="110" y="87"/>
                      </a:lnTo>
                      <a:lnTo>
                        <a:pt x="105" y="57"/>
                      </a:lnTo>
                      <a:lnTo>
                        <a:pt x="94" y="31"/>
                      </a:lnTo>
                    </a:path>
                  </a:pathLst>
                </a:custGeom>
                <a:solidFill>
                  <a:srgbClr val="E0A0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320" name="Group 101"/>
            <p:cNvGrpSpPr>
              <a:grpSpLocks/>
            </p:cNvGrpSpPr>
            <p:nvPr/>
          </p:nvGrpSpPr>
          <p:grpSpPr bwMode="auto">
            <a:xfrm>
              <a:off x="355" y="1411"/>
              <a:ext cx="946" cy="727"/>
              <a:chOff x="355" y="1411"/>
              <a:chExt cx="946" cy="727"/>
            </a:xfrm>
          </p:grpSpPr>
          <p:sp>
            <p:nvSpPr>
              <p:cNvPr id="13321" name="Freeform 90"/>
              <p:cNvSpPr>
                <a:spLocks/>
              </p:cNvSpPr>
              <p:nvPr/>
            </p:nvSpPr>
            <p:spPr bwMode="auto">
              <a:xfrm>
                <a:off x="721" y="1411"/>
                <a:ext cx="580" cy="490"/>
              </a:xfrm>
              <a:custGeom>
                <a:avLst/>
                <a:gdLst>
                  <a:gd name="T0" fmla="*/ 222 w 580"/>
                  <a:gd name="T1" fmla="*/ 0 h 490"/>
                  <a:gd name="T2" fmla="*/ 110 w 580"/>
                  <a:gd name="T3" fmla="*/ 96 h 490"/>
                  <a:gd name="T4" fmla="*/ 42 w 580"/>
                  <a:gd name="T5" fmla="*/ 186 h 490"/>
                  <a:gd name="T6" fmla="*/ 0 w 580"/>
                  <a:gd name="T7" fmla="*/ 339 h 490"/>
                  <a:gd name="T8" fmla="*/ 110 w 580"/>
                  <a:gd name="T9" fmla="*/ 258 h 490"/>
                  <a:gd name="T10" fmla="*/ 171 w 580"/>
                  <a:gd name="T11" fmla="*/ 201 h 490"/>
                  <a:gd name="T12" fmla="*/ 204 w 580"/>
                  <a:gd name="T13" fmla="*/ 164 h 490"/>
                  <a:gd name="T14" fmla="*/ 171 w 580"/>
                  <a:gd name="T15" fmla="*/ 257 h 490"/>
                  <a:gd name="T16" fmla="*/ 162 w 580"/>
                  <a:gd name="T17" fmla="*/ 342 h 490"/>
                  <a:gd name="T18" fmla="*/ 159 w 580"/>
                  <a:gd name="T19" fmla="*/ 489 h 490"/>
                  <a:gd name="T20" fmla="*/ 178 w 580"/>
                  <a:gd name="T21" fmla="*/ 446 h 490"/>
                  <a:gd name="T22" fmla="*/ 215 w 580"/>
                  <a:gd name="T23" fmla="*/ 385 h 490"/>
                  <a:gd name="T24" fmla="*/ 276 w 580"/>
                  <a:gd name="T25" fmla="*/ 339 h 490"/>
                  <a:gd name="T26" fmla="*/ 331 w 580"/>
                  <a:gd name="T27" fmla="*/ 316 h 490"/>
                  <a:gd name="T28" fmla="*/ 466 w 580"/>
                  <a:gd name="T29" fmla="*/ 253 h 490"/>
                  <a:gd name="T30" fmla="*/ 579 w 580"/>
                  <a:gd name="T31" fmla="*/ 147 h 490"/>
                  <a:gd name="T32" fmla="*/ 544 w 580"/>
                  <a:gd name="T33" fmla="*/ 122 h 490"/>
                  <a:gd name="T34" fmla="*/ 512 w 580"/>
                  <a:gd name="T35" fmla="*/ 134 h 490"/>
                  <a:gd name="T36" fmla="*/ 459 w 580"/>
                  <a:gd name="T37" fmla="*/ 136 h 490"/>
                  <a:gd name="T38" fmla="*/ 393 w 580"/>
                  <a:gd name="T39" fmla="*/ 129 h 490"/>
                  <a:gd name="T40" fmla="*/ 336 w 580"/>
                  <a:gd name="T41" fmla="*/ 113 h 490"/>
                  <a:gd name="T42" fmla="*/ 247 w 580"/>
                  <a:gd name="T43" fmla="*/ 120 h 490"/>
                  <a:gd name="T44" fmla="*/ 222 w 580"/>
                  <a:gd name="T45" fmla="*/ 0 h 4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0"/>
                  <a:gd name="T70" fmla="*/ 0 h 490"/>
                  <a:gd name="T71" fmla="*/ 580 w 580"/>
                  <a:gd name="T72" fmla="*/ 490 h 4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0" h="490">
                    <a:moveTo>
                      <a:pt x="222" y="0"/>
                    </a:moveTo>
                    <a:lnTo>
                      <a:pt x="110" y="96"/>
                    </a:lnTo>
                    <a:lnTo>
                      <a:pt x="42" y="186"/>
                    </a:lnTo>
                    <a:lnTo>
                      <a:pt x="0" y="339"/>
                    </a:lnTo>
                    <a:lnTo>
                      <a:pt x="110" y="258"/>
                    </a:lnTo>
                    <a:lnTo>
                      <a:pt x="171" y="201"/>
                    </a:lnTo>
                    <a:lnTo>
                      <a:pt x="204" y="164"/>
                    </a:lnTo>
                    <a:lnTo>
                      <a:pt x="171" y="257"/>
                    </a:lnTo>
                    <a:lnTo>
                      <a:pt x="162" y="342"/>
                    </a:lnTo>
                    <a:lnTo>
                      <a:pt x="159" y="489"/>
                    </a:lnTo>
                    <a:lnTo>
                      <a:pt x="178" y="446"/>
                    </a:lnTo>
                    <a:lnTo>
                      <a:pt x="215" y="385"/>
                    </a:lnTo>
                    <a:lnTo>
                      <a:pt x="276" y="339"/>
                    </a:lnTo>
                    <a:lnTo>
                      <a:pt x="331" y="316"/>
                    </a:lnTo>
                    <a:lnTo>
                      <a:pt x="466" y="253"/>
                    </a:lnTo>
                    <a:lnTo>
                      <a:pt x="579" y="147"/>
                    </a:lnTo>
                    <a:lnTo>
                      <a:pt x="544" y="122"/>
                    </a:lnTo>
                    <a:lnTo>
                      <a:pt x="512" y="134"/>
                    </a:lnTo>
                    <a:lnTo>
                      <a:pt x="459" y="136"/>
                    </a:lnTo>
                    <a:lnTo>
                      <a:pt x="393" y="129"/>
                    </a:lnTo>
                    <a:lnTo>
                      <a:pt x="336" y="113"/>
                    </a:lnTo>
                    <a:lnTo>
                      <a:pt x="247" y="12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E0E0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322" name="Freeform 91"/>
              <p:cNvSpPr>
                <a:spLocks/>
              </p:cNvSpPr>
              <p:nvPr/>
            </p:nvSpPr>
            <p:spPr bwMode="auto">
              <a:xfrm>
                <a:off x="635" y="1568"/>
                <a:ext cx="314" cy="540"/>
              </a:xfrm>
              <a:custGeom>
                <a:avLst/>
                <a:gdLst>
                  <a:gd name="T0" fmla="*/ 276 w 314"/>
                  <a:gd name="T1" fmla="*/ 0 h 540"/>
                  <a:gd name="T2" fmla="*/ 313 w 314"/>
                  <a:gd name="T3" fmla="*/ 28 h 540"/>
                  <a:gd name="T4" fmla="*/ 309 w 314"/>
                  <a:gd name="T5" fmla="*/ 105 h 540"/>
                  <a:gd name="T6" fmla="*/ 237 w 314"/>
                  <a:gd name="T7" fmla="*/ 163 h 540"/>
                  <a:gd name="T8" fmla="*/ 184 w 314"/>
                  <a:gd name="T9" fmla="*/ 353 h 540"/>
                  <a:gd name="T10" fmla="*/ 0 w 314"/>
                  <a:gd name="T11" fmla="*/ 539 h 540"/>
                  <a:gd name="T12" fmla="*/ 85 w 314"/>
                  <a:gd name="T13" fmla="*/ 277 h 540"/>
                  <a:gd name="T14" fmla="*/ 178 w 314"/>
                  <a:gd name="T15" fmla="*/ 134 h 540"/>
                  <a:gd name="T16" fmla="*/ 192 w 314"/>
                  <a:gd name="T17" fmla="*/ 47 h 540"/>
                  <a:gd name="T18" fmla="*/ 276 w 314"/>
                  <a:gd name="T19" fmla="*/ 0 h 5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540"/>
                  <a:gd name="T32" fmla="*/ 314 w 314"/>
                  <a:gd name="T33" fmla="*/ 540 h 5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540">
                    <a:moveTo>
                      <a:pt x="276" y="0"/>
                    </a:moveTo>
                    <a:lnTo>
                      <a:pt x="313" y="28"/>
                    </a:lnTo>
                    <a:lnTo>
                      <a:pt x="309" y="105"/>
                    </a:lnTo>
                    <a:lnTo>
                      <a:pt x="237" y="163"/>
                    </a:lnTo>
                    <a:lnTo>
                      <a:pt x="184" y="353"/>
                    </a:lnTo>
                    <a:lnTo>
                      <a:pt x="0" y="539"/>
                    </a:lnTo>
                    <a:lnTo>
                      <a:pt x="85" y="277"/>
                    </a:lnTo>
                    <a:lnTo>
                      <a:pt x="178" y="134"/>
                    </a:lnTo>
                    <a:lnTo>
                      <a:pt x="192" y="47"/>
                    </a:lnTo>
                    <a:lnTo>
                      <a:pt x="276" y="0"/>
                    </a:lnTo>
                  </a:path>
                </a:pathLst>
              </a:custGeom>
              <a:solidFill>
                <a:srgbClr val="FF0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3323" name="Group 100"/>
              <p:cNvGrpSpPr>
                <a:grpSpLocks/>
              </p:cNvGrpSpPr>
              <p:nvPr/>
            </p:nvGrpSpPr>
            <p:grpSpPr bwMode="auto">
              <a:xfrm>
                <a:off x="355" y="1599"/>
                <a:ext cx="456" cy="539"/>
                <a:chOff x="355" y="1599"/>
                <a:chExt cx="456" cy="539"/>
              </a:xfrm>
            </p:grpSpPr>
            <p:grpSp>
              <p:nvGrpSpPr>
                <p:cNvPr id="13324" name="Group 98"/>
                <p:cNvGrpSpPr>
                  <a:grpSpLocks/>
                </p:cNvGrpSpPr>
                <p:nvPr/>
              </p:nvGrpSpPr>
              <p:grpSpPr bwMode="auto">
                <a:xfrm>
                  <a:off x="355" y="1599"/>
                  <a:ext cx="391" cy="435"/>
                  <a:chOff x="355" y="1599"/>
                  <a:chExt cx="391" cy="435"/>
                </a:xfrm>
              </p:grpSpPr>
              <p:sp>
                <p:nvSpPr>
                  <p:cNvPr id="13326" name="Freeform 92"/>
                  <p:cNvSpPr>
                    <a:spLocks/>
                  </p:cNvSpPr>
                  <p:nvPr/>
                </p:nvSpPr>
                <p:spPr bwMode="auto">
                  <a:xfrm>
                    <a:off x="355" y="1599"/>
                    <a:ext cx="391" cy="435"/>
                  </a:xfrm>
                  <a:custGeom>
                    <a:avLst/>
                    <a:gdLst>
                      <a:gd name="T0" fmla="*/ 332 w 391"/>
                      <a:gd name="T1" fmla="*/ 41 h 435"/>
                      <a:gd name="T2" fmla="*/ 297 w 391"/>
                      <a:gd name="T3" fmla="*/ 112 h 435"/>
                      <a:gd name="T4" fmla="*/ 238 w 391"/>
                      <a:gd name="T5" fmla="*/ 98 h 435"/>
                      <a:gd name="T6" fmla="*/ 182 w 391"/>
                      <a:gd name="T7" fmla="*/ 82 h 435"/>
                      <a:gd name="T8" fmla="*/ 133 w 391"/>
                      <a:gd name="T9" fmla="*/ 59 h 435"/>
                      <a:gd name="T10" fmla="*/ 97 w 391"/>
                      <a:gd name="T11" fmla="*/ 44 h 435"/>
                      <a:gd name="T12" fmla="*/ 30 w 391"/>
                      <a:gd name="T13" fmla="*/ 0 h 435"/>
                      <a:gd name="T14" fmla="*/ 11 w 391"/>
                      <a:gd name="T15" fmla="*/ 7 h 435"/>
                      <a:gd name="T16" fmla="*/ 9 w 391"/>
                      <a:gd name="T17" fmla="*/ 49 h 435"/>
                      <a:gd name="T18" fmla="*/ 37 w 391"/>
                      <a:gd name="T19" fmla="*/ 89 h 435"/>
                      <a:gd name="T20" fmla="*/ 14 w 391"/>
                      <a:gd name="T21" fmla="*/ 84 h 435"/>
                      <a:gd name="T22" fmla="*/ 0 w 391"/>
                      <a:gd name="T23" fmla="*/ 102 h 435"/>
                      <a:gd name="T24" fmla="*/ 4 w 391"/>
                      <a:gd name="T25" fmla="*/ 121 h 435"/>
                      <a:gd name="T26" fmla="*/ 23 w 391"/>
                      <a:gd name="T27" fmla="*/ 145 h 435"/>
                      <a:gd name="T28" fmla="*/ 14 w 391"/>
                      <a:gd name="T29" fmla="*/ 154 h 435"/>
                      <a:gd name="T30" fmla="*/ 4 w 391"/>
                      <a:gd name="T31" fmla="*/ 168 h 435"/>
                      <a:gd name="T32" fmla="*/ 4 w 391"/>
                      <a:gd name="T33" fmla="*/ 186 h 435"/>
                      <a:gd name="T34" fmla="*/ 14 w 391"/>
                      <a:gd name="T35" fmla="*/ 214 h 435"/>
                      <a:gd name="T36" fmla="*/ 46 w 391"/>
                      <a:gd name="T37" fmla="*/ 242 h 435"/>
                      <a:gd name="T38" fmla="*/ 32 w 391"/>
                      <a:gd name="T39" fmla="*/ 251 h 435"/>
                      <a:gd name="T40" fmla="*/ 25 w 391"/>
                      <a:gd name="T41" fmla="*/ 275 h 435"/>
                      <a:gd name="T42" fmla="*/ 34 w 391"/>
                      <a:gd name="T43" fmla="*/ 298 h 435"/>
                      <a:gd name="T44" fmla="*/ 63 w 391"/>
                      <a:gd name="T45" fmla="*/ 313 h 435"/>
                      <a:gd name="T46" fmla="*/ 101 w 391"/>
                      <a:gd name="T47" fmla="*/ 327 h 435"/>
                      <a:gd name="T48" fmla="*/ 131 w 391"/>
                      <a:gd name="T49" fmla="*/ 352 h 435"/>
                      <a:gd name="T50" fmla="*/ 154 w 391"/>
                      <a:gd name="T51" fmla="*/ 376 h 435"/>
                      <a:gd name="T52" fmla="*/ 175 w 391"/>
                      <a:gd name="T53" fmla="*/ 399 h 435"/>
                      <a:gd name="T54" fmla="*/ 200 w 391"/>
                      <a:gd name="T55" fmla="*/ 425 h 435"/>
                      <a:gd name="T56" fmla="*/ 243 w 391"/>
                      <a:gd name="T57" fmla="*/ 434 h 435"/>
                      <a:gd name="T58" fmla="*/ 326 w 391"/>
                      <a:gd name="T59" fmla="*/ 327 h 435"/>
                      <a:gd name="T60" fmla="*/ 340 w 391"/>
                      <a:gd name="T61" fmla="*/ 247 h 435"/>
                      <a:gd name="T62" fmla="*/ 345 w 391"/>
                      <a:gd name="T63" fmla="*/ 200 h 435"/>
                      <a:gd name="T64" fmla="*/ 366 w 391"/>
                      <a:gd name="T65" fmla="*/ 176 h 435"/>
                      <a:gd name="T66" fmla="*/ 382 w 391"/>
                      <a:gd name="T67" fmla="*/ 152 h 435"/>
                      <a:gd name="T68" fmla="*/ 390 w 391"/>
                      <a:gd name="T69" fmla="*/ 115 h 435"/>
                      <a:gd name="T70" fmla="*/ 388 w 391"/>
                      <a:gd name="T71" fmla="*/ 89 h 435"/>
                      <a:gd name="T72" fmla="*/ 380 w 391"/>
                      <a:gd name="T73" fmla="*/ 69 h 435"/>
                      <a:gd name="T74" fmla="*/ 366 w 391"/>
                      <a:gd name="T75" fmla="*/ 48 h 435"/>
                      <a:gd name="T76" fmla="*/ 350 w 391"/>
                      <a:gd name="T77" fmla="*/ 39 h 435"/>
                      <a:gd name="T78" fmla="*/ 332 w 391"/>
                      <a:gd name="T79" fmla="*/ 41 h 43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91"/>
                      <a:gd name="T121" fmla="*/ 0 h 435"/>
                      <a:gd name="T122" fmla="*/ 391 w 391"/>
                      <a:gd name="T123" fmla="*/ 435 h 43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91" h="435">
                        <a:moveTo>
                          <a:pt x="332" y="41"/>
                        </a:moveTo>
                        <a:lnTo>
                          <a:pt x="297" y="112"/>
                        </a:lnTo>
                        <a:lnTo>
                          <a:pt x="238" y="98"/>
                        </a:lnTo>
                        <a:lnTo>
                          <a:pt x="182" y="82"/>
                        </a:lnTo>
                        <a:lnTo>
                          <a:pt x="133" y="59"/>
                        </a:lnTo>
                        <a:lnTo>
                          <a:pt x="97" y="44"/>
                        </a:lnTo>
                        <a:lnTo>
                          <a:pt x="30" y="0"/>
                        </a:lnTo>
                        <a:lnTo>
                          <a:pt x="11" y="7"/>
                        </a:lnTo>
                        <a:lnTo>
                          <a:pt x="9" y="49"/>
                        </a:lnTo>
                        <a:lnTo>
                          <a:pt x="37" y="89"/>
                        </a:lnTo>
                        <a:lnTo>
                          <a:pt x="14" y="84"/>
                        </a:lnTo>
                        <a:lnTo>
                          <a:pt x="0" y="102"/>
                        </a:lnTo>
                        <a:lnTo>
                          <a:pt x="4" y="121"/>
                        </a:lnTo>
                        <a:lnTo>
                          <a:pt x="23" y="145"/>
                        </a:lnTo>
                        <a:lnTo>
                          <a:pt x="14" y="154"/>
                        </a:lnTo>
                        <a:lnTo>
                          <a:pt x="4" y="168"/>
                        </a:lnTo>
                        <a:lnTo>
                          <a:pt x="4" y="186"/>
                        </a:lnTo>
                        <a:lnTo>
                          <a:pt x="14" y="214"/>
                        </a:lnTo>
                        <a:lnTo>
                          <a:pt x="46" y="242"/>
                        </a:lnTo>
                        <a:lnTo>
                          <a:pt x="32" y="251"/>
                        </a:lnTo>
                        <a:lnTo>
                          <a:pt x="25" y="275"/>
                        </a:lnTo>
                        <a:lnTo>
                          <a:pt x="34" y="298"/>
                        </a:lnTo>
                        <a:lnTo>
                          <a:pt x="63" y="313"/>
                        </a:lnTo>
                        <a:lnTo>
                          <a:pt x="101" y="327"/>
                        </a:lnTo>
                        <a:lnTo>
                          <a:pt x="131" y="352"/>
                        </a:lnTo>
                        <a:lnTo>
                          <a:pt x="154" y="376"/>
                        </a:lnTo>
                        <a:lnTo>
                          <a:pt x="175" y="399"/>
                        </a:lnTo>
                        <a:lnTo>
                          <a:pt x="200" y="425"/>
                        </a:lnTo>
                        <a:lnTo>
                          <a:pt x="243" y="434"/>
                        </a:lnTo>
                        <a:lnTo>
                          <a:pt x="326" y="327"/>
                        </a:lnTo>
                        <a:lnTo>
                          <a:pt x="340" y="247"/>
                        </a:lnTo>
                        <a:lnTo>
                          <a:pt x="345" y="200"/>
                        </a:lnTo>
                        <a:lnTo>
                          <a:pt x="366" y="176"/>
                        </a:lnTo>
                        <a:lnTo>
                          <a:pt x="382" y="152"/>
                        </a:lnTo>
                        <a:lnTo>
                          <a:pt x="390" y="115"/>
                        </a:lnTo>
                        <a:lnTo>
                          <a:pt x="388" y="89"/>
                        </a:lnTo>
                        <a:lnTo>
                          <a:pt x="380" y="69"/>
                        </a:lnTo>
                        <a:lnTo>
                          <a:pt x="366" y="48"/>
                        </a:lnTo>
                        <a:lnTo>
                          <a:pt x="350" y="39"/>
                        </a:lnTo>
                        <a:lnTo>
                          <a:pt x="332" y="41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332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78" y="1665"/>
                    <a:ext cx="292" cy="212"/>
                    <a:chOff x="378" y="1665"/>
                    <a:chExt cx="292" cy="212"/>
                  </a:xfrm>
                </p:grpSpPr>
                <p:sp>
                  <p:nvSpPr>
                    <p:cNvPr id="13328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7" y="1682"/>
                      <a:ext cx="207" cy="74"/>
                    </a:xfrm>
                    <a:custGeom>
                      <a:avLst/>
                      <a:gdLst>
                        <a:gd name="T0" fmla="*/ 0 w 207"/>
                        <a:gd name="T1" fmla="*/ 0 h 74"/>
                        <a:gd name="T2" fmla="*/ 46 w 207"/>
                        <a:gd name="T3" fmla="*/ 35 h 74"/>
                        <a:gd name="T4" fmla="*/ 102 w 207"/>
                        <a:gd name="T5" fmla="*/ 61 h 74"/>
                        <a:gd name="T6" fmla="*/ 160 w 207"/>
                        <a:gd name="T7" fmla="*/ 73 h 74"/>
                        <a:gd name="T8" fmla="*/ 206 w 207"/>
                        <a:gd name="T9" fmla="*/ 73 h 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7"/>
                        <a:gd name="T16" fmla="*/ 0 h 74"/>
                        <a:gd name="T17" fmla="*/ 207 w 207"/>
                        <a:gd name="T18" fmla="*/ 74 h 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7" h="74">
                          <a:moveTo>
                            <a:pt x="0" y="0"/>
                          </a:moveTo>
                          <a:lnTo>
                            <a:pt x="46" y="35"/>
                          </a:lnTo>
                          <a:lnTo>
                            <a:pt x="102" y="61"/>
                          </a:lnTo>
                          <a:lnTo>
                            <a:pt x="160" y="73"/>
                          </a:lnTo>
                          <a:lnTo>
                            <a:pt x="206" y="73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29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78" y="1748"/>
                      <a:ext cx="151" cy="68"/>
                    </a:xfrm>
                    <a:custGeom>
                      <a:avLst/>
                      <a:gdLst>
                        <a:gd name="T0" fmla="*/ 0 w 151"/>
                        <a:gd name="T1" fmla="*/ 0 h 68"/>
                        <a:gd name="T2" fmla="*/ 34 w 151"/>
                        <a:gd name="T3" fmla="*/ 27 h 68"/>
                        <a:gd name="T4" fmla="*/ 87 w 151"/>
                        <a:gd name="T5" fmla="*/ 53 h 68"/>
                        <a:gd name="T6" fmla="*/ 150 w 151"/>
                        <a:gd name="T7" fmla="*/ 67 h 6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1"/>
                        <a:gd name="T13" fmla="*/ 0 h 68"/>
                        <a:gd name="T14" fmla="*/ 151 w 151"/>
                        <a:gd name="T15" fmla="*/ 68 h 6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1" h="68">
                          <a:moveTo>
                            <a:pt x="0" y="0"/>
                          </a:moveTo>
                          <a:lnTo>
                            <a:pt x="34" y="27"/>
                          </a:lnTo>
                          <a:lnTo>
                            <a:pt x="87" y="53"/>
                          </a:lnTo>
                          <a:lnTo>
                            <a:pt x="150" y="6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30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01" y="1840"/>
                      <a:ext cx="102" cy="37"/>
                    </a:xfrm>
                    <a:custGeom>
                      <a:avLst/>
                      <a:gdLst>
                        <a:gd name="T0" fmla="*/ 0 w 102"/>
                        <a:gd name="T1" fmla="*/ 0 h 37"/>
                        <a:gd name="T2" fmla="*/ 48 w 102"/>
                        <a:gd name="T3" fmla="*/ 24 h 37"/>
                        <a:gd name="T4" fmla="*/ 101 w 102"/>
                        <a:gd name="T5" fmla="*/ 36 h 37"/>
                        <a:gd name="T6" fmla="*/ 0 60000 65536"/>
                        <a:gd name="T7" fmla="*/ 0 60000 65536"/>
                        <a:gd name="T8" fmla="*/ 0 60000 65536"/>
                        <a:gd name="T9" fmla="*/ 0 w 102"/>
                        <a:gd name="T10" fmla="*/ 0 h 37"/>
                        <a:gd name="T11" fmla="*/ 102 w 102"/>
                        <a:gd name="T12" fmla="*/ 37 h 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2" h="37">
                          <a:moveTo>
                            <a:pt x="0" y="0"/>
                          </a:moveTo>
                          <a:lnTo>
                            <a:pt x="48" y="24"/>
                          </a:lnTo>
                          <a:lnTo>
                            <a:pt x="101" y="3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31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662" y="1665"/>
                      <a:ext cx="8" cy="44"/>
                    </a:xfrm>
                    <a:custGeom>
                      <a:avLst/>
                      <a:gdLst>
                        <a:gd name="T0" fmla="*/ 3 w 8"/>
                        <a:gd name="T1" fmla="*/ 43 h 44"/>
                        <a:gd name="T2" fmla="*/ 0 w 8"/>
                        <a:gd name="T3" fmla="*/ 24 h 44"/>
                        <a:gd name="T4" fmla="*/ 0 w 8"/>
                        <a:gd name="T5" fmla="*/ 14 h 44"/>
                        <a:gd name="T6" fmla="*/ 7 w 8"/>
                        <a:gd name="T7" fmla="*/ 0 h 4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44"/>
                        <a:gd name="T14" fmla="*/ 8 w 8"/>
                        <a:gd name="T15" fmla="*/ 44 h 4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44">
                          <a:moveTo>
                            <a:pt x="3" y="43"/>
                          </a:moveTo>
                          <a:lnTo>
                            <a:pt x="0" y="24"/>
                          </a:lnTo>
                          <a:lnTo>
                            <a:pt x="0" y="14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3325" name="Freeform 99"/>
                <p:cNvSpPr>
                  <a:spLocks/>
                </p:cNvSpPr>
                <p:nvPr/>
              </p:nvSpPr>
              <p:spPr bwMode="auto">
                <a:xfrm>
                  <a:off x="538" y="1817"/>
                  <a:ext cx="273" cy="321"/>
                </a:xfrm>
                <a:custGeom>
                  <a:avLst/>
                  <a:gdLst>
                    <a:gd name="T0" fmla="*/ 162 w 273"/>
                    <a:gd name="T1" fmla="*/ 0 h 321"/>
                    <a:gd name="T2" fmla="*/ 218 w 273"/>
                    <a:gd name="T3" fmla="*/ 38 h 321"/>
                    <a:gd name="T4" fmla="*/ 272 w 273"/>
                    <a:gd name="T5" fmla="*/ 89 h 321"/>
                    <a:gd name="T6" fmla="*/ 270 w 273"/>
                    <a:gd name="T7" fmla="*/ 118 h 321"/>
                    <a:gd name="T8" fmla="*/ 258 w 273"/>
                    <a:gd name="T9" fmla="*/ 145 h 321"/>
                    <a:gd name="T10" fmla="*/ 230 w 273"/>
                    <a:gd name="T11" fmla="*/ 201 h 321"/>
                    <a:gd name="T12" fmla="*/ 177 w 273"/>
                    <a:gd name="T13" fmla="*/ 271 h 321"/>
                    <a:gd name="T14" fmla="*/ 118 w 273"/>
                    <a:gd name="T15" fmla="*/ 320 h 321"/>
                    <a:gd name="T16" fmla="*/ 55 w 273"/>
                    <a:gd name="T17" fmla="*/ 303 h 321"/>
                    <a:gd name="T18" fmla="*/ 17 w 273"/>
                    <a:gd name="T19" fmla="*/ 276 h 321"/>
                    <a:gd name="T20" fmla="*/ 0 w 273"/>
                    <a:gd name="T21" fmla="*/ 242 h 321"/>
                    <a:gd name="T22" fmla="*/ 0 w 273"/>
                    <a:gd name="T23" fmla="*/ 196 h 321"/>
                    <a:gd name="T24" fmla="*/ 17 w 273"/>
                    <a:gd name="T25" fmla="*/ 201 h 321"/>
                    <a:gd name="T26" fmla="*/ 55 w 273"/>
                    <a:gd name="T27" fmla="*/ 183 h 321"/>
                    <a:gd name="T28" fmla="*/ 83 w 273"/>
                    <a:gd name="T29" fmla="*/ 150 h 321"/>
                    <a:gd name="T30" fmla="*/ 136 w 273"/>
                    <a:gd name="T31" fmla="*/ 86 h 321"/>
                    <a:gd name="T32" fmla="*/ 162 w 273"/>
                    <a:gd name="T33" fmla="*/ 0 h 3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3"/>
                    <a:gd name="T52" fmla="*/ 0 h 321"/>
                    <a:gd name="T53" fmla="*/ 273 w 273"/>
                    <a:gd name="T54" fmla="*/ 321 h 3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3" h="321">
                      <a:moveTo>
                        <a:pt x="162" y="0"/>
                      </a:moveTo>
                      <a:lnTo>
                        <a:pt x="218" y="38"/>
                      </a:lnTo>
                      <a:lnTo>
                        <a:pt x="272" y="89"/>
                      </a:lnTo>
                      <a:lnTo>
                        <a:pt x="270" y="118"/>
                      </a:lnTo>
                      <a:lnTo>
                        <a:pt x="258" y="145"/>
                      </a:lnTo>
                      <a:lnTo>
                        <a:pt x="230" y="201"/>
                      </a:lnTo>
                      <a:lnTo>
                        <a:pt x="177" y="271"/>
                      </a:lnTo>
                      <a:lnTo>
                        <a:pt x="118" y="320"/>
                      </a:lnTo>
                      <a:lnTo>
                        <a:pt x="55" y="303"/>
                      </a:lnTo>
                      <a:lnTo>
                        <a:pt x="17" y="276"/>
                      </a:lnTo>
                      <a:lnTo>
                        <a:pt x="0" y="242"/>
                      </a:lnTo>
                      <a:lnTo>
                        <a:pt x="0" y="196"/>
                      </a:lnTo>
                      <a:lnTo>
                        <a:pt x="17" y="201"/>
                      </a:lnTo>
                      <a:lnTo>
                        <a:pt x="55" y="183"/>
                      </a:lnTo>
                      <a:lnTo>
                        <a:pt x="83" y="150"/>
                      </a:lnTo>
                      <a:lnTo>
                        <a:pt x="136" y="86"/>
                      </a:lnTo>
                      <a:lnTo>
                        <a:pt x="162" y="0"/>
                      </a:lnTo>
                    </a:path>
                  </a:pathLst>
                </a:custGeom>
                <a:solidFill>
                  <a:srgbClr val="C0E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3317" name="Slide Number Placeholder 9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E866D-597E-48EE-9C65-4F09566792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3318" name="Footer Placeholder 9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Identifying Sampling Techniques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363" y="3511550"/>
            <a:ext cx="74755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</a:rPr>
              <a:t>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Simple random sample (each sample of the same size has an equal chance of being selected and each student has an equal chance of being selected.)</a:t>
            </a:r>
          </a:p>
        </p:txBody>
      </p:sp>
      <p:sp>
        <p:nvSpPr>
          <p:cNvPr id="68612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52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en-US" smtClean="0"/>
              <a:t>You assign each student a number and generate random numbers. You then question each student whose number is randomly selected.</a:t>
            </a:r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277E0-A6DF-4835-972E-AD465D8119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6861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1.3 Summary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Discussed how to design a statistical study</a:t>
            </a:r>
          </a:p>
          <a:p>
            <a:pPr eaLnBrk="1" hangingPunct="1"/>
            <a:r>
              <a:rPr lang="en-US" smtClean="0"/>
              <a:t>Discussed data collection techniques</a:t>
            </a:r>
          </a:p>
          <a:p>
            <a:pPr eaLnBrk="1" hangingPunct="1"/>
            <a:r>
              <a:rPr lang="en-US" smtClean="0"/>
              <a:t>Discussed how to design an experiment</a:t>
            </a:r>
          </a:p>
          <a:p>
            <a:pPr eaLnBrk="1" hangingPunct="1"/>
            <a:r>
              <a:rPr lang="en-US" smtClean="0"/>
              <a:t>Discussed sampling techniques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95949-35A2-402A-98B4-FAB8126A70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Sets</a:t>
            </a:r>
          </a:p>
        </p:txBody>
      </p:sp>
      <p:sp>
        <p:nvSpPr>
          <p:cNvPr id="14339" name="Rectangle 105"/>
          <p:cNvSpPr>
            <a:spLocks noChangeArrowheads="1"/>
          </p:cNvSpPr>
          <p:nvPr/>
        </p:nvSpPr>
        <p:spPr bwMode="auto">
          <a:xfrm>
            <a:off x="685800" y="1600200"/>
            <a:ext cx="4622800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Population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The collection of </a:t>
            </a:r>
            <a:r>
              <a:rPr lang="en-US" sz="2800" b="1" i="1">
                <a:latin typeface="Times New Roman" pitchFamily="18" charset="0"/>
              </a:rPr>
              <a:t>all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outcomes, responses, measurements, or counts that are of interest.</a:t>
            </a:r>
          </a:p>
        </p:txBody>
      </p:sp>
      <p:grpSp>
        <p:nvGrpSpPr>
          <p:cNvPr id="14340" name="Group 106"/>
          <p:cNvGrpSpPr>
            <a:grpSpLocks/>
          </p:cNvGrpSpPr>
          <p:nvPr/>
        </p:nvGrpSpPr>
        <p:grpSpPr bwMode="auto">
          <a:xfrm>
            <a:off x="5788025" y="2093913"/>
            <a:ext cx="2362200" cy="954087"/>
            <a:chOff x="2640" y="816"/>
            <a:chExt cx="1272" cy="798"/>
          </a:xfrm>
        </p:grpSpPr>
        <p:grpSp>
          <p:nvGrpSpPr>
            <p:cNvPr id="14392" name="Group 107"/>
            <p:cNvGrpSpPr>
              <a:grpSpLocks/>
            </p:cNvGrpSpPr>
            <p:nvPr/>
          </p:nvGrpSpPr>
          <p:grpSpPr bwMode="auto">
            <a:xfrm>
              <a:off x="3759" y="903"/>
              <a:ext cx="153" cy="695"/>
              <a:chOff x="3759" y="903"/>
              <a:chExt cx="153" cy="695"/>
            </a:xfrm>
          </p:grpSpPr>
          <p:sp>
            <p:nvSpPr>
              <p:cNvPr id="14582" name="Freeform 108"/>
              <p:cNvSpPr>
                <a:spLocks/>
              </p:cNvSpPr>
              <p:nvPr/>
            </p:nvSpPr>
            <p:spPr bwMode="auto">
              <a:xfrm>
                <a:off x="3790" y="1375"/>
                <a:ext cx="82" cy="203"/>
              </a:xfrm>
              <a:custGeom>
                <a:avLst/>
                <a:gdLst>
                  <a:gd name="T0" fmla="*/ 18 w 82"/>
                  <a:gd name="T1" fmla="*/ 0 h 203"/>
                  <a:gd name="T2" fmla="*/ 16 w 82"/>
                  <a:gd name="T3" fmla="*/ 24 h 203"/>
                  <a:gd name="T4" fmla="*/ 15 w 82"/>
                  <a:gd name="T5" fmla="*/ 51 h 203"/>
                  <a:gd name="T6" fmla="*/ 15 w 82"/>
                  <a:gd name="T7" fmla="*/ 78 h 203"/>
                  <a:gd name="T8" fmla="*/ 16 w 82"/>
                  <a:gd name="T9" fmla="*/ 103 h 203"/>
                  <a:gd name="T10" fmla="*/ 16 w 82"/>
                  <a:gd name="T11" fmla="*/ 123 h 203"/>
                  <a:gd name="T12" fmla="*/ 16 w 82"/>
                  <a:gd name="T13" fmla="*/ 149 h 203"/>
                  <a:gd name="T14" fmla="*/ 15 w 82"/>
                  <a:gd name="T15" fmla="*/ 159 h 203"/>
                  <a:gd name="T16" fmla="*/ 4 w 82"/>
                  <a:gd name="T17" fmla="*/ 190 h 203"/>
                  <a:gd name="T18" fmla="*/ 0 w 82"/>
                  <a:gd name="T19" fmla="*/ 202 h 203"/>
                  <a:gd name="T20" fmla="*/ 17 w 82"/>
                  <a:gd name="T21" fmla="*/ 202 h 203"/>
                  <a:gd name="T22" fmla="*/ 25 w 82"/>
                  <a:gd name="T23" fmla="*/ 188 h 203"/>
                  <a:gd name="T24" fmla="*/ 30 w 82"/>
                  <a:gd name="T25" fmla="*/ 172 h 203"/>
                  <a:gd name="T26" fmla="*/ 33 w 82"/>
                  <a:gd name="T27" fmla="*/ 147 h 203"/>
                  <a:gd name="T28" fmla="*/ 43 w 82"/>
                  <a:gd name="T29" fmla="*/ 78 h 203"/>
                  <a:gd name="T30" fmla="*/ 46 w 82"/>
                  <a:gd name="T31" fmla="*/ 59 h 203"/>
                  <a:gd name="T32" fmla="*/ 44 w 82"/>
                  <a:gd name="T33" fmla="*/ 96 h 203"/>
                  <a:gd name="T34" fmla="*/ 47 w 82"/>
                  <a:gd name="T35" fmla="*/ 119 h 203"/>
                  <a:gd name="T36" fmla="*/ 48 w 82"/>
                  <a:gd name="T37" fmla="*/ 141 h 203"/>
                  <a:gd name="T38" fmla="*/ 46 w 82"/>
                  <a:gd name="T39" fmla="*/ 160 h 203"/>
                  <a:gd name="T40" fmla="*/ 47 w 82"/>
                  <a:gd name="T41" fmla="*/ 170 h 203"/>
                  <a:gd name="T42" fmla="*/ 58 w 82"/>
                  <a:gd name="T43" fmla="*/ 199 h 203"/>
                  <a:gd name="T44" fmla="*/ 68 w 82"/>
                  <a:gd name="T45" fmla="*/ 199 h 203"/>
                  <a:gd name="T46" fmla="*/ 73 w 82"/>
                  <a:gd name="T47" fmla="*/ 199 h 203"/>
                  <a:gd name="T48" fmla="*/ 79 w 82"/>
                  <a:gd name="T49" fmla="*/ 193 h 203"/>
                  <a:gd name="T50" fmla="*/ 64 w 82"/>
                  <a:gd name="T51" fmla="*/ 160 h 203"/>
                  <a:gd name="T52" fmla="*/ 72 w 82"/>
                  <a:gd name="T53" fmla="*/ 90 h 203"/>
                  <a:gd name="T54" fmla="*/ 75 w 82"/>
                  <a:gd name="T55" fmla="*/ 57 h 203"/>
                  <a:gd name="T56" fmla="*/ 81 w 82"/>
                  <a:gd name="T57" fmla="*/ 1 h 203"/>
                  <a:gd name="T58" fmla="*/ 18 w 82"/>
                  <a:gd name="T59" fmla="*/ 0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2"/>
                  <a:gd name="T91" fmla="*/ 0 h 203"/>
                  <a:gd name="T92" fmla="*/ 82 w 82"/>
                  <a:gd name="T93" fmla="*/ 203 h 20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2" h="203">
                    <a:moveTo>
                      <a:pt x="18" y="0"/>
                    </a:moveTo>
                    <a:lnTo>
                      <a:pt x="16" y="24"/>
                    </a:lnTo>
                    <a:lnTo>
                      <a:pt x="15" y="51"/>
                    </a:lnTo>
                    <a:lnTo>
                      <a:pt x="15" y="78"/>
                    </a:lnTo>
                    <a:lnTo>
                      <a:pt x="16" y="103"/>
                    </a:lnTo>
                    <a:lnTo>
                      <a:pt x="16" y="123"/>
                    </a:lnTo>
                    <a:lnTo>
                      <a:pt x="16" y="149"/>
                    </a:lnTo>
                    <a:lnTo>
                      <a:pt x="15" y="159"/>
                    </a:lnTo>
                    <a:lnTo>
                      <a:pt x="4" y="190"/>
                    </a:lnTo>
                    <a:lnTo>
                      <a:pt x="0" y="202"/>
                    </a:lnTo>
                    <a:lnTo>
                      <a:pt x="17" y="202"/>
                    </a:lnTo>
                    <a:lnTo>
                      <a:pt x="25" y="188"/>
                    </a:lnTo>
                    <a:lnTo>
                      <a:pt x="30" y="172"/>
                    </a:lnTo>
                    <a:lnTo>
                      <a:pt x="33" y="147"/>
                    </a:lnTo>
                    <a:lnTo>
                      <a:pt x="43" y="78"/>
                    </a:lnTo>
                    <a:lnTo>
                      <a:pt x="46" y="59"/>
                    </a:lnTo>
                    <a:lnTo>
                      <a:pt x="44" y="96"/>
                    </a:lnTo>
                    <a:lnTo>
                      <a:pt x="47" y="119"/>
                    </a:lnTo>
                    <a:lnTo>
                      <a:pt x="48" y="141"/>
                    </a:lnTo>
                    <a:lnTo>
                      <a:pt x="46" y="160"/>
                    </a:lnTo>
                    <a:lnTo>
                      <a:pt x="47" y="170"/>
                    </a:lnTo>
                    <a:lnTo>
                      <a:pt x="58" y="199"/>
                    </a:lnTo>
                    <a:lnTo>
                      <a:pt x="68" y="199"/>
                    </a:lnTo>
                    <a:lnTo>
                      <a:pt x="73" y="199"/>
                    </a:lnTo>
                    <a:lnTo>
                      <a:pt x="79" y="193"/>
                    </a:lnTo>
                    <a:lnTo>
                      <a:pt x="64" y="160"/>
                    </a:lnTo>
                    <a:lnTo>
                      <a:pt x="72" y="90"/>
                    </a:lnTo>
                    <a:lnTo>
                      <a:pt x="75" y="57"/>
                    </a:lnTo>
                    <a:lnTo>
                      <a:pt x="81" y="1"/>
                    </a:lnTo>
                    <a:lnTo>
                      <a:pt x="18" y="0"/>
                    </a:lnTo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4583" name="Group 109"/>
              <p:cNvGrpSpPr>
                <a:grpSpLocks/>
              </p:cNvGrpSpPr>
              <p:nvPr/>
            </p:nvGrpSpPr>
            <p:grpSpPr bwMode="auto">
              <a:xfrm>
                <a:off x="3761" y="1123"/>
                <a:ext cx="148" cy="203"/>
                <a:chOff x="3761" y="1123"/>
                <a:chExt cx="148" cy="203"/>
              </a:xfrm>
            </p:grpSpPr>
            <p:sp>
              <p:nvSpPr>
                <p:cNvPr id="14594" name="Freeform 110"/>
                <p:cNvSpPr>
                  <a:spLocks/>
                </p:cNvSpPr>
                <p:nvPr/>
              </p:nvSpPr>
              <p:spPr bwMode="auto">
                <a:xfrm>
                  <a:off x="3761" y="1129"/>
                  <a:ext cx="41" cy="197"/>
                </a:xfrm>
                <a:custGeom>
                  <a:avLst/>
                  <a:gdLst>
                    <a:gd name="T0" fmla="*/ 2 w 41"/>
                    <a:gd name="T1" fmla="*/ 0 h 197"/>
                    <a:gd name="T2" fmla="*/ 0 w 41"/>
                    <a:gd name="T3" fmla="*/ 44 h 197"/>
                    <a:gd name="T4" fmla="*/ 6 w 41"/>
                    <a:gd name="T5" fmla="*/ 105 h 197"/>
                    <a:gd name="T6" fmla="*/ 12 w 41"/>
                    <a:gd name="T7" fmla="*/ 158 h 197"/>
                    <a:gd name="T8" fmla="*/ 22 w 41"/>
                    <a:gd name="T9" fmla="*/ 190 h 197"/>
                    <a:gd name="T10" fmla="*/ 26 w 41"/>
                    <a:gd name="T11" fmla="*/ 196 h 197"/>
                    <a:gd name="T12" fmla="*/ 29 w 41"/>
                    <a:gd name="T13" fmla="*/ 187 h 197"/>
                    <a:gd name="T14" fmla="*/ 31 w 41"/>
                    <a:gd name="T15" fmla="*/ 164 h 197"/>
                    <a:gd name="T16" fmla="*/ 40 w 41"/>
                    <a:gd name="T17" fmla="*/ 158 h 197"/>
                    <a:gd name="T18" fmla="*/ 28 w 41"/>
                    <a:gd name="T19" fmla="*/ 141 h 197"/>
                    <a:gd name="T20" fmla="*/ 20 w 41"/>
                    <a:gd name="T21" fmla="*/ 130 h 197"/>
                    <a:gd name="T22" fmla="*/ 21 w 41"/>
                    <a:gd name="T23" fmla="*/ 40 h 197"/>
                    <a:gd name="T24" fmla="*/ 25 w 41"/>
                    <a:gd name="T25" fmla="*/ 4 h 197"/>
                    <a:gd name="T26" fmla="*/ 2 w 41"/>
                    <a:gd name="T27" fmla="*/ 0 h 19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"/>
                    <a:gd name="T43" fmla="*/ 0 h 197"/>
                    <a:gd name="T44" fmla="*/ 41 w 41"/>
                    <a:gd name="T45" fmla="*/ 197 h 19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" h="197">
                      <a:moveTo>
                        <a:pt x="2" y="0"/>
                      </a:moveTo>
                      <a:lnTo>
                        <a:pt x="0" y="44"/>
                      </a:lnTo>
                      <a:lnTo>
                        <a:pt x="6" y="105"/>
                      </a:lnTo>
                      <a:lnTo>
                        <a:pt x="12" y="158"/>
                      </a:lnTo>
                      <a:lnTo>
                        <a:pt x="22" y="190"/>
                      </a:lnTo>
                      <a:lnTo>
                        <a:pt x="26" y="196"/>
                      </a:lnTo>
                      <a:lnTo>
                        <a:pt x="29" y="187"/>
                      </a:lnTo>
                      <a:lnTo>
                        <a:pt x="31" y="164"/>
                      </a:lnTo>
                      <a:lnTo>
                        <a:pt x="40" y="158"/>
                      </a:lnTo>
                      <a:lnTo>
                        <a:pt x="28" y="141"/>
                      </a:lnTo>
                      <a:lnTo>
                        <a:pt x="20" y="130"/>
                      </a:lnTo>
                      <a:lnTo>
                        <a:pt x="21" y="40"/>
                      </a:lnTo>
                      <a:lnTo>
                        <a:pt x="25" y="4"/>
                      </a:lnTo>
                      <a:lnTo>
                        <a:pt x="2" y="0"/>
                      </a:lnTo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95" name="Freeform 111"/>
                <p:cNvSpPr>
                  <a:spLocks/>
                </p:cNvSpPr>
                <p:nvPr/>
              </p:nvSpPr>
              <p:spPr bwMode="auto">
                <a:xfrm>
                  <a:off x="3873" y="1123"/>
                  <a:ext cx="36" cy="184"/>
                </a:xfrm>
                <a:custGeom>
                  <a:avLst/>
                  <a:gdLst>
                    <a:gd name="T0" fmla="*/ 10 w 36"/>
                    <a:gd name="T1" fmla="*/ 5 h 184"/>
                    <a:gd name="T2" fmla="*/ 15 w 36"/>
                    <a:gd name="T3" fmla="*/ 38 h 184"/>
                    <a:gd name="T4" fmla="*/ 14 w 36"/>
                    <a:gd name="T5" fmla="*/ 116 h 184"/>
                    <a:gd name="T6" fmla="*/ 0 w 36"/>
                    <a:gd name="T7" fmla="*/ 149 h 184"/>
                    <a:gd name="T8" fmla="*/ 3 w 36"/>
                    <a:gd name="T9" fmla="*/ 152 h 184"/>
                    <a:gd name="T10" fmla="*/ 0 w 36"/>
                    <a:gd name="T11" fmla="*/ 169 h 184"/>
                    <a:gd name="T12" fmla="*/ 3 w 36"/>
                    <a:gd name="T13" fmla="*/ 183 h 184"/>
                    <a:gd name="T14" fmla="*/ 14 w 36"/>
                    <a:gd name="T15" fmla="*/ 160 h 184"/>
                    <a:gd name="T16" fmla="*/ 25 w 36"/>
                    <a:gd name="T17" fmla="*/ 120 h 184"/>
                    <a:gd name="T18" fmla="*/ 35 w 36"/>
                    <a:gd name="T19" fmla="*/ 30 h 184"/>
                    <a:gd name="T20" fmla="*/ 30 w 36"/>
                    <a:gd name="T21" fmla="*/ 0 h 184"/>
                    <a:gd name="T22" fmla="*/ 10 w 36"/>
                    <a:gd name="T23" fmla="*/ 5 h 1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"/>
                    <a:gd name="T37" fmla="*/ 0 h 184"/>
                    <a:gd name="T38" fmla="*/ 36 w 36"/>
                    <a:gd name="T39" fmla="*/ 184 h 1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" h="184">
                      <a:moveTo>
                        <a:pt x="10" y="5"/>
                      </a:moveTo>
                      <a:lnTo>
                        <a:pt x="15" y="38"/>
                      </a:lnTo>
                      <a:lnTo>
                        <a:pt x="14" y="116"/>
                      </a:lnTo>
                      <a:lnTo>
                        <a:pt x="0" y="149"/>
                      </a:lnTo>
                      <a:lnTo>
                        <a:pt x="3" y="152"/>
                      </a:lnTo>
                      <a:lnTo>
                        <a:pt x="0" y="169"/>
                      </a:lnTo>
                      <a:lnTo>
                        <a:pt x="3" y="183"/>
                      </a:lnTo>
                      <a:lnTo>
                        <a:pt x="14" y="160"/>
                      </a:lnTo>
                      <a:lnTo>
                        <a:pt x="25" y="120"/>
                      </a:lnTo>
                      <a:lnTo>
                        <a:pt x="35" y="30"/>
                      </a:lnTo>
                      <a:lnTo>
                        <a:pt x="30" y="0"/>
                      </a:lnTo>
                      <a:lnTo>
                        <a:pt x="10" y="5"/>
                      </a:lnTo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584" name="Freeform 112"/>
              <p:cNvSpPr>
                <a:spLocks/>
              </p:cNvSpPr>
              <p:nvPr/>
            </p:nvSpPr>
            <p:spPr bwMode="auto">
              <a:xfrm>
                <a:off x="3814" y="916"/>
                <a:ext cx="52" cy="94"/>
              </a:xfrm>
              <a:custGeom>
                <a:avLst/>
                <a:gdLst>
                  <a:gd name="T0" fmla="*/ 8 w 52"/>
                  <a:gd name="T1" fmla="*/ 93 h 94"/>
                  <a:gd name="T2" fmla="*/ 8 w 52"/>
                  <a:gd name="T3" fmla="*/ 79 h 94"/>
                  <a:gd name="T4" fmla="*/ 2 w 52"/>
                  <a:gd name="T5" fmla="*/ 62 h 94"/>
                  <a:gd name="T6" fmla="*/ 0 w 52"/>
                  <a:gd name="T7" fmla="*/ 51 h 94"/>
                  <a:gd name="T8" fmla="*/ 0 w 52"/>
                  <a:gd name="T9" fmla="*/ 43 h 94"/>
                  <a:gd name="T10" fmla="*/ 0 w 52"/>
                  <a:gd name="T11" fmla="*/ 31 h 94"/>
                  <a:gd name="T12" fmla="*/ 2 w 52"/>
                  <a:gd name="T13" fmla="*/ 21 h 94"/>
                  <a:gd name="T14" fmla="*/ 4 w 52"/>
                  <a:gd name="T15" fmla="*/ 15 h 94"/>
                  <a:gd name="T16" fmla="*/ 8 w 52"/>
                  <a:gd name="T17" fmla="*/ 9 h 94"/>
                  <a:gd name="T18" fmla="*/ 12 w 52"/>
                  <a:gd name="T19" fmla="*/ 4 h 94"/>
                  <a:gd name="T20" fmla="*/ 19 w 52"/>
                  <a:gd name="T21" fmla="*/ 1 h 94"/>
                  <a:gd name="T22" fmla="*/ 27 w 52"/>
                  <a:gd name="T23" fmla="*/ 0 h 94"/>
                  <a:gd name="T24" fmla="*/ 34 w 52"/>
                  <a:gd name="T25" fmla="*/ 1 h 94"/>
                  <a:gd name="T26" fmla="*/ 40 w 52"/>
                  <a:gd name="T27" fmla="*/ 4 h 94"/>
                  <a:gd name="T28" fmla="*/ 45 w 52"/>
                  <a:gd name="T29" fmla="*/ 9 h 94"/>
                  <a:gd name="T30" fmla="*/ 48 w 52"/>
                  <a:gd name="T31" fmla="*/ 15 h 94"/>
                  <a:gd name="T32" fmla="*/ 51 w 52"/>
                  <a:gd name="T33" fmla="*/ 22 h 94"/>
                  <a:gd name="T34" fmla="*/ 50 w 52"/>
                  <a:gd name="T35" fmla="*/ 38 h 94"/>
                  <a:gd name="T36" fmla="*/ 48 w 52"/>
                  <a:gd name="T37" fmla="*/ 50 h 94"/>
                  <a:gd name="T38" fmla="*/ 46 w 52"/>
                  <a:gd name="T39" fmla="*/ 64 h 94"/>
                  <a:gd name="T40" fmla="*/ 42 w 52"/>
                  <a:gd name="T41" fmla="*/ 71 h 94"/>
                  <a:gd name="T42" fmla="*/ 39 w 52"/>
                  <a:gd name="T43" fmla="*/ 77 h 94"/>
                  <a:gd name="T44" fmla="*/ 37 w 52"/>
                  <a:gd name="T45" fmla="*/ 81 h 94"/>
                  <a:gd name="T46" fmla="*/ 35 w 52"/>
                  <a:gd name="T47" fmla="*/ 93 h 94"/>
                  <a:gd name="T48" fmla="*/ 8 w 52"/>
                  <a:gd name="T49" fmla="*/ 93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94"/>
                  <a:gd name="T77" fmla="*/ 52 w 5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94">
                    <a:moveTo>
                      <a:pt x="8" y="93"/>
                    </a:moveTo>
                    <a:lnTo>
                      <a:pt x="8" y="79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7" y="0"/>
                    </a:lnTo>
                    <a:lnTo>
                      <a:pt x="34" y="1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8" y="15"/>
                    </a:lnTo>
                    <a:lnTo>
                      <a:pt x="51" y="22"/>
                    </a:lnTo>
                    <a:lnTo>
                      <a:pt x="50" y="38"/>
                    </a:lnTo>
                    <a:lnTo>
                      <a:pt x="48" y="50"/>
                    </a:lnTo>
                    <a:lnTo>
                      <a:pt x="46" y="64"/>
                    </a:lnTo>
                    <a:lnTo>
                      <a:pt x="42" y="71"/>
                    </a:lnTo>
                    <a:lnTo>
                      <a:pt x="39" y="77"/>
                    </a:lnTo>
                    <a:lnTo>
                      <a:pt x="37" y="81"/>
                    </a:lnTo>
                    <a:lnTo>
                      <a:pt x="35" y="93"/>
                    </a:lnTo>
                    <a:lnTo>
                      <a:pt x="8" y="93"/>
                    </a:lnTo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85" name="Freeform 113"/>
              <p:cNvSpPr>
                <a:spLocks/>
              </p:cNvSpPr>
              <p:nvPr/>
            </p:nvSpPr>
            <p:spPr bwMode="auto">
              <a:xfrm>
                <a:off x="3793" y="903"/>
                <a:ext cx="93" cy="78"/>
              </a:xfrm>
              <a:custGeom>
                <a:avLst/>
                <a:gdLst>
                  <a:gd name="T0" fmla="*/ 9 w 93"/>
                  <a:gd name="T1" fmla="*/ 75 h 78"/>
                  <a:gd name="T2" fmla="*/ 5 w 93"/>
                  <a:gd name="T3" fmla="*/ 77 h 78"/>
                  <a:gd name="T4" fmla="*/ 0 w 93"/>
                  <a:gd name="T5" fmla="*/ 74 h 78"/>
                  <a:gd name="T6" fmla="*/ 2 w 93"/>
                  <a:gd name="T7" fmla="*/ 62 h 78"/>
                  <a:gd name="T8" fmla="*/ 5 w 93"/>
                  <a:gd name="T9" fmla="*/ 47 h 78"/>
                  <a:gd name="T10" fmla="*/ 11 w 93"/>
                  <a:gd name="T11" fmla="*/ 30 h 78"/>
                  <a:gd name="T12" fmla="*/ 14 w 93"/>
                  <a:gd name="T13" fmla="*/ 20 h 78"/>
                  <a:gd name="T14" fmla="*/ 18 w 93"/>
                  <a:gd name="T15" fmla="*/ 12 h 78"/>
                  <a:gd name="T16" fmla="*/ 26 w 93"/>
                  <a:gd name="T17" fmla="*/ 5 h 78"/>
                  <a:gd name="T18" fmla="*/ 40 w 93"/>
                  <a:gd name="T19" fmla="*/ 2 h 78"/>
                  <a:gd name="T20" fmla="*/ 52 w 93"/>
                  <a:gd name="T21" fmla="*/ 0 h 78"/>
                  <a:gd name="T22" fmla="*/ 70 w 93"/>
                  <a:gd name="T23" fmla="*/ 8 h 78"/>
                  <a:gd name="T24" fmla="*/ 77 w 93"/>
                  <a:gd name="T25" fmla="*/ 16 h 78"/>
                  <a:gd name="T26" fmla="*/ 83 w 93"/>
                  <a:gd name="T27" fmla="*/ 32 h 78"/>
                  <a:gd name="T28" fmla="*/ 89 w 93"/>
                  <a:gd name="T29" fmla="*/ 50 h 78"/>
                  <a:gd name="T30" fmla="*/ 92 w 93"/>
                  <a:gd name="T31" fmla="*/ 65 h 78"/>
                  <a:gd name="T32" fmla="*/ 91 w 93"/>
                  <a:gd name="T33" fmla="*/ 72 h 78"/>
                  <a:gd name="T34" fmla="*/ 82 w 93"/>
                  <a:gd name="T35" fmla="*/ 73 h 78"/>
                  <a:gd name="T36" fmla="*/ 76 w 93"/>
                  <a:gd name="T37" fmla="*/ 74 h 78"/>
                  <a:gd name="T38" fmla="*/ 67 w 93"/>
                  <a:gd name="T39" fmla="*/ 76 h 78"/>
                  <a:gd name="T40" fmla="*/ 69 w 93"/>
                  <a:gd name="T41" fmla="*/ 60 h 78"/>
                  <a:gd name="T42" fmla="*/ 69 w 93"/>
                  <a:gd name="T43" fmla="*/ 51 h 78"/>
                  <a:gd name="T44" fmla="*/ 69 w 93"/>
                  <a:gd name="T45" fmla="*/ 43 h 78"/>
                  <a:gd name="T46" fmla="*/ 69 w 93"/>
                  <a:gd name="T47" fmla="*/ 32 h 78"/>
                  <a:gd name="T48" fmla="*/ 59 w 93"/>
                  <a:gd name="T49" fmla="*/ 28 h 78"/>
                  <a:gd name="T50" fmla="*/ 56 w 93"/>
                  <a:gd name="T51" fmla="*/ 18 h 78"/>
                  <a:gd name="T52" fmla="*/ 47 w 93"/>
                  <a:gd name="T53" fmla="*/ 25 h 78"/>
                  <a:gd name="T54" fmla="*/ 34 w 93"/>
                  <a:gd name="T55" fmla="*/ 37 h 78"/>
                  <a:gd name="T56" fmla="*/ 39 w 93"/>
                  <a:gd name="T57" fmla="*/ 31 h 78"/>
                  <a:gd name="T58" fmla="*/ 29 w 93"/>
                  <a:gd name="T59" fmla="*/ 40 h 78"/>
                  <a:gd name="T60" fmla="*/ 29 w 93"/>
                  <a:gd name="T61" fmla="*/ 54 h 78"/>
                  <a:gd name="T62" fmla="*/ 31 w 93"/>
                  <a:gd name="T63" fmla="*/ 61 h 78"/>
                  <a:gd name="T64" fmla="*/ 34 w 93"/>
                  <a:gd name="T65" fmla="*/ 67 h 78"/>
                  <a:gd name="T66" fmla="*/ 37 w 93"/>
                  <a:gd name="T67" fmla="*/ 76 h 78"/>
                  <a:gd name="T68" fmla="*/ 26 w 93"/>
                  <a:gd name="T69" fmla="*/ 76 h 78"/>
                  <a:gd name="T70" fmla="*/ 31 w 93"/>
                  <a:gd name="T71" fmla="*/ 76 h 78"/>
                  <a:gd name="T72" fmla="*/ 15 w 93"/>
                  <a:gd name="T73" fmla="*/ 74 h 78"/>
                  <a:gd name="T74" fmla="*/ 14 w 93"/>
                  <a:gd name="T75" fmla="*/ 74 h 78"/>
                  <a:gd name="T76" fmla="*/ 9 w 93"/>
                  <a:gd name="T77" fmla="*/ 75 h 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78"/>
                  <a:gd name="T119" fmla="*/ 93 w 93"/>
                  <a:gd name="T120" fmla="*/ 78 h 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78">
                    <a:moveTo>
                      <a:pt x="9" y="75"/>
                    </a:moveTo>
                    <a:lnTo>
                      <a:pt x="5" y="77"/>
                    </a:lnTo>
                    <a:lnTo>
                      <a:pt x="0" y="74"/>
                    </a:lnTo>
                    <a:lnTo>
                      <a:pt x="2" y="62"/>
                    </a:lnTo>
                    <a:lnTo>
                      <a:pt x="5" y="47"/>
                    </a:lnTo>
                    <a:lnTo>
                      <a:pt x="11" y="30"/>
                    </a:lnTo>
                    <a:lnTo>
                      <a:pt x="14" y="20"/>
                    </a:lnTo>
                    <a:lnTo>
                      <a:pt x="18" y="12"/>
                    </a:lnTo>
                    <a:lnTo>
                      <a:pt x="26" y="5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70" y="8"/>
                    </a:lnTo>
                    <a:lnTo>
                      <a:pt x="77" y="16"/>
                    </a:lnTo>
                    <a:lnTo>
                      <a:pt x="83" y="32"/>
                    </a:lnTo>
                    <a:lnTo>
                      <a:pt x="89" y="50"/>
                    </a:lnTo>
                    <a:lnTo>
                      <a:pt x="92" y="65"/>
                    </a:lnTo>
                    <a:lnTo>
                      <a:pt x="91" y="72"/>
                    </a:lnTo>
                    <a:lnTo>
                      <a:pt x="82" y="73"/>
                    </a:lnTo>
                    <a:lnTo>
                      <a:pt x="76" y="74"/>
                    </a:lnTo>
                    <a:lnTo>
                      <a:pt x="67" y="76"/>
                    </a:lnTo>
                    <a:lnTo>
                      <a:pt x="69" y="60"/>
                    </a:lnTo>
                    <a:lnTo>
                      <a:pt x="69" y="51"/>
                    </a:lnTo>
                    <a:lnTo>
                      <a:pt x="69" y="43"/>
                    </a:lnTo>
                    <a:lnTo>
                      <a:pt x="69" y="32"/>
                    </a:lnTo>
                    <a:lnTo>
                      <a:pt x="59" y="28"/>
                    </a:lnTo>
                    <a:lnTo>
                      <a:pt x="56" y="18"/>
                    </a:lnTo>
                    <a:lnTo>
                      <a:pt x="47" y="25"/>
                    </a:lnTo>
                    <a:lnTo>
                      <a:pt x="34" y="37"/>
                    </a:lnTo>
                    <a:lnTo>
                      <a:pt x="39" y="31"/>
                    </a:lnTo>
                    <a:lnTo>
                      <a:pt x="29" y="40"/>
                    </a:lnTo>
                    <a:lnTo>
                      <a:pt x="29" y="54"/>
                    </a:lnTo>
                    <a:lnTo>
                      <a:pt x="31" y="61"/>
                    </a:lnTo>
                    <a:lnTo>
                      <a:pt x="34" y="67"/>
                    </a:lnTo>
                    <a:lnTo>
                      <a:pt x="37" y="76"/>
                    </a:lnTo>
                    <a:lnTo>
                      <a:pt x="26" y="76"/>
                    </a:lnTo>
                    <a:lnTo>
                      <a:pt x="31" y="76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9" y="7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86" name="Freeform 114"/>
              <p:cNvSpPr>
                <a:spLocks/>
              </p:cNvSpPr>
              <p:nvPr/>
            </p:nvSpPr>
            <p:spPr bwMode="auto">
              <a:xfrm>
                <a:off x="3759" y="1008"/>
                <a:ext cx="153" cy="374"/>
              </a:xfrm>
              <a:custGeom>
                <a:avLst/>
                <a:gdLst>
                  <a:gd name="T0" fmla="*/ 61 w 153"/>
                  <a:gd name="T1" fmla="*/ 0 h 374"/>
                  <a:gd name="T2" fmla="*/ 24 w 153"/>
                  <a:gd name="T3" fmla="*/ 20 h 374"/>
                  <a:gd name="T4" fmla="*/ 19 w 153"/>
                  <a:gd name="T5" fmla="*/ 27 h 374"/>
                  <a:gd name="T6" fmla="*/ 0 w 153"/>
                  <a:gd name="T7" fmla="*/ 122 h 374"/>
                  <a:gd name="T8" fmla="*/ 29 w 153"/>
                  <a:gd name="T9" fmla="*/ 126 h 374"/>
                  <a:gd name="T10" fmla="*/ 33 w 153"/>
                  <a:gd name="T11" fmla="*/ 102 h 374"/>
                  <a:gd name="T12" fmla="*/ 44 w 153"/>
                  <a:gd name="T13" fmla="*/ 152 h 374"/>
                  <a:gd name="T14" fmla="*/ 25 w 153"/>
                  <a:gd name="T15" fmla="*/ 264 h 374"/>
                  <a:gd name="T16" fmla="*/ 35 w 153"/>
                  <a:gd name="T17" fmla="*/ 372 h 374"/>
                  <a:gd name="T18" fmla="*/ 45 w 153"/>
                  <a:gd name="T19" fmla="*/ 373 h 374"/>
                  <a:gd name="T20" fmla="*/ 61 w 153"/>
                  <a:gd name="T21" fmla="*/ 371 h 374"/>
                  <a:gd name="T22" fmla="*/ 84 w 153"/>
                  <a:gd name="T23" fmla="*/ 370 h 374"/>
                  <a:gd name="T24" fmla="*/ 104 w 153"/>
                  <a:gd name="T25" fmla="*/ 370 h 374"/>
                  <a:gd name="T26" fmla="*/ 121 w 153"/>
                  <a:gd name="T27" fmla="*/ 370 h 374"/>
                  <a:gd name="T28" fmla="*/ 128 w 153"/>
                  <a:gd name="T29" fmla="*/ 215 h 374"/>
                  <a:gd name="T30" fmla="*/ 111 w 153"/>
                  <a:gd name="T31" fmla="*/ 146 h 374"/>
                  <a:gd name="T32" fmla="*/ 117 w 153"/>
                  <a:gd name="T33" fmla="*/ 109 h 374"/>
                  <a:gd name="T34" fmla="*/ 121 w 153"/>
                  <a:gd name="T35" fmla="*/ 123 h 374"/>
                  <a:gd name="T36" fmla="*/ 152 w 153"/>
                  <a:gd name="T37" fmla="*/ 115 h 374"/>
                  <a:gd name="T38" fmla="*/ 128 w 153"/>
                  <a:gd name="T39" fmla="*/ 26 h 374"/>
                  <a:gd name="T40" fmla="*/ 90 w 153"/>
                  <a:gd name="T41" fmla="*/ 0 h 374"/>
                  <a:gd name="T42" fmla="*/ 61 w 153"/>
                  <a:gd name="T43" fmla="*/ 0 h 3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3"/>
                  <a:gd name="T67" fmla="*/ 0 h 374"/>
                  <a:gd name="T68" fmla="*/ 153 w 153"/>
                  <a:gd name="T69" fmla="*/ 374 h 3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3" h="374">
                    <a:moveTo>
                      <a:pt x="61" y="0"/>
                    </a:moveTo>
                    <a:lnTo>
                      <a:pt x="24" y="20"/>
                    </a:lnTo>
                    <a:lnTo>
                      <a:pt x="19" y="27"/>
                    </a:lnTo>
                    <a:lnTo>
                      <a:pt x="0" y="122"/>
                    </a:lnTo>
                    <a:lnTo>
                      <a:pt x="29" y="126"/>
                    </a:lnTo>
                    <a:lnTo>
                      <a:pt x="33" y="102"/>
                    </a:lnTo>
                    <a:lnTo>
                      <a:pt x="44" y="152"/>
                    </a:lnTo>
                    <a:lnTo>
                      <a:pt x="25" y="264"/>
                    </a:lnTo>
                    <a:lnTo>
                      <a:pt x="35" y="372"/>
                    </a:lnTo>
                    <a:lnTo>
                      <a:pt x="45" y="373"/>
                    </a:lnTo>
                    <a:lnTo>
                      <a:pt x="61" y="371"/>
                    </a:lnTo>
                    <a:lnTo>
                      <a:pt x="84" y="370"/>
                    </a:lnTo>
                    <a:lnTo>
                      <a:pt x="104" y="370"/>
                    </a:lnTo>
                    <a:lnTo>
                      <a:pt x="121" y="370"/>
                    </a:lnTo>
                    <a:lnTo>
                      <a:pt x="128" y="215"/>
                    </a:lnTo>
                    <a:lnTo>
                      <a:pt x="111" y="146"/>
                    </a:lnTo>
                    <a:lnTo>
                      <a:pt x="117" y="109"/>
                    </a:lnTo>
                    <a:lnTo>
                      <a:pt x="121" y="123"/>
                    </a:lnTo>
                    <a:lnTo>
                      <a:pt x="152" y="115"/>
                    </a:lnTo>
                    <a:lnTo>
                      <a:pt x="128" y="26"/>
                    </a:lnTo>
                    <a:lnTo>
                      <a:pt x="90" y="0"/>
                    </a:lnTo>
                    <a:lnTo>
                      <a:pt x="61" y="0"/>
                    </a:lnTo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4587" name="Group 115"/>
              <p:cNvGrpSpPr>
                <a:grpSpLocks/>
              </p:cNvGrpSpPr>
              <p:nvPr/>
            </p:nvGrpSpPr>
            <p:grpSpPr bwMode="auto">
              <a:xfrm>
                <a:off x="3804" y="1009"/>
                <a:ext cx="66" cy="158"/>
                <a:chOff x="3804" y="1009"/>
                <a:chExt cx="66" cy="158"/>
              </a:xfrm>
            </p:grpSpPr>
            <p:sp>
              <p:nvSpPr>
                <p:cNvPr id="14591" name="Freeform 116"/>
                <p:cNvSpPr>
                  <a:spLocks/>
                </p:cNvSpPr>
                <p:nvPr/>
              </p:nvSpPr>
              <p:spPr bwMode="auto">
                <a:xfrm>
                  <a:off x="3818" y="1009"/>
                  <a:ext cx="35" cy="19"/>
                </a:xfrm>
                <a:custGeom>
                  <a:avLst/>
                  <a:gdLst>
                    <a:gd name="T0" fmla="*/ 0 w 35"/>
                    <a:gd name="T1" fmla="*/ 1 h 19"/>
                    <a:gd name="T2" fmla="*/ 7 w 35"/>
                    <a:gd name="T3" fmla="*/ 18 h 19"/>
                    <a:gd name="T4" fmla="*/ 17 w 35"/>
                    <a:gd name="T5" fmla="*/ 0 h 19"/>
                    <a:gd name="T6" fmla="*/ 27 w 35"/>
                    <a:gd name="T7" fmla="*/ 18 h 19"/>
                    <a:gd name="T8" fmla="*/ 34 w 35"/>
                    <a:gd name="T9" fmla="*/ 2 h 19"/>
                    <a:gd name="T10" fmla="*/ 0 w 35"/>
                    <a:gd name="T11" fmla="*/ 1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9"/>
                    <a:gd name="T20" fmla="*/ 35 w 35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9">
                      <a:moveTo>
                        <a:pt x="0" y="1"/>
                      </a:moveTo>
                      <a:lnTo>
                        <a:pt x="7" y="18"/>
                      </a:lnTo>
                      <a:lnTo>
                        <a:pt x="17" y="0"/>
                      </a:lnTo>
                      <a:lnTo>
                        <a:pt x="27" y="18"/>
                      </a:lnTo>
                      <a:lnTo>
                        <a:pt x="34" y="2"/>
                      </a:lnTo>
                      <a:lnTo>
                        <a:pt x="0" y="1"/>
                      </a:lnTo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2700" cap="rnd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92" name="Freeform 117"/>
                <p:cNvSpPr>
                  <a:spLocks/>
                </p:cNvSpPr>
                <p:nvPr/>
              </p:nvSpPr>
              <p:spPr bwMode="auto">
                <a:xfrm>
                  <a:off x="3837" y="1013"/>
                  <a:ext cx="9" cy="146"/>
                </a:xfrm>
                <a:custGeom>
                  <a:avLst/>
                  <a:gdLst>
                    <a:gd name="T0" fmla="*/ 0 w 9"/>
                    <a:gd name="T1" fmla="*/ 0 h 146"/>
                    <a:gd name="T2" fmla="*/ 8 w 9"/>
                    <a:gd name="T3" fmla="*/ 60 h 146"/>
                    <a:gd name="T4" fmla="*/ 8 w 9"/>
                    <a:gd name="T5" fmla="*/ 145 h 146"/>
                    <a:gd name="T6" fmla="*/ 0 w 9"/>
                    <a:gd name="T7" fmla="*/ 0 h 1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146"/>
                    <a:gd name="T14" fmla="*/ 9 w 9"/>
                    <a:gd name="T15" fmla="*/ 146 h 1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146">
                      <a:moveTo>
                        <a:pt x="0" y="0"/>
                      </a:moveTo>
                      <a:lnTo>
                        <a:pt x="8" y="60"/>
                      </a:lnTo>
                      <a:lnTo>
                        <a:pt x="8" y="145"/>
                      </a:lnTo>
                      <a:lnTo>
                        <a:pt x="0" y="0"/>
                      </a:lnTo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2700" cap="rnd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93" name="Freeform 118"/>
                <p:cNvSpPr>
                  <a:spLocks/>
                </p:cNvSpPr>
                <p:nvPr/>
              </p:nvSpPr>
              <p:spPr bwMode="auto">
                <a:xfrm>
                  <a:off x="3804" y="1158"/>
                  <a:ext cx="66" cy="9"/>
                </a:xfrm>
                <a:custGeom>
                  <a:avLst/>
                  <a:gdLst>
                    <a:gd name="T0" fmla="*/ 0 w 66"/>
                    <a:gd name="T1" fmla="*/ 8 h 9"/>
                    <a:gd name="T2" fmla="*/ 35 w 66"/>
                    <a:gd name="T3" fmla="*/ 0 h 9"/>
                    <a:gd name="T4" fmla="*/ 65 w 66"/>
                    <a:gd name="T5" fmla="*/ 3 h 9"/>
                    <a:gd name="T6" fmla="*/ 0 w 66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"/>
                    <a:gd name="T13" fmla="*/ 0 h 9"/>
                    <a:gd name="T14" fmla="*/ 66 w 6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" h="9">
                      <a:moveTo>
                        <a:pt x="0" y="8"/>
                      </a:moveTo>
                      <a:lnTo>
                        <a:pt x="35" y="0"/>
                      </a:lnTo>
                      <a:lnTo>
                        <a:pt x="65" y="3"/>
                      </a:lnTo>
                      <a:lnTo>
                        <a:pt x="0" y="8"/>
                      </a:lnTo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12700" cap="rnd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588" name="Group 119"/>
              <p:cNvGrpSpPr>
                <a:grpSpLocks/>
              </p:cNvGrpSpPr>
              <p:nvPr/>
            </p:nvGrpSpPr>
            <p:grpSpPr bwMode="auto">
              <a:xfrm>
                <a:off x="3786" y="1537"/>
                <a:ext cx="90" cy="61"/>
                <a:chOff x="3786" y="1537"/>
                <a:chExt cx="90" cy="61"/>
              </a:xfrm>
            </p:grpSpPr>
            <p:sp>
              <p:nvSpPr>
                <p:cNvPr id="14589" name="Freeform 120"/>
                <p:cNvSpPr>
                  <a:spLocks/>
                </p:cNvSpPr>
                <p:nvPr/>
              </p:nvSpPr>
              <p:spPr bwMode="auto">
                <a:xfrm>
                  <a:off x="3786" y="1542"/>
                  <a:ext cx="36" cy="56"/>
                </a:xfrm>
                <a:custGeom>
                  <a:avLst/>
                  <a:gdLst>
                    <a:gd name="T0" fmla="*/ 7 w 36"/>
                    <a:gd name="T1" fmla="*/ 27 h 56"/>
                    <a:gd name="T2" fmla="*/ 2 w 36"/>
                    <a:gd name="T3" fmla="*/ 35 h 56"/>
                    <a:gd name="T4" fmla="*/ 0 w 36"/>
                    <a:gd name="T5" fmla="*/ 42 h 56"/>
                    <a:gd name="T6" fmla="*/ 0 w 36"/>
                    <a:gd name="T7" fmla="*/ 47 h 56"/>
                    <a:gd name="T8" fmla="*/ 1 w 36"/>
                    <a:gd name="T9" fmla="*/ 50 h 56"/>
                    <a:gd name="T10" fmla="*/ 4 w 36"/>
                    <a:gd name="T11" fmla="*/ 53 h 56"/>
                    <a:gd name="T12" fmla="*/ 8 w 36"/>
                    <a:gd name="T13" fmla="*/ 55 h 56"/>
                    <a:gd name="T14" fmla="*/ 14 w 36"/>
                    <a:gd name="T15" fmla="*/ 54 h 56"/>
                    <a:gd name="T16" fmla="*/ 20 w 36"/>
                    <a:gd name="T17" fmla="*/ 52 h 56"/>
                    <a:gd name="T18" fmla="*/ 24 w 36"/>
                    <a:gd name="T19" fmla="*/ 46 h 56"/>
                    <a:gd name="T20" fmla="*/ 28 w 36"/>
                    <a:gd name="T21" fmla="*/ 39 h 56"/>
                    <a:gd name="T22" fmla="*/ 31 w 36"/>
                    <a:gd name="T23" fmla="*/ 24 h 56"/>
                    <a:gd name="T24" fmla="*/ 35 w 36"/>
                    <a:gd name="T25" fmla="*/ 9 h 56"/>
                    <a:gd name="T26" fmla="*/ 34 w 36"/>
                    <a:gd name="T27" fmla="*/ 0 h 56"/>
                    <a:gd name="T28" fmla="*/ 27 w 36"/>
                    <a:gd name="T29" fmla="*/ 21 h 56"/>
                    <a:gd name="T30" fmla="*/ 21 w 36"/>
                    <a:gd name="T31" fmla="*/ 34 h 56"/>
                    <a:gd name="T32" fmla="*/ 13 w 36"/>
                    <a:gd name="T33" fmla="*/ 34 h 56"/>
                    <a:gd name="T34" fmla="*/ 5 w 36"/>
                    <a:gd name="T35" fmla="*/ 33 h 56"/>
                    <a:gd name="T36" fmla="*/ 7 w 36"/>
                    <a:gd name="T37" fmla="*/ 27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6"/>
                    <a:gd name="T58" fmla="*/ 0 h 56"/>
                    <a:gd name="T59" fmla="*/ 36 w 36"/>
                    <a:gd name="T60" fmla="*/ 56 h 5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6" h="56">
                      <a:moveTo>
                        <a:pt x="7" y="27"/>
                      </a:moveTo>
                      <a:lnTo>
                        <a:pt x="2" y="35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4" y="53"/>
                      </a:lnTo>
                      <a:lnTo>
                        <a:pt x="8" y="55"/>
                      </a:lnTo>
                      <a:lnTo>
                        <a:pt x="14" y="54"/>
                      </a:lnTo>
                      <a:lnTo>
                        <a:pt x="20" y="52"/>
                      </a:lnTo>
                      <a:lnTo>
                        <a:pt x="24" y="46"/>
                      </a:lnTo>
                      <a:lnTo>
                        <a:pt x="28" y="39"/>
                      </a:lnTo>
                      <a:lnTo>
                        <a:pt x="31" y="24"/>
                      </a:lnTo>
                      <a:lnTo>
                        <a:pt x="35" y="9"/>
                      </a:lnTo>
                      <a:lnTo>
                        <a:pt x="34" y="0"/>
                      </a:lnTo>
                      <a:lnTo>
                        <a:pt x="27" y="21"/>
                      </a:lnTo>
                      <a:lnTo>
                        <a:pt x="21" y="34"/>
                      </a:lnTo>
                      <a:lnTo>
                        <a:pt x="13" y="34"/>
                      </a:lnTo>
                      <a:lnTo>
                        <a:pt x="5" y="33"/>
                      </a:lnTo>
                      <a:lnTo>
                        <a:pt x="7" y="2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90" name="Freeform 121"/>
                <p:cNvSpPr>
                  <a:spLocks/>
                </p:cNvSpPr>
                <p:nvPr/>
              </p:nvSpPr>
              <p:spPr bwMode="auto">
                <a:xfrm>
                  <a:off x="3835" y="1537"/>
                  <a:ext cx="41" cy="61"/>
                </a:xfrm>
                <a:custGeom>
                  <a:avLst/>
                  <a:gdLst>
                    <a:gd name="T0" fmla="*/ 1 w 41"/>
                    <a:gd name="T1" fmla="*/ 0 h 61"/>
                    <a:gd name="T2" fmla="*/ 0 w 41"/>
                    <a:gd name="T3" fmla="*/ 6 h 61"/>
                    <a:gd name="T4" fmla="*/ 5 w 41"/>
                    <a:gd name="T5" fmla="*/ 21 h 61"/>
                    <a:gd name="T6" fmla="*/ 9 w 41"/>
                    <a:gd name="T7" fmla="*/ 33 h 61"/>
                    <a:gd name="T8" fmla="*/ 13 w 41"/>
                    <a:gd name="T9" fmla="*/ 45 h 61"/>
                    <a:gd name="T10" fmla="*/ 17 w 41"/>
                    <a:gd name="T11" fmla="*/ 52 h 61"/>
                    <a:gd name="T12" fmla="*/ 21 w 41"/>
                    <a:gd name="T13" fmla="*/ 57 h 61"/>
                    <a:gd name="T14" fmla="*/ 26 w 41"/>
                    <a:gd name="T15" fmla="*/ 59 h 61"/>
                    <a:gd name="T16" fmla="*/ 32 w 41"/>
                    <a:gd name="T17" fmla="*/ 60 h 61"/>
                    <a:gd name="T18" fmla="*/ 35 w 41"/>
                    <a:gd name="T19" fmla="*/ 58 h 61"/>
                    <a:gd name="T20" fmla="*/ 38 w 41"/>
                    <a:gd name="T21" fmla="*/ 56 h 61"/>
                    <a:gd name="T22" fmla="*/ 40 w 41"/>
                    <a:gd name="T23" fmla="*/ 50 h 61"/>
                    <a:gd name="T24" fmla="*/ 39 w 41"/>
                    <a:gd name="T25" fmla="*/ 42 h 61"/>
                    <a:gd name="T26" fmla="*/ 35 w 41"/>
                    <a:gd name="T27" fmla="*/ 33 h 61"/>
                    <a:gd name="T28" fmla="*/ 33 w 41"/>
                    <a:gd name="T29" fmla="*/ 28 h 61"/>
                    <a:gd name="T30" fmla="*/ 32 w 41"/>
                    <a:gd name="T31" fmla="*/ 32 h 61"/>
                    <a:gd name="T32" fmla="*/ 30 w 41"/>
                    <a:gd name="T33" fmla="*/ 34 h 61"/>
                    <a:gd name="T34" fmla="*/ 25 w 41"/>
                    <a:gd name="T35" fmla="*/ 36 h 61"/>
                    <a:gd name="T36" fmla="*/ 21 w 41"/>
                    <a:gd name="T37" fmla="*/ 36 h 61"/>
                    <a:gd name="T38" fmla="*/ 13 w 41"/>
                    <a:gd name="T39" fmla="*/ 35 h 61"/>
                    <a:gd name="T40" fmla="*/ 5 w 41"/>
                    <a:gd name="T41" fmla="*/ 11 h 61"/>
                    <a:gd name="T42" fmla="*/ 1 w 41"/>
                    <a:gd name="T43" fmla="*/ 0 h 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61"/>
                    <a:gd name="T68" fmla="*/ 41 w 41"/>
                    <a:gd name="T69" fmla="*/ 61 h 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61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5" y="21"/>
                      </a:lnTo>
                      <a:lnTo>
                        <a:pt x="9" y="33"/>
                      </a:lnTo>
                      <a:lnTo>
                        <a:pt x="13" y="45"/>
                      </a:lnTo>
                      <a:lnTo>
                        <a:pt x="17" y="52"/>
                      </a:lnTo>
                      <a:lnTo>
                        <a:pt x="21" y="57"/>
                      </a:lnTo>
                      <a:lnTo>
                        <a:pt x="26" y="59"/>
                      </a:lnTo>
                      <a:lnTo>
                        <a:pt x="32" y="60"/>
                      </a:lnTo>
                      <a:lnTo>
                        <a:pt x="35" y="58"/>
                      </a:lnTo>
                      <a:lnTo>
                        <a:pt x="38" y="56"/>
                      </a:lnTo>
                      <a:lnTo>
                        <a:pt x="40" y="50"/>
                      </a:lnTo>
                      <a:lnTo>
                        <a:pt x="39" y="42"/>
                      </a:lnTo>
                      <a:lnTo>
                        <a:pt x="35" y="33"/>
                      </a:lnTo>
                      <a:lnTo>
                        <a:pt x="33" y="28"/>
                      </a:lnTo>
                      <a:lnTo>
                        <a:pt x="32" y="32"/>
                      </a:lnTo>
                      <a:lnTo>
                        <a:pt x="30" y="34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3" y="35"/>
                      </a:lnTo>
                      <a:lnTo>
                        <a:pt x="5" y="1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393" name="Group 122"/>
            <p:cNvGrpSpPr>
              <a:grpSpLocks/>
            </p:cNvGrpSpPr>
            <p:nvPr/>
          </p:nvGrpSpPr>
          <p:grpSpPr bwMode="auto">
            <a:xfrm>
              <a:off x="3529" y="833"/>
              <a:ext cx="186" cy="767"/>
              <a:chOff x="3529" y="833"/>
              <a:chExt cx="186" cy="767"/>
            </a:xfrm>
          </p:grpSpPr>
          <p:sp>
            <p:nvSpPr>
              <p:cNvPr id="14562" name="Freeform 123"/>
              <p:cNvSpPr>
                <a:spLocks/>
              </p:cNvSpPr>
              <p:nvPr/>
            </p:nvSpPr>
            <p:spPr bwMode="auto">
              <a:xfrm>
                <a:off x="3665" y="1259"/>
                <a:ext cx="24" cy="58"/>
              </a:xfrm>
              <a:custGeom>
                <a:avLst/>
                <a:gdLst>
                  <a:gd name="T0" fmla="*/ 22 w 24"/>
                  <a:gd name="T1" fmla="*/ 0 h 58"/>
                  <a:gd name="T2" fmla="*/ 23 w 24"/>
                  <a:gd name="T3" fmla="*/ 31 h 58"/>
                  <a:gd name="T4" fmla="*/ 11 w 24"/>
                  <a:gd name="T5" fmla="*/ 51 h 58"/>
                  <a:gd name="T6" fmla="*/ 5 w 24"/>
                  <a:gd name="T7" fmla="*/ 57 h 58"/>
                  <a:gd name="T8" fmla="*/ 6 w 24"/>
                  <a:gd name="T9" fmla="*/ 29 h 58"/>
                  <a:gd name="T10" fmla="*/ 4 w 24"/>
                  <a:gd name="T11" fmla="*/ 32 h 58"/>
                  <a:gd name="T12" fmla="*/ 1 w 24"/>
                  <a:gd name="T13" fmla="*/ 41 h 58"/>
                  <a:gd name="T14" fmla="*/ 0 w 24"/>
                  <a:gd name="T15" fmla="*/ 31 h 58"/>
                  <a:gd name="T16" fmla="*/ 3 w 24"/>
                  <a:gd name="T17" fmla="*/ 15 h 58"/>
                  <a:gd name="T18" fmla="*/ 11 w 24"/>
                  <a:gd name="T19" fmla="*/ 0 h 58"/>
                  <a:gd name="T20" fmla="*/ 22 w 24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58"/>
                  <a:gd name="T35" fmla="*/ 24 w 24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58">
                    <a:moveTo>
                      <a:pt x="22" y="0"/>
                    </a:moveTo>
                    <a:lnTo>
                      <a:pt x="23" y="31"/>
                    </a:lnTo>
                    <a:lnTo>
                      <a:pt x="11" y="51"/>
                    </a:lnTo>
                    <a:lnTo>
                      <a:pt x="5" y="57"/>
                    </a:lnTo>
                    <a:lnTo>
                      <a:pt x="6" y="29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63" name="Freeform 124"/>
              <p:cNvSpPr>
                <a:spLocks/>
              </p:cNvSpPr>
              <p:nvPr/>
            </p:nvSpPr>
            <p:spPr bwMode="auto">
              <a:xfrm>
                <a:off x="3553" y="1244"/>
                <a:ext cx="26" cy="55"/>
              </a:xfrm>
              <a:custGeom>
                <a:avLst/>
                <a:gdLst>
                  <a:gd name="T0" fmla="*/ 17 w 26"/>
                  <a:gd name="T1" fmla="*/ 0 h 55"/>
                  <a:gd name="T2" fmla="*/ 25 w 26"/>
                  <a:gd name="T3" fmla="*/ 28 h 55"/>
                  <a:gd name="T4" fmla="*/ 12 w 26"/>
                  <a:gd name="T5" fmla="*/ 54 h 55"/>
                  <a:gd name="T6" fmla="*/ 7 w 26"/>
                  <a:gd name="T7" fmla="*/ 51 h 55"/>
                  <a:gd name="T8" fmla="*/ 0 w 26"/>
                  <a:gd name="T9" fmla="*/ 48 h 55"/>
                  <a:gd name="T10" fmla="*/ 3 w 26"/>
                  <a:gd name="T11" fmla="*/ 40 h 55"/>
                  <a:gd name="T12" fmla="*/ 4 w 26"/>
                  <a:gd name="T13" fmla="*/ 30 h 55"/>
                  <a:gd name="T14" fmla="*/ 0 w 26"/>
                  <a:gd name="T15" fmla="*/ 20 h 55"/>
                  <a:gd name="T16" fmla="*/ 3 w 26"/>
                  <a:gd name="T17" fmla="*/ 2 h 55"/>
                  <a:gd name="T18" fmla="*/ 17 w 26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55"/>
                  <a:gd name="T32" fmla="*/ 26 w 2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55">
                    <a:moveTo>
                      <a:pt x="17" y="0"/>
                    </a:moveTo>
                    <a:lnTo>
                      <a:pt x="25" y="28"/>
                    </a:lnTo>
                    <a:lnTo>
                      <a:pt x="12" y="54"/>
                    </a:lnTo>
                    <a:lnTo>
                      <a:pt x="7" y="51"/>
                    </a:lnTo>
                    <a:lnTo>
                      <a:pt x="0" y="48"/>
                    </a:lnTo>
                    <a:lnTo>
                      <a:pt x="3" y="40"/>
                    </a:lnTo>
                    <a:lnTo>
                      <a:pt x="4" y="30"/>
                    </a:lnTo>
                    <a:lnTo>
                      <a:pt x="0" y="20"/>
                    </a:lnTo>
                    <a:lnTo>
                      <a:pt x="3" y="2"/>
                    </a:lnTo>
                    <a:lnTo>
                      <a:pt x="17" y="0"/>
                    </a:lnTo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4564" name="Group 125"/>
              <p:cNvGrpSpPr>
                <a:grpSpLocks/>
              </p:cNvGrpSpPr>
              <p:nvPr/>
            </p:nvGrpSpPr>
            <p:grpSpPr bwMode="auto">
              <a:xfrm>
                <a:off x="3532" y="1524"/>
                <a:ext cx="183" cy="76"/>
                <a:chOff x="3532" y="1524"/>
                <a:chExt cx="183" cy="76"/>
              </a:xfrm>
            </p:grpSpPr>
            <p:sp>
              <p:nvSpPr>
                <p:cNvPr id="14580" name="Freeform 126"/>
                <p:cNvSpPr>
                  <a:spLocks/>
                </p:cNvSpPr>
                <p:nvPr/>
              </p:nvSpPr>
              <p:spPr bwMode="auto">
                <a:xfrm>
                  <a:off x="3639" y="1524"/>
                  <a:ext cx="76" cy="47"/>
                </a:xfrm>
                <a:custGeom>
                  <a:avLst/>
                  <a:gdLst>
                    <a:gd name="T0" fmla="*/ 37 w 76"/>
                    <a:gd name="T1" fmla="*/ 0 h 47"/>
                    <a:gd name="T2" fmla="*/ 49 w 76"/>
                    <a:gd name="T3" fmla="*/ 12 h 47"/>
                    <a:gd name="T4" fmla="*/ 60 w 76"/>
                    <a:gd name="T5" fmla="*/ 25 h 47"/>
                    <a:gd name="T6" fmla="*/ 74 w 76"/>
                    <a:gd name="T7" fmla="*/ 36 h 47"/>
                    <a:gd name="T8" fmla="*/ 75 w 76"/>
                    <a:gd name="T9" fmla="*/ 42 h 47"/>
                    <a:gd name="T10" fmla="*/ 62 w 76"/>
                    <a:gd name="T11" fmla="*/ 46 h 47"/>
                    <a:gd name="T12" fmla="*/ 48 w 76"/>
                    <a:gd name="T13" fmla="*/ 44 h 47"/>
                    <a:gd name="T14" fmla="*/ 30 w 76"/>
                    <a:gd name="T15" fmla="*/ 36 h 47"/>
                    <a:gd name="T16" fmla="*/ 18 w 76"/>
                    <a:gd name="T17" fmla="*/ 29 h 47"/>
                    <a:gd name="T18" fmla="*/ 4 w 76"/>
                    <a:gd name="T19" fmla="*/ 27 h 47"/>
                    <a:gd name="T20" fmla="*/ 0 w 76"/>
                    <a:gd name="T21" fmla="*/ 23 h 47"/>
                    <a:gd name="T22" fmla="*/ 1 w 76"/>
                    <a:gd name="T23" fmla="*/ 2 h 47"/>
                    <a:gd name="T24" fmla="*/ 37 w 76"/>
                    <a:gd name="T25" fmla="*/ 0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"/>
                    <a:gd name="T40" fmla="*/ 0 h 47"/>
                    <a:gd name="T41" fmla="*/ 76 w 76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" h="47">
                      <a:moveTo>
                        <a:pt x="37" y="0"/>
                      </a:moveTo>
                      <a:lnTo>
                        <a:pt x="49" y="12"/>
                      </a:lnTo>
                      <a:lnTo>
                        <a:pt x="60" y="25"/>
                      </a:lnTo>
                      <a:lnTo>
                        <a:pt x="74" y="36"/>
                      </a:lnTo>
                      <a:lnTo>
                        <a:pt x="75" y="42"/>
                      </a:lnTo>
                      <a:lnTo>
                        <a:pt x="62" y="46"/>
                      </a:lnTo>
                      <a:lnTo>
                        <a:pt x="48" y="44"/>
                      </a:lnTo>
                      <a:lnTo>
                        <a:pt x="30" y="36"/>
                      </a:lnTo>
                      <a:lnTo>
                        <a:pt x="18" y="29"/>
                      </a:lnTo>
                      <a:lnTo>
                        <a:pt x="4" y="27"/>
                      </a:lnTo>
                      <a:lnTo>
                        <a:pt x="0" y="23"/>
                      </a:lnTo>
                      <a:lnTo>
                        <a:pt x="1" y="2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81" name="Freeform 127"/>
                <p:cNvSpPr>
                  <a:spLocks/>
                </p:cNvSpPr>
                <p:nvPr/>
              </p:nvSpPr>
              <p:spPr bwMode="auto">
                <a:xfrm>
                  <a:off x="3532" y="1547"/>
                  <a:ext cx="48" cy="53"/>
                </a:xfrm>
                <a:custGeom>
                  <a:avLst/>
                  <a:gdLst>
                    <a:gd name="T0" fmla="*/ 46 w 48"/>
                    <a:gd name="T1" fmla="*/ 1 h 53"/>
                    <a:gd name="T2" fmla="*/ 47 w 48"/>
                    <a:gd name="T3" fmla="*/ 15 h 53"/>
                    <a:gd name="T4" fmla="*/ 40 w 48"/>
                    <a:gd name="T5" fmla="*/ 22 h 53"/>
                    <a:gd name="T6" fmla="*/ 39 w 48"/>
                    <a:gd name="T7" fmla="*/ 33 h 53"/>
                    <a:gd name="T8" fmla="*/ 28 w 48"/>
                    <a:gd name="T9" fmla="*/ 44 h 53"/>
                    <a:gd name="T10" fmla="*/ 19 w 48"/>
                    <a:gd name="T11" fmla="*/ 50 h 53"/>
                    <a:gd name="T12" fmla="*/ 11 w 48"/>
                    <a:gd name="T13" fmla="*/ 52 h 53"/>
                    <a:gd name="T14" fmla="*/ 4 w 48"/>
                    <a:gd name="T15" fmla="*/ 51 h 53"/>
                    <a:gd name="T16" fmla="*/ 0 w 48"/>
                    <a:gd name="T17" fmla="*/ 43 h 53"/>
                    <a:gd name="T18" fmla="*/ 1 w 48"/>
                    <a:gd name="T19" fmla="*/ 32 h 53"/>
                    <a:gd name="T20" fmla="*/ 9 w 48"/>
                    <a:gd name="T21" fmla="*/ 19 h 53"/>
                    <a:gd name="T22" fmla="*/ 20 w 48"/>
                    <a:gd name="T23" fmla="*/ 5 h 53"/>
                    <a:gd name="T24" fmla="*/ 21 w 48"/>
                    <a:gd name="T25" fmla="*/ 0 h 53"/>
                    <a:gd name="T26" fmla="*/ 46 w 48"/>
                    <a:gd name="T27" fmla="*/ 1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8"/>
                    <a:gd name="T43" fmla="*/ 0 h 53"/>
                    <a:gd name="T44" fmla="*/ 48 w 48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8" h="53">
                      <a:moveTo>
                        <a:pt x="46" y="1"/>
                      </a:moveTo>
                      <a:lnTo>
                        <a:pt x="47" y="15"/>
                      </a:lnTo>
                      <a:lnTo>
                        <a:pt x="40" y="22"/>
                      </a:lnTo>
                      <a:lnTo>
                        <a:pt x="39" y="33"/>
                      </a:lnTo>
                      <a:lnTo>
                        <a:pt x="28" y="44"/>
                      </a:lnTo>
                      <a:lnTo>
                        <a:pt x="19" y="50"/>
                      </a:lnTo>
                      <a:lnTo>
                        <a:pt x="11" y="52"/>
                      </a:lnTo>
                      <a:lnTo>
                        <a:pt x="4" y="51"/>
                      </a:lnTo>
                      <a:lnTo>
                        <a:pt x="0" y="43"/>
                      </a:lnTo>
                      <a:lnTo>
                        <a:pt x="1" y="32"/>
                      </a:lnTo>
                      <a:lnTo>
                        <a:pt x="9" y="19"/>
                      </a:lnTo>
                      <a:lnTo>
                        <a:pt x="20" y="5"/>
                      </a:lnTo>
                      <a:lnTo>
                        <a:pt x="21" y="0"/>
                      </a:lnTo>
                      <a:lnTo>
                        <a:pt x="46" y="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565" name="Freeform 128"/>
              <p:cNvSpPr>
                <a:spLocks/>
              </p:cNvSpPr>
              <p:nvPr/>
            </p:nvSpPr>
            <p:spPr bwMode="auto">
              <a:xfrm>
                <a:off x="3669" y="1250"/>
                <a:ext cx="24" cy="58"/>
              </a:xfrm>
              <a:custGeom>
                <a:avLst/>
                <a:gdLst>
                  <a:gd name="T0" fmla="*/ 22 w 24"/>
                  <a:gd name="T1" fmla="*/ 0 h 58"/>
                  <a:gd name="T2" fmla="*/ 23 w 24"/>
                  <a:gd name="T3" fmla="*/ 31 h 58"/>
                  <a:gd name="T4" fmla="*/ 11 w 24"/>
                  <a:gd name="T5" fmla="*/ 51 h 58"/>
                  <a:gd name="T6" fmla="*/ 5 w 24"/>
                  <a:gd name="T7" fmla="*/ 57 h 58"/>
                  <a:gd name="T8" fmla="*/ 6 w 24"/>
                  <a:gd name="T9" fmla="*/ 30 h 58"/>
                  <a:gd name="T10" fmla="*/ 4 w 24"/>
                  <a:gd name="T11" fmla="*/ 32 h 58"/>
                  <a:gd name="T12" fmla="*/ 1 w 24"/>
                  <a:gd name="T13" fmla="*/ 41 h 58"/>
                  <a:gd name="T14" fmla="*/ 0 w 24"/>
                  <a:gd name="T15" fmla="*/ 31 h 58"/>
                  <a:gd name="T16" fmla="*/ 3 w 24"/>
                  <a:gd name="T17" fmla="*/ 15 h 58"/>
                  <a:gd name="T18" fmla="*/ 11 w 24"/>
                  <a:gd name="T19" fmla="*/ 0 h 58"/>
                  <a:gd name="T20" fmla="*/ 22 w 24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58"/>
                  <a:gd name="T35" fmla="*/ 24 w 24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58">
                    <a:moveTo>
                      <a:pt x="22" y="0"/>
                    </a:moveTo>
                    <a:lnTo>
                      <a:pt x="23" y="31"/>
                    </a:lnTo>
                    <a:lnTo>
                      <a:pt x="11" y="51"/>
                    </a:lnTo>
                    <a:lnTo>
                      <a:pt x="5" y="57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66" name="Freeform 129"/>
              <p:cNvSpPr>
                <a:spLocks/>
              </p:cNvSpPr>
              <p:nvPr/>
            </p:nvSpPr>
            <p:spPr bwMode="auto">
              <a:xfrm>
                <a:off x="3550" y="1125"/>
                <a:ext cx="132" cy="424"/>
              </a:xfrm>
              <a:custGeom>
                <a:avLst/>
                <a:gdLst>
                  <a:gd name="T0" fmla="*/ 129 w 132"/>
                  <a:gd name="T1" fmla="*/ 0 h 424"/>
                  <a:gd name="T2" fmla="*/ 131 w 132"/>
                  <a:gd name="T3" fmla="*/ 230 h 424"/>
                  <a:gd name="T4" fmla="*/ 129 w 132"/>
                  <a:gd name="T5" fmla="*/ 401 h 424"/>
                  <a:gd name="T6" fmla="*/ 90 w 132"/>
                  <a:gd name="T7" fmla="*/ 409 h 424"/>
                  <a:gd name="T8" fmla="*/ 84 w 132"/>
                  <a:gd name="T9" fmla="*/ 269 h 424"/>
                  <a:gd name="T10" fmla="*/ 89 w 132"/>
                  <a:gd name="T11" fmla="*/ 255 h 424"/>
                  <a:gd name="T12" fmla="*/ 84 w 132"/>
                  <a:gd name="T13" fmla="*/ 248 h 424"/>
                  <a:gd name="T14" fmla="*/ 84 w 132"/>
                  <a:gd name="T15" fmla="*/ 162 h 424"/>
                  <a:gd name="T16" fmla="*/ 75 w 132"/>
                  <a:gd name="T17" fmla="*/ 189 h 424"/>
                  <a:gd name="T18" fmla="*/ 53 w 132"/>
                  <a:gd name="T19" fmla="*/ 305 h 424"/>
                  <a:gd name="T20" fmla="*/ 33 w 132"/>
                  <a:gd name="T21" fmla="*/ 423 h 424"/>
                  <a:gd name="T22" fmla="*/ 0 w 132"/>
                  <a:gd name="T23" fmla="*/ 423 h 424"/>
                  <a:gd name="T24" fmla="*/ 15 w 132"/>
                  <a:gd name="T25" fmla="*/ 264 h 424"/>
                  <a:gd name="T26" fmla="*/ 21 w 132"/>
                  <a:gd name="T27" fmla="*/ 130 h 424"/>
                  <a:gd name="T28" fmla="*/ 18 w 132"/>
                  <a:gd name="T29" fmla="*/ 3 h 424"/>
                  <a:gd name="T30" fmla="*/ 129 w 132"/>
                  <a:gd name="T31" fmla="*/ 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424"/>
                  <a:gd name="T50" fmla="*/ 132 w 132"/>
                  <a:gd name="T51" fmla="*/ 424 h 4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424">
                    <a:moveTo>
                      <a:pt x="129" y="0"/>
                    </a:moveTo>
                    <a:lnTo>
                      <a:pt x="131" y="230"/>
                    </a:lnTo>
                    <a:lnTo>
                      <a:pt x="129" y="401"/>
                    </a:lnTo>
                    <a:lnTo>
                      <a:pt x="90" y="409"/>
                    </a:lnTo>
                    <a:lnTo>
                      <a:pt x="84" y="269"/>
                    </a:lnTo>
                    <a:lnTo>
                      <a:pt x="89" y="255"/>
                    </a:lnTo>
                    <a:lnTo>
                      <a:pt x="84" y="248"/>
                    </a:lnTo>
                    <a:lnTo>
                      <a:pt x="84" y="162"/>
                    </a:lnTo>
                    <a:lnTo>
                      <a:pt x="75" y="189"/>
                    </a:lnTo>
                    <a:lnTo>
                      <a:pt x="53" y="305"/>
                    </a:lnTo>
                    <a:lnTo>
                      <a:pt x="33" y="423"/>
                    </a:lnTo>
                    <a:lnTo>
                      <a:pt x="0" y="423"/>
                    </a:lnTo>
                    <a:lnTo>
                      <a:pt x="15" y="264"/>
                    </a:lnTo>
                    <a:lnTo>
                      <a:pt x="21" y="130"/>
                    </a:lnTo>
                    <a:lnTo>
                      <a:pt x="18" y="3"/>
                    </a:lnTo>
                    <a:lnTo>
                      <a:pt x="129" y="0"/>
                    </a:lnTo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67" name="Freeform 130"/>
              <p:cNvSpPr>
                <a:spLocks/>
              </p:cNvSpPr>
              <p:nvPr/>
            </p:nvSpPr>
            <p:spPr bwMode="auto">
              <a:xfrm>
                <a:off x="3529" y="930"/>
                <a:ext cx="168" cy="325"/>
              </a:xfrm>
              <a:custGeom>
                <a:avLst/>
                <a:gdLst>
                  <a:gd name="T0" fmla="*/ 112 w 168"/>
                  <a:gd name="T1" fmla="*/ 4 h 325"/>
                  <a:gd name="T2" fmla="*/ 162 w 168"/>
                  <a:gd name="T3" fmla="*/ 43 h 325"/>
                  <a:gd name="T4" fmla="*/ 166 w 168"/>
                  <a:gd name="T5" fmla="*/ 147 h 325"/>
                  <a:gd name="T6" fmla="*/ 167 w 168"/>
                  <a:gd name="T7" fmla="*/ 200 h 325"/>
                  <a:gd name="T8" fmla="*/ 164 w 168"/>
                  <a:gd name="T9" fmla="*/ 324 h 325"/>
                  <a:gd name="T10" fmla="*/ 152 w 168"/>
                  <a:gd name="T11" fmla="*/ 324 h 325"/>
                  <a:gd name="T12" fmla="*/ 147 w 168"/>
                  <a:gd name="T13" fmla="*/ 197 h 325"/>
                  <a:gd name="T14" fmla="*/ 40 w 168"/>
                  <a:gd name="T15" fmla="*/ 197 h 325"/>
                  <a:gd name="T16" fmla="*/ 37 w 168"/>
                  <a:gd name="T17" fmla="*/ 165 h 325"/>
                  <a:gd name="T18" fmla="*/ 34 w 168"/>
                  <a:gd name="T19" fmla="*/ 187 h 325"/>
                  <a:gd name="T20" fmla="*/ 41 w 168"/>
                  <a:gd name="T21" fmla="*/ 235 h 325"/>
                  <a:gd name="T22" fmla="*/ 48 w 168"/>
                  <a:gd name="T23" fmla="*/ 307 h 325"/>
                  <a:gd name="T24" fmla="*/ 30 w 168"/>
                  <a:gd name="T25" fmla="*/ 312 h 325"/>
                  <a:gd name="T26" fmla="*/ 0 w 168"/>
                  <a:gd name="T27" fmla="*/ 185 h 325"/>
                  <a:gd name="T28" fmla="*/ 19 w 168"/>
                  <a:gd name="T29" fmla="*/ 36 h 325"/>
                  <a:gd name="T30" fmla="*/ 76 w 168"/>
                  <a:gd name="T31" fmla="*/ 0 h 325"/>
                  <a:gd name="T32" fmla="*/ 101 w 168"/>
                  <a:gd name="T33" fmla="*/ 16 h 325"/>
                  <a:gd name="T34" fmla="*/ 112 w 168"/>
                  <a:gd name="T35" fmla="*/ 4 h 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8"/>
                  <a:gd name="T55" fmla="*/ 0 h 325"/>
                  <a:gd name="T56" fmla="*/ 168 w 168"/>
                  <a:gd name="T57" fmla="*/ 325 h 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8" h="325">
                    <a:moveTo>
                      <a:pt x="112" y="4"/>
                    </a:moveTo>
                    <a:lnTo>
                      <a:pt x="162" y="43"/>
                    </a:lnTo>
                    <a:lnTo>
                      <a:pt x="166" y="147"/>
                    </a:lnTo>
                    <a:lnTo>
                      <a:pt x="167" y="200"/>
                    </a:lnTo>
                    <a:lnTo>
                      <a:pt x="164" y="324"/>
                    </a:lnTo>
                    <a:lnTo>
                      <a:pt x="152" y="324"/>
                    </a:lnTo>
                    <a:lnTo>
                      <a:pt x="147" y="197"/>
                    </a:lnTo>
                    <a:lnTo>
                      <a:pt x="40" y="197"/>
                    </a:lnTo>
                    <a:lnTo>
                      <a:pt x="37" y="165"/>
                    </a:lnTo>
                    <a:lnTo>
                      <a:pt x="34" y="187"/>
                    </a:lnTo>
                    <a:lnTo>
                      <a:pt x="41" y="235"/>
                    </a:lnTo>
                    <a:lnTo>
                      <a:pt x="48" y="307"/>
                    </a:lnTo>
                    <a:lnTo>
                      <a:pt x="30" y="312"/>
                    </a:lnTo>
                    <a:lnTo>
                      <a:pt x="0" y="185"/>
                    </a:lnTo>
                    <a:lnTo>
                      <a:pt x="19" y="36"/>
                    </a:lnTo>
                    <a:lnTo>
                      <a:pt x="76" y="0"/>
                    </a:lnTo>
                    <a:lnTo>
                      <a:pt x="101" y="16"/>
                    </a:lnTo>
                    <a:lnTo>
                      <a:pt x="112" y="4"/>
                    </a:lnTo>
                  </a:path>
                </a:pathLst>
              </a:cu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568" name="Freeform 131"/>
              <p:cNvSpPr>
                <a:spLocks/>
              </p:cNvSpPr>
              <p:nvPr/>
            </p:nvSpPr>
            <p:spPr bwMode="auto">
              <a:xfrm>
                <a:off x="3557" y="1235"/>
                <a:ext cx="26" cy="55"/>
              </a:xfrm>
              <a:custGeom>
                <a:avLst/>
                <a:gdLst>
                  <a:gd name="T0" fmla="*/ 17 w 26"/>
                  <a:gd name="T1" fmla="*/ 0 h 55"/>
                  <a:gd name="T2" fmla="*/ 25 w 26"/>
                  <a:gd name="T3" fmla="*/ 28 h 55"/>
                  <a:gd name="T4" fmla="*/ 12 w 26"/>
                  <a:gd name="T5" fmla="*/ 54 h 55"/>
                  <a:gd name="T6" fmla="*/ 7 w 26"/>
                  <a:gd name="T7" fmla="*/ 51 h 55"/>
                  <a:gd name="T8" fmla="*/ 0 w 26"/>
                  <a:gd name="T9" fmla="*/ 48 h 55"/>
                  <a:gd name="T10" fmla="*/ 3 w 26"/>
                  <a:gd name="T11" fmla="*/ 40 h 55"/>
                  <a:gd name="T12" fmla="*/ 4 w 26"/>
                  <a:gd name="T13" fmla="*/ 30 h 55"/>
                  <a:gd name="T14" fmla="*/ 0 w 26"/>
                  <a:gd name="T15" fmla="*/ 20 h 55"/>
                  <a:gd name="T16" fmla="*/ 3 w 26"/>
                  <a:gd name="T17" fmla="*/ 2 h 55"/>
                  <a:gd name="T18" fmla="*/ 17 w 26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55"/>
                  <a:gd name="T32" fmla="*/ 26 w 2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55">
                    <a:moveTo>
                      <a:pt x="17" y="0"/>
                    </a:moveTo>
                    <a:lnTo>
                      <a:pt x="25" y="28"/>
                    </a:lnTo>
                    <a:lnTo>
                      <a:pt x="12" y="54"/>
                    </a:lnTo>
                    <a:lnTo>
                      <a:pt x="7" y="51"/>
                    </a:lnTo>
                    <a:lnTo>
                      <a:pt x="0" y="48"/>
                    </a:lnTo>
                    <a:lnTo>
                      <a:pt x="3" y="40"/>
                    </a:lnTo>
                    <a:lnTo>
                      <a:pt x="4" y="30"/>
                    </a:lnTo>
                    <a:lnTo>
                      <a:pt x="0" y="20"/>
                    </a:lnTo>
                    <a:lnTo>
                      <a:pt x="3" y="2"/>
                    </a:lnTo>
                    <a:lnTo>
                      <a:pt x="17" y="0"/>
                    </a:lnTo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4569" name="Group 132"/>
              <p:cNvGrpSpPr>
                <a:grpSpLocks/>
              </p:cNvGrpSpPr>
              <p:nvPr/>
            </p:nvGrpSpPr>
            <p:grpSpPr bwMode="auto">
              <a:xfrm>
                <a:off x="3570" y="936"/>
                <a:ext cx="107" cy="202"/>
                <a:chOff x="3570" y="936"/>
                <a:chExt cx="107" cy="202"/>
              </a:xfrm>
            </p:grpSpPr>
            <p:grpSp>
              <p:nvGrpSpPr>
                <p:cNvPr id="14574" name="Group 133"/>
                <p:cNvGrpSpPr>
                  <a:grpSpLocks/>
                </p:cNvGrpSpPr>
                <p:nvPr/>
              </p:nvGrpSpPr>
              <p:grpSpPr bwMode="auto">
                <a:xfrm>
                  <a:off x="3570" y="936"/>
                  <a:ext cx="107" cy="202"/>
                  <a:chOff x="3570" y="936"/>
                  <a:chExt cx="107" cy="202"/>
                </a:xfrm>
              </p:grpSpPr>
              <p:grpSp>
                <p:nvGrpSpPr>
                  <p:cNvPr id="14576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570" y="1127"/>
                    <a:ext cx="107" cy="11"/>
                    <a:chOff x="3570" y="1127"/>
                    <a:chExt cx="107" cy="11"/>
                  </a:xfrm>
                </p:grpSpPr>
                <p:sp>
                  <p:nvSpPr>
                    <p:cNvPr id="14578" name="Line 1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0" y="1137"/>
                      <a:ext cx="10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79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0" y="1127"/>
                      <a:ext cx="107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577" name="Freeform 137"/>
                  <p:cNvSpPr>
                    <a:spLocks/>
                  </p:cNvSpPr>
                  <p:nvPr/>
                </p:nvSpPr>
                <p:spPr bwMode="auto">
                  <a:xfrm>
                    <a:off x="3597" y="936"/>
                    <a:ext cx="50" cy="30"/>
                  </a:xfrm>
                  <a:custGeom>
                    <a:avLst/>
                    <a:gdLst>
                      <a:gd name="T0" fmla="*/ 49 w 50"/>
                      <a:gd name="T1" fmla="*/ 3 h 30"/>
                      <a:gd name="T2" fmla="*/ 47 w 50"/>
                      <a:gd name="T3" fmla="*/ 29 h 30"/>
                      <a:gd name="T4" fmla="*/ 33 w 50"/>
                      <a:gd name="T5" fmla="*/ 10 h 30"/>
                      <a:gd name="T6" fmla="*/ 24 w 50"/>
                      <a:gd name="T7" fmla="*/ 28 h 30"/>
                      <a:gd name="T8" fmla="*/ 0 w 50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30"/>
                      <a:gd name="T17" fmla="*/ 50 w 5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30">
                        <a:moveTo>
                          <a:pt x="49" y="3"/>
                        </a:moveTo>
                        <a:lnTo>
                          <a:pt x="47" y="29"/>
                        </a:lnTo>
                        <a:lnTo>
                          <a:pt x="33" y="10"/>
                        </a:lnTo>
                        <a:lnTo>
                          <a:pt x="24" y="2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4575" name="Line 138"/>
                <p:cNvSpPr>
                  <a:spLocks noChangeShapeType="1"/>
                </p:cNvSpPr>
                <p:nvPr/>
              </p:nvSpPr>
              <p:spPr bwMode="auto">
                <a:xfrm>
                  <a:off x="3631" y="951"/>
                  <a:ext cx="1" cy="18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70" name="Group 139"/>
              <p:cNvGrpSpPr>
                <a:grpSpLocks/>
              </p:cNvGrpSpPr>
              <p:nvPr/>
            </p:nvGrpSpPr>
            <p:grpSpPr bwMode="auto">
              <a:xfrm>
                <a:off x="3592" y="833"/>
                <a:ext cx="71" cy="115"/>
                <a:chOff x="3592" y="833"/>
                <a:chExt cx="71" cy="115"/>
              </a:xfrm>
            </p:grpSpPr>
            <p:sp>
              <p:nvSpPr>
                <p:cNvPr id="14571" name="Freeform 140"/>
                <p:cNvSpPr>
                  <a:spLocks/>
                </p:cNvSpPr>
                <p:nvPr/>
              </p:nvSpPr>
              <p:spPr bwMode="auto">
                <a:xfrm>
                  <a:off x="3595" y="839"/>
                  <a:ext cx="66" cy="109"/>
                </a:xfrm>
                <a:custGeom>
                  <a:avLst/>
                  <a:gdLst>
                    <a:gd name="T0" fmla="*/ 62 w 66"/>
                    <a:gd name="T1" fmla="*/ 19 h 109"/>
                    <a:gd name="T2" fmla="*/ 64 w 66"/>
                    <a:gd name="T3" fmla="*/ 30 h 109"/>
                    <a:gd name="T4" fmla="*/ 64 w 66"/>
                    <a:gd name="T5" fmla="*/ 34 h 109"/>
                    <a:gd name="T6" fmla="*/ 62 w 66"/>
                    <a:gd name="T7" fmla="*/ 38 h 109"/>
                    <a:gd name="T8" fmla="*/ 65 w 66"/>
                    <a:gd name="T9" fmla="*/ 46 h 109"/>
                    <a:gd name="T10" fmla="*/ 63 w 66"/>
                    <a:gd name="T11" fmla="*/ 59 h 109"/>
                    <a:gd name="T12" fmla="*/ 62 w 66"/>
                    <a:gd name="T13" fmla="*/ 65 h 109"/>
                    <a:gd name="T14" fmla="*/ 60 w 66"/>
                    <a:gd name="T15" fmla="*/ 71 h 109"/>
                    <a:gd name="T16" fmla="*/ 58 w 66"/>
                    <a:gd name="T17" fmla="*/ 77 h 109"/>
                    <a:gd name="T18" fmla="*/ 56 w 66"/>
                    <a:gd name="T19" fmla="*/ 84 h 109"/>
                    <a:gd name="T20" fmla="*/ 51 w 66"/>
                    <a:gd name="T21" fmla="*/ 85 h 109"/>
                    <a:gd name="T22" fmla="*/ 46 w 66"/>
                    <a:gd name="T23" fmla="*/ 87 h 109"/>
                    <a:gd name="T24" fmla="*/ 46 w 66"/>
                    <a:gd name="T25" fmla="*/ 92 h 109"/>
                    <a:gd name="T26" fmla="*/ 46 w 66"/>
                    <a:gd name="T27" fmla="*/ 95 h 109"/>
                    <a:gd name="T28" fmla="*/ 36 w 66"/>
                    <a:gd name="T29" fmla="*/ 108 h 109"/>
                    <a:gd name="T30" fmla="*/ 10 w 66"/>
                    <a:gd name="T31" fmla="*/ 92 h 109"/>
                    <a:gd name="T32" fmla="*/ 9 w 66"/>
                    <a:gd name="T33" fmla="*/ 62 h 109"/>
                    <a:gd name="T34" fmla="*/ 5 w 66"/>
                    <a:gd name="T35" fmla="*/ 53 h 109"/>
                    <a:gd name="T36" fmla="*/ 3 w 66"/>
                    <a:gd name="T37" fmla="*/ 47 h 109"/>
                    <a:gd name="T38" fmla="*/ 1 w 66"/>
                    <a:gd name="T39" fmla="*/ 39 h 109"/>
                    <a:gd name="T40" fmla="*/ 0 w 66"/>
                    <a:gd name="T41" fmla="*/ 32 h 109"/>
                    <a:gd name="T42" fmla="*/ 1 w 66"/>
                    <a:gd name="T43" fmla="*/ 25 h 109"/>
                    <a:gd name="T44" fmla="*/ 2 w 66"/>
                    <a:gd name="T45" fmla="*/ 18 h 109"/>
                    <a:gd name="T46" fmla="*/ 3 w 66"/>
                    <a:gd name="T47" fmla="*/ 13 h 109"/>
                    <a:gd name="T48" fmla="*/ 6 w 66"/>
                    <a:gd name="T49" fmla="*/ 8 h 109"/>
                    <a:gd name="T50" fmla="*/ 10 w 66"/>
                    <a:gd name="T51" fmla="*/ 5 h 109"/>
                    <a:gd name="T52" fmla="*/ 14 w 66"/>
                    <a:gd name="T53" fmla="*/ 3 h 109"/>
                    <a:gd name="T54" fmla="*/ 20 w 66"/>
                    <a:gd name="T55" fmla="*/ 1 h 109"/>
                    <a:gd name="T56" fmla="*/ 26 w 66"/>
                    <a:gd name="T57" fmla="*/ 0 h 109"/>
                    <a:gd name="T58" fmla="*/ 33 w 66"/>
                    <a:gd name="T59" fmla="*/ 0 h 109"/>
                    <a:gd name="T60" fmla="*/ 40 w 66"/>
                    <a:gd name="T61" fmla="*/ 0 h 109"/>
                    <a:gd name="T62" fmla="*/ 48 w 66"/>
                    <a:gd name="T63" fmla="*/ 2 h 109"/>
                    <a:gd name="T64" fmla="*/ 53 w 66"/>
                    <a:gd name="T65" fmla="*/ 5 h 109"/>
                    <a:gd name="T66" fmla="*/ 57 w 66"/>
                    <a:gd name="T67" fmla="*/ 8 h 109"/>
                    <a:gd name="T68" fmla="*/ 60 w 66"/>
                    <a:gd name="T69" fmla="*/ 13 h 109"/>
                    <a:gd name="T70" fmla="*/ 62 w 66"/>
                    <a:gd name="T71" fmla="*/ 19 h 10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109"/>
                    <a:gd name="T110" fmla="*/ 66 w 66"/>
                    <a:gd name="T111" fmla="*/ 109 h 10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109">
                      <a:moveTo>
                        <a:pt x="62" y="19"/>
                      </a:moveTo>
                      <a:lnTo>
                        <a:pt x="64" y="30"/>
                      </a:lnTo>
                      <a:lnTo>
                        <a:pt x="64" y="34"/>
                      </a:lnTo>
                      <a:lnTo>
                        <a:pt x="62" y="38"/>
                      </a:lnTo>
                      <a:lnTo>
                        <a:pt x="65" y="46"/>
                      </a:lnTo>
                      <a:lnTo>
                        <a:pt x="63" y="59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8" y="77"/>
                      </a:lnTo>
                      <a:lnTo>
                        <a:pt x="56" y="84"/>
                      </a:lnTo>
                      <a:lnTo>
                        <a:pt x="51" y="85"/>
                      </a:lnTo>
                      <a:lnTo>
                        <a:pt x="46" y="87"/>
                      </a:lnTo>
                      <a:lnTo>
                        <a:pt x="46" y="92"/>
                      </a:lnTo>
                      <a:lnTo>
                        <a:pt x="46" y="95"/>
                      </a:lnTo>
                      <a:lnTo>
                        <a:pt x="36" y="108"/>
                      </a:lnTo>
                      <a:lnTo>
                        <a:pt x="10" y="92"/>
                      </a:lnTo>
                      <a:lnTo>
                        <a:pt x="9" y="62"/>
                      </a:lnTo>
                      <a:lnTo>
                        <a:pt x="5" y="53"/>
                      </a:lnTo>
                      <a:lnTo>
                        <a:pt x="3" y="47"/>
                      </a:lnTo>
                      <a:lnTo>
                        <a:pt x="1" y="39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2" y="18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3" y="5"/>
                      </a:lnTo>
                      <a:lnTo>
                        <a:pt x="57" y="8"/>
                      </a:lnTo>
                      <a:lnTo>
                        <a:pt x="60" y="13"/>
                      </a:lnTo>
                      <a:lnTo>
                        <a:pt x="62" y="19"/>
                      </a:lnTo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72" name="Freeform 141"/>
                <p:cNvSpPr>
                  <a:spLocks/>
                </p:cNvSpPr>
                <p:nvPr/>
              </p:nvSpPr>
              <p:spPr bwMode="auto">
                <a:xfrm>
                  <a:off x="3604" y="897"/>
                  <a:ext cx="34" cy="35"/>
                </a:xfrm>
                <a:custGeom>
                  <a:avLst/>
                  <a:gdLst>
                    <a:gd name="T0" fmla="*/ 6 w 34"/>
                    <a:gd name="T1" fmla="*/ 9 h 35"/>
                    <a:gd name="T2" fmla="*/ 9 w 34"/>
                    <a:gd name="T3" fmla="*/ 17 h 35"/>
                    <a:gd name="T4" fmla="*/ 33 w 34"/>
                    <a:gd name="T5" fmla="*/ 29 h 35"/>
                    <a:gd name="T6" fmla="*/ 20 w 34"/>
                    <a:gd name="T7" fmla="*/ 26 h 35"/>
                    <a:gd name="T8" fmla="*/ 15 w 34"/>
                    <a:gd name="T9" fmla="*/ 25 h 35"/>
                    <a:gd name="T10" fmla="*/ 8 w 34"/>
                    <a:gd name="T11" fmla="*/ 26 h 35"/>
                    <a:gd name="T12" fmla="*/ 3 w 34"/>
                    <a:gd name="T13" fmla="*/ 28 h 35"/>
                    <a:gd name="T14" fmla="*/ 1 w 34"/>
                    <a:gd name="T15" fmla="*/ 34 h 35"/>
                    <a:gd name="T16" fmla="*/ 0 w 34"/>
                    <a:gd name="T17" fmla="*/ 10 h 35"/>
                    <a:gd name="T18" fmla="*/ 1 w 34"/>
                    <a:gd name="T19" fmla="*/ 5 h 35"/>
                    <a:gd name="T20" fmla="*/ 5 w 34"/>
                    <a:gd name="T21" fmla="*/ 0 h 35"/>
                    <a:gd name="T22" fmla="*/ 6 w 34"/>
                    <a:gd name="T23" fmla="*/ 9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"/>
                    <a:gd name="T37" fmla="*/ 0 h 35"/>
                    <a:gd name="T38" fmla="*/ 34 w 34"/>
                    <a:gd name="T39" fmla="*/ 35 h 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" h="35">
                      <a:moveTo>
                        <a:pt x="6" y="9"/>
                      </a:moveTo>
                      <a:lnTo>
                        <a:pt x="9" y="17"/>
                      </a:lnTo>
                      <a:lnTo>
                        <a:pt x="33" y="29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8" y="26"/>
                      </a:lnTo>
                      <a:lnTo>
                        <a:pt x="3" y="28"/>
                      </a:lnTo>
                      <a:lnTo>
                        <a:pt x="1" y="34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5" y="0"/>
                      </a:lnTo>
                      <a:lnTo>
                        <a:pt x="6" y="9"/>
                      </a:lnTo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573" name="Freeform 142"/>
                <p:cNvSpPr>
                  <a:spLocks/>
                </p:cNvSpPr>
                <p:nvPr/>
              </p:nvSpPr>
              <p:spPr bwMode="auto">
                <a:xfrm>
                  <a:off x="3592" y="833"/>
                  <a:ext cx="71" cy="79"/>
                </a:xfrm>
                <a:custGeom>
                  <a:avLst/>
                  <a:gdLst>
                    <a:gd name="T0" fmla="*/ 57 w 71"/>
                    <a:gd name="T1" fmla="*/ 6 h 79"/>
                    <a:gd name="T2" fmla="*/ 51 w 71"/>
                    <a:gd name="T3" fmla="*/ 3 h 79"/>
                    <a:gd name="T4" fmla="*/ 46 w 71"/>
                    <a:gd name="T5" fmla="*/ 2 h 79"/>
                    <a:gd name="T6" fmla="*/ 38 w 71"/>
                    <a:gd name="T7" fmla="*/ 0 h 79"/>
                    <a:gd name="T8" fmla="*/ 32 w 71"/>
                    <a:gd name="T9" fmla="*/ 0 h 79"/>
                    <a:gd name="T10" fmla="*/ 25 w 71"/>
                    <a:gd name="T11" fmla="*/ 0 h 79"/>
                    <a:gd name="T12" fmla="*/ 19 w 71"/>
                    <a:gd name="T13" fmla="*/ 1 h 79"/>
                    <a:gd name="T14" fmla="*/ 14 w 71"/>
                    <a:gd name="T15" fmla="*/ 1 h 79"/>
                    <a:gd name="T16" fmla="*/ 10 w 71"/>
                    <a:gd name="T17" fmla="*/ 3 h 79"/>
                    <a:gd name="T18" fmla="*/ 6 w 71"/>
                    <a:gd name="T19" fmla="*/ 6 h 79"/>
                    <a:gd name="T20" fmla="*/ 3 w 71"/>
                    <a:gd name="T21" fmla="*/ 10 h 79"/>
                    <a:gd name="T22" fmla="*/ 2 w 71"/>
                    <a:gd name="T23" fmla="*/ 16 h 79"/>
                    <a:gd name="T24" fmla="*/ 1 w 71"/>
                    <a:gd name="T25" fmla="*/ 24 h 79"/>
                    <a:gd name="T26" fmla="*/ 0 w 71"/>
                    <a:gd name="T27" fmla="*/ 34 h 79"/>
                    <a:gd name="T28" fmla="*/ 1 w 71"/>
                    <a:gd name="T29" fmla="*/ 43 h 79"/>
                    <a:gd name="T30" fmla="*/ 3 w 71"/>
                    <a:gd name="T31" fmla="*/ 51 h 79"/>
                    <a:gd name="T32" fmla="*/ 4 w 71"/>
                    <a:gd name="T33" fmla="*/ 58 h 79"/>
                    <a:gd name="T34" fmla="*/ 6 w 71"/>
                    <a:gd name="T35" fmla="*/ 63 h 79"/>
                    <a:gd name="T36" fmla="*/ 8 w 71"/>
                    <a:gd name="T37" fmla="*/ 68 h 79"/>
                    <a:gd name="T38" fmla="*/ 10 w 71"/>
                    <a:gd name="T39" fmla="*/ 73 h 79"/>
                    <a:gd name="T40" fmla="*/ 13 w 71"/>
                    <a:gd name="T41" fmla="*/ 78 h 79"/>
                    <a:gd name="T42" fmla="*/ 15 w 71"/>
                    <a:gd name="T43" fmla="*/ 78 h 79"/>
                    <a:gd name="T44" fmla="*/ 14 w 71"/>
                    <a:gd name="T45" fmla="*/ 71 h 79"/>
                    <a:gd name="T46" fmla="*/ 16 w 71"/>
                    <a:gd name="T47" fmla="*/ 66 h 79"/>
                    <a:gd name="T48" fmla="*/ 17 w 71"/>
                    <a:gd name="T49" fmla="*/ 63 h 79"/>
                    <a:gd name="T50" fmla="*/ 15 w 71"/>
                    <a:gd name="T51" fmla="*/ 59 h 79"/>
                    <a:gd name="T52" fmla="*/ 14 w 71"/>
                    <a:gd name="T53" fmla="*/ 51 h 79"/>
                    <a:gd name="T54" fmla="*/ 16 w 71"/>
                    <a:gd name="T55" fmla="*/ 49 h 79"/>
                    <a:gd name="T56" fmla="*/ 19 w 71"/>
                    <a:gd name="T57" fmla="*/ 53 h 79"/>
                    <a:gd name="T58" fmla="*/ 22 w 71"/>
                    <a:gd name="T59" fmla="*/ 57 h 79"/>
                    <a:gd name="T60" fmla="*/ 21 w 71"/>
                    <a:gd name="T61" fmla="*/ 49 h 79"/>
                    <a:gd name="T62" fmla="*/ 23 w 71"/>
                    <a:gd name="T63" fmla="*/ 40 h 79"/>
                    <a:gd name="T64" fmla="*/ 23 w 71"/>
                    <a:gd name="T65" fmla="*/ 30 h 79"/>
                    <a:gd name="T66" fmla="*/ 23 w 71"/>
                    <a:gd name="T67" fmla="*/ 24 h 79"/>
                    <a:gd name="T68" fmla="*/ 21 w 71"/>
                    <a:gd name="T69" fmla="*/ 22 h 79"/>
                    <a:gd name="T70" fmla="*/ 26 w 71"/>
                    <a:gd name="T71" fmla="*/ 23 h 79"/>
                    <a:gd name="T72" fmla="*/ 30 w 71"/>
                    <a:gd name="T73" fmla="*/ 25 h 79"/>
                    <a:gd name="T74" fmla="*/ 33 w 71"/>
                    <a:gd name="T75" fmla="*/ 25 h 79"/>
                    <a:gd name="T76" fmla="*/ 40 w 71"/>
                    <a:gd name="T77" fmla="*/ 26 h 79"/>
                    <a:gd name="T78" fmla="*/ 44 w 71"/>
                    <a:gd name="T79" fmla="*/ 28 h 79"/>
                    <a:gd name="T80" fmla="*/ 38 w 71"/>
                    <a:gd name="T81" fmla="*/ 25 h 79"/>
                    <a:gd name="T82" fmla="*/ 42 w 71"/>
                    <a:gd name="T83" fmla="*/ 25 h 79"/>
                    <a:gd name="T84" fmla="*/ 50 w 71"/>
                    <a:gd name="T85" fmla="*/ 25 h 79"/>
                    <a:gd name="T86" fmla="*/ 56 w 71"/>
                    <a:gd name="T87" fmla="*/ 24 h 79"/>
                    <a:gd name="T88" fmla="*/ 63 w 71"/>
                    <a:gd name="T89" fmla="*/ 24 h 79"/>
                    <a:gd name="T90" fmla="*/ 65 w 71"/>
                    <a:gd name="T91" fmla="*/ 29 h 79"/>
                    <a:gd name="T92" fmla="*/ 66 w 71"/>
                    <a:gd name="T93" fmla="*/ 35 h 79"/>
                    <a:gd name="T94" fmla="*/ 68 w 71"/>
                    <a:gd name="T95" fmla="*/ 28 h 79"/>
                    <a:gd name="T96" fmla="*/ 70 w 71"/>
                    <a:gd name="T97" fmla="*/ 19 h 79"/>
                    <a:gd name="T98" fmla="*/ 66 w 71"/>
                    <a:gd name="T99" fmla="*/ 13 h 79"/>
                    <a:gd name="T100" fmla="*/ 62 w 71"/>
                    <a:gd name="T101" fmla="*/ 9 h 79"/>
                    <a:gd name="T102" fmla="*/ 57 w 71"/>
                    <a:gd name="T103" fmla="*/ 6 h 7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"/>
                    <a:gd name="T157" fmla="*/ 0 h 79"/>
                    <a:gd name="T158" fmla="*/ 71 w 71"/>
                    <a:gd name="T159" fmla="*/ 79 h 7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" h="79">
                      <a:moveTo>
                        <a:pt x="57" y="6"/>
                      </a:moveTo>
                      <a:lnTo>
                        <a:pt x="51" y="3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1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2" y="16"/>
                      </a:lnTo>
                      <a:lnTo>
                        <a:pt x="1" y="24"/>
                      </a:ln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3" y="51"/>
                      </a:lnTo>
                      <a:lnTo>
                        <a:pt x="4" y="58"/>
                      </a:lnTo>
                      <a:lnTo>
                        <a:pt x="6" y="63"/>
                      </a:lnTo>
                      <a:lnTo>
                        <a:pt x="8" y="68"/>
                      </a:lnTo>
                      <a:lnTo>
                        <a:pt x="10" y="73"/>
                      </a:lnTo>
                      <a:lnTo>
                        <a:pt x="13" y="78"/>
                      </a:lnTo>
                      <a:lnTo>
                        <a:pt x="15" y="78"/>
                      </a:lnTo>
                      <a:lnTo>
                        <a:pt x="14" y="71"/>
                      </a:lnTo>
                      <a:lnTo>
                        <a:pt x="16" y="66"/>
                      </a:lnTo>
                      <a:lnTo>
                        <a:pt x="17" y="63"/>
                      </a:lnTo>
                      <a:lnTo>
                        <a:pt x="15" y="59"/>
                      </a:lnTo>
                      <a:lnTo>
                        <a:pt x="14" y="51"/>
                      </a:lnTo>
                      <a:lnTo>
                        <a:pt x="16" y="49"/>
                      </a:lnTo>
                      <a:lnTo>
                        <a:pt x="19" y="53"/>
                      </a:lnTo>
                      <a:lnTo>
                        <a:pt x="22" y="57"/>
                      </a:lnTo>
                      <a:lnTo>
                        <a:pt x="21" y="49"/>
                      </a:lnTo>
                      <a:lnTo>
                        <a:pt x="23" y="40"/>
                      </a:lnTo>
                      <a:lnTo>
                        <a:pt x="23" y="30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26" y="23"/>
                      </a:lnTo>
                      <a:lnTo>
                        <a:pt x="30" y="25"/>
                      </a:lnTo>
                      <a:lnTo>
                        <a:pt x="33" y="25"/>
                      </a:lnTo>
                      <a:lnTo>
                        <a:pt x="40" y="26"/>
                      </a:lnTo>
                      <a:lnTo>
                        <a:pt x="44" y="28"/>
                      </a:lnTo>
                      <a:lnTo>
                        <a:pt x="38" y="25"/>
                      </a:lnTo>
                      <a:lnTo>
                        <a:pt x="42" y="25"/>
                      </a:lnTo>
                      <a:lnTo>
                        <a:pt x="50" y="25"/>
                      </a:lnTo>
                      <a:lnTo>
                        <a:pt x="56" y="24"/>
                      </a:lnTo>
                      <a:lnTo>
                        <a:pt x="63" y="24"/>
                      </a:lnTo>
                      <a:lnTo>
                        <a:pt x="65" y="29"/>
                      </a:lnTo>
                      <a:lnTo>
                        <a:pt x="66" y="35"/>
                      </a:lnTo>
                      <a:lnTo>
                        <a:pt x="68" y="28"/>
                      </a:lnTo>
                      <a:lnTo>
                        <a:pt x="70" y="19"/>
                      </a:lnTo>
                      <a:lnTo>
                        <a:pt x="66" y="13"/>
                      </a:lnTo>
                      <a:lnTo>
                        <a:pt x="62" y="9"/>
                      </a:lnTo>
                      <a:lnTo>
                        <a:pt x="57" y="6"/>
                      </a:lnTo>
                    </a:path>
                  </a:pathLst>
                </a:custGeom>
                <a:blipFill dpi="0" rotWithShape="0">
                  <a:blip r:embed="rId9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394" name="Group 143"/>
            <p:cNvGrpSpPr>
              <a:grpSpLocks/>
            </p:cNvGrpSpPr>
            <p:nvPr/>
          </p:nvGrpSpPr>
          <p:grpSpPr bwMode="auto">
            <a:xfrm>
              <a:off x="2640" y="816"/>
              <a:ext cx="1170" cy="798"/>
              <a:chOff x="2640" y="816"/>
              <a:chExt cx="1170" cy="798"/>
            </a:xfrm>
          </p:grpSpPr>
          <p:grpSp>
            <p:nvGrpSpPr>
              <p:cNvPr id="14395" name="Group 144"/>
              <p:cNvGrpSpPr>
                <a:grpSpLocks/>
              </p:cNvGrpSpPr>
              <p:nvPr/>
            </p:nvGrpSpPr>
            <p:grpSpPr bwMode="auto">
              <a:xfrm>
                <a:off x="2765" y="848"/>
                <a:ext cx="160" cy="739"/>
                <a:chOff x="2765" y="848"/>
                <a:chExt cx="160" cy="739"/>
              </a:xfrm>
            </p:grpSpPr>
            <p:grpSp>
              <p:nvGrpSpPr>
                <p:cNvPr id="14533" name="Group 146"/>
                <p:cNvGrpSpPr>
                  <a:grpSpLocks/>
                </p:cNvGrpSpPr>
                <p:nvPr/>
              </p:nvGrpSpPr>
              <p:grpSpPr bwMode="auto">
                <a:xfrm>
                  <a:off x="2799" y="848"/>
                  <a:ext cx="85" cy="129"/>
                  <a:chOff x="2799" y="848"/>
                  <a:chExt cx="85" cy="129"/>
                </a:xfrm>
              </p:grpSpPr>
              <p:sp>
                <p:nvSpPr>
                  <p:cNvPr id="14553" name="Freeform 146"/>
                  <p:cNvSpPr>
                    <a:spLocks/>
                  </p:cNvSpPr>
                  <p:nvPr/>
                </p:nvSpPr>
                <p:spPr bwMode="auto">
                  <a:xfrm>
                    <a:off x="2799" y="848"/>
                    <a:ext cx="85" cy="101"/>
                  </a:xfrm>
                  <a:custGeom>
                    <a:avLst/>
                    <a:gdLst>
                      <a:gd name="T0" fmla="*/ 32 w 85"/>
                      <a:gd name="T1" fmla="*/ 1 h 101"/>
                      <a:gd name="T2" fmla="*/ 23 w 85"/>
                      <a:gd name="T3" fmla="*/ 6 h 101"/>
                      <a:gd name="T4" fmla="*/ 17 w 85"/>
                      <a:gd name="T5" fmla="*/ 12 h 101"/>
                      <a:gd name="T6" fmla="*/ 13 w 85"/>
                      <a:gd name="T7" fmla="*/ 19 h 101"/>
                      <a:gd name="T8" fmla="*/ 8 w 85"/>
                      <a:gd name="T9" fmla="*/ 33 h 101"/>
                      <a:gd name="T10" fmla="*/ 3 w 85"/>
                      <a:gd name="T11" fmla="*/ 53 h 101"/>
                      <a:gd name="T12" fmla="*/ 0 w 85"/>
                      <a:gd name="T13" fmla="*/ 71 h 101"/>
                      <a:gd name="T14" fmla="*/ 1 w 85"/>
                      <a:gd name="T15" fmla="*/ 79 h 101"/>
                      <a:gd name="T16" fmla="*/ 2 w 85"/>
                      <a:gd name="T17" fmla="*/ 86 h 101"/>
                      <a:gd name="T18" fmla="*/ 4 w 85"/>
                      <a:gd name="T19" fmla="*/ 95 h 101"/>
                      <a:gd name="T20" fmla="*/ 4 w 85"/>
                      <a:gd name="T21" fmla="*/ 98 h 101"/>
                      <a:gd name="T22" fmla="*/ 7 w 85"/>
                      <a:gd name="T23" fmla="*/ 98 h 101"/>
                      <a:gd name="T24" fmla="*/ 12 w 85"/>
                      <a:gd name="T25" fmla="*/ 97 h 101"/>
                      <a:gd name="T26" fmla="*/ 17 w 85"/>
                      <a:gd name="T27" fmla="*/ 97 h 101"/>
                      <a:gd name="T28" fmla="*/ 25 w 85"/>
                      <a:gd name="T29" fmla="*/ 99 h 101"/>
                      <a:gd name="T30" fmla="*/ 29 w 85"/>
                      <a:gd name="T31" fmla="*/ 100 h 101"/>
                      <a:gd name="T32" fmla="*/ 29 w 85"/>
                      <a:gd name="T33" fmla="*/ 93 h 101"/>
                      <a:gd name="T34" fmla="*/ 23 w 85"/>
                      <a:gd name="T35" fmla="*/ 79 h 101"/>
                      <a:gd name="T36" fmla="*/ 22 w 85"/>
                      <a:gd name="T37" fmla="*/ 57 h 101"/>
                      <a:gd name="T38" fmla="*/ 23 w 85"/>
                      <a:gd name="T39" fmla="*/ 37 h 101"/>
                      <a:gd name="T40" fmla="*/ 35 w 85"/>
                      <a:gd name="T41" fmla="*/ 25 h 101"/>
                      <a:gd name="T42" fmla="*/ 55 w 85"/>
                      <a:gd name="T43" fmla="*/ 23 h 101"/>
                      <a:gd name="T44" fmla="*/ 64 w 85"/>
                      <a:gd name="T45" fmla="*/ 35 h 101"/>
                      <a:gd name="T46" fmla="*/ 63 w 85"/>
                      <a:gd name="T47" fmla="*/ 77 h 101"/>
                      <a:gd name="T48" fmla="*/ 55 w 85"/>
                      <a:gd name="T49" fmla="*/ 94 h 101"/>
                      <a:gd name="T50" fmla="*/ 55 w 85"/>
                      <a:gd name="T51" fmla="*/ 99 h 101"/>
                      <a:gd name="T52" fmla="*/ 60 w 85"/>
                      <a:gd name="T53" fmla="*/ 99 h 101"/>
                      <a:gd name="T54" fmla="*/ 66 w 85"/>
                      <a:gd name="T55" fmla="*/ 98 h 101"/>
                      <a:gd name="T56" fmla="*/ 71 w 85"/>
                      <a:gd name="T57" fmla="*/ 98 h 101"/>
                      <a:gd name="T58" fmla="*/ 76 w 85"/>
                      <a:gd name="T59" fmla="*/ 99 h 101"/>
                      <a:gd name="T60" fmla="*/ 78 w 85"/>
                      <a:gd name="T61" fmla="*/ 99 h 101"/>
                      <a:gd name="T62" fmla="*/ 79 w 85"/>
                      <a:gd name="T63" fmla="*/ 93 h 101"/>
                      <a:gd name="T64" fmla="*/ 82 w 85"/>
                      <a:gd name="T65" fmla="*/ 83 h 101"/>
                      <a:gd name="T66" fmla="*/ 84 w 85"/>
                      <a:gd name="T67" fmla="*/ 74 h 101"/>
                      <a:gd name="T68" fmla="*/ 84 w 85"/>
                      <a:gd name="T69" fmla="*/ 66 h 101"/>
                      <a:gd name="T70" fmla="*/ 84 w 85"/>
                      <a:gd name="T71" fmla="*/ 57 h 101"/>
                      <a:gd name="T72" fmla="*/ 82 w 85"/>
                      <a:gd name="T73" fmla="*/ 51 h 101"/>
                      <a:gd name="T74" fmla="*/ 80 w 85"/>
                      <a:gd name="T75" fmla="*/ 44 h 101"/>
                      <a:gd name="T76" fmla="*/ 79 w 85"/>
                      <a:gd name="T77" fmla="*/ 37 h 101"/>
                      <a:gd name="T78" fmla="*/ 79 w 85"/>
                      <a:gd name="T79" fmla="*/ 32 h 101"/>
                      <a:gd name="T80" fmla="*/ 77 w 85"/>
                      <a:gd name="T81" fmla="*/ 25 h 101"/>
                      <a:gd name="T82" fmla="*/ 75 w 85"/>
                      <a:gd name="T83" fmla="*/ 16 h 101"/>
                      <a:gd name="T84" fmla="*/ 69 w 85"/>
                      <a:gd name="T85" fmla="*/ 8 h 101"/>
                      <a:gd name="T86" fmla="*/ 61 w 85"/>
                      <a:gd name="T87" fmla="*/ 2 h 101"/>
                      <a:gd name="T88" fmla="*/ 52 w 85"/>
                      <a:gd name="T89" fmla="*/ 0 h 101"/>
                      <a:gd name="T90" fmla="*/ 44 w 85"/>
                      <a:gd name="T91" fmla="*/ 0 h 101"/>
                      <a:gd name="T92" fmla="*/ 32 w 85"/>
                      <a:gd name="T93" fmla="*/ 1 h 10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5"/>
                      <a:gd name="T142" fmla="*/ 0 h 101"/>
                      <a:gd name="T143" fmla="*/ 85 w 85"/>
                      <a:gd name="T144" fmla="*/ 101 h 10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5" h="101">
                        <a:moveTo>
                          <a:pt x="32" y="1"/>
                        </a:moveTo>
                        <a:lnTo>
                          <a:pt x="23" y="6"/>
                        </a:lnTo>
                        <a:lnTo>
                          <a:pt x="17" y="12"/>
                        </a:lnTo>
                        <a:lnTo>
                          <a:pt x="13" y="19"/>
                        </a:lnTo>
                        <a:lnTo>
                          <a:pt x="8" y="33"/>
                        </a:lnTo>
                        <a:lnTo>
                          <a:pt x="3" y="53"/>
                        </a:lnTo>
                        <a:lnTo>
                          <a:pt x="0" y="71"/>
                        </a:lnTo>
                        <a:lnTo>
                          <a:pt x="1" y="79"/>
                        </a:lnTo>
                        <a:lnTo>
                          <a:pt x="2" y="86"/>
                        </a:lnTo>
                        <a:lnTo>
                          <a:pt x="4" y="95"/>
                        </a:lnTo>
                        <a:lnTo>
                          <a:pt x="4" y="98"/>
                        </a:lnTo>
                        <a:lnTo>
                          <a:pt x="7" y="98"/>
                        </a:lnTo>
                        <a:lnTo>
                          <a:pt x="12" y="97"/>
                        </a:lnTo>
                        <a:lnTo>
                          <a:pt x="17" y="97"/>
                        </a:lnTo>
                        <a:lnTo>
                          <a:pt x="25" y="99"/>
                        </a:lnTo>
                        <a:lnTo>
                          <a:pt x="29" y="100"/>
                        </a:lnTo>
                        <a:lnTo>
                          <a:pt x="29" y="93"/>
                        </a:lnTo>
                        <a:lnTo>
                          <a:pt x="23" y="79"/>
                        </a:lnTo>
                        <a:lnTo>
                          <a:pt x="22" y="57"/>
                        </a:lnTo>
                        <a:lnTo>
                          <a:pt x="23" y="37"/>
                        </a:lnTo>
                        <a:lnTo>
                          <a:pt x="35" y="25"/>
                        </a:lnTo>
                        <a:lnTo>
                          <a:pt x="55" y="23"/>
                        </a:lnTo>
                        <a:lnTo>
                          <a:pt x="64" y="35"/>
                        </a:lnTo>
                        <a:lnTo>
                          <a:pt x="63" y="77"/>
                        </a:lnTo>
                        <a:lnTo>
                          <a:pt x="55" y="94"/>
                        </a:lnTo>
                        <a:lnTo>
                          <a:pt x="55" y="99"/>
                        </a:lnTo>
                        <a:lnTo>
                          <a:pt x="60" y="99"/>
                        </a:lnTo>
                        <a:lnTo>
                          <a:pt x="66" y="98"/>
                        </a:lnTo>
                        <a:lnTo>
                          <a:pt x="71" y="98"/>
                        </a:lnTo>
                        <a:lnTo>
                          <a:pt x="76" y="99"/>
                        </a:lnTo>
                        <a:lnTo>
                          <a:pt x="78" y="99"/>
                        </a:lnTo>
                        <a:lnTo>
                          <a:pt x="79" y="93"/>
                        </a:lnTo>
                        <a:lnTo>
                          <a:pt x="82" y="83"/>
                        </a:lnTo>
                        <a:lnTo>
                          <a:pt x="84" y="74"/>
                        </a:lnTo>
                        <a:lnTo>
                          <a:pt x="84" y="66"/>
                        </a:lnTo>
                        <a:lnTo>
                          <a:pt x="84" y="57"/>
                        </a:lnTo>
                        <a:lnTo>
                          <a:pt x="82" y="51"/>
                        </a:lnTo>
                        <a:lnTo>
                          <a:pt x="80" y="44"/>
                        </a:lnTo>
                        <a:lnTo>
                          <a:pt x="79" y="37"/>
                        </a:lnTo>
                        <a:lnTo>
                          <a:pt x="79" y="32"/>
                        </a:lnTo>
                        <a:lnTo>
                          <a:pt x="77" y="25"/>
                        </a:lnTo>
                        <a:lnTo>
                          <a:pt x="75" y="16"/>
                        </a:lnTo>
                        <a:lnTo>
                          <a:pt x="69" y="8"/>
                        </a:lnTo>
                        <a:lnTo>
                          <a:pt x="61" y="2"/>
                        </a:lnTo>
                        <a:lnTo>
                          <a:pt x="52" y="0"/>
                        </a:lnTo>
                        <a:lnTo>
                          <a:pt x="44" y="0"/>
                        </a:lnTo>
                        <a:lnTo>
                          <a:pt x="32" y="1"/>
                        </a:lnTo>
                      </a:path>
                    </a:pathLst>
                  </a:custGeom>
                  <a:blipFill dpi="0" rotWithShape="0">
                    <a:blip r:embed="rId10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554" name="Freeform 147"/>
                  <p:cNvSpPr>
                    <a:spLocks/>
                  </p:cNvSpPr>
                  <p:nvPr/>
                </p:nvSpPr>
                <p:spPr bwMode="auto">
                  <a:xfrm>
                    <a:off x="2817" y="867"/>
                    <a:ext cx="50" cy="110"/>
                  </a:xfrm>
                  <a:custGeom>
                    <a:avLst/>
                    <a:gdLst>
                      <a:gd name="T0" fmla="*/ 5 w 50"/>
                      <a:gd name="T1" fmla="*/ 11 h 110"/>
                      <a:gd name="T2" fmla="*/ 2 w 50"/>
                      <a:gd name="T3" fmla="*/ 18 h 110"/>
                      <a:gd name="T4" fmla="*/ 1 w 50"/>
                      <a:gd name="T5" fmla="*/ 27 h 110"/>
                      <a:gd name="T6" fmla="*/ 0 w 50"/>
                      <a:gd name="T7" fmla="*/ 37 h 110"/>
                      <a:gd name="T8" fmla="*/ 1 w 50"/>
                      <a:gd name="T9" fmla="*/ 44 h 110"/>
                      <a:gd name="T10" fmla="*/ 2 w 50"/>
                      <a:gd name="T11" fmla="*/ 52 h 110"/>
                      <a:gd name="T12" fmla="*/ 11 w 50"/>
                      <a:gd name="T13" fmla="*/ 74 h 110"/>
                      <a:gd name="T14" fmla="*/ 11 w 50"/>
                      <a:gd name="T15" fmla="*/ 95 h 110"/>
                      <a:gd name="T16" fmla="*/ 25 w 50"/>
                      <a:gd name="T17" fmla="*/ 109 h 110"/>
                      <a:gd name="T18" fmla="*/ 36 w 50"/>
                      <a:gd name="T19" fmla="*/ 93 h 110"/>
                      <a:gd name="T20" fmla="*/ 36 w 50"/>
                      <a:gd name="T21" fmla="*/ 75 h 110"/>
                      <a:gd name="T22" fmla="*/ 46 w 50"/>
                      <a:gd name="T23" fmla="*/ 56 h 110"/>
                      <a:gd name="T24" fmla="*/ 48 w 50"/>
                      <a:gd name="T25" fmla="*/ 45 h 110"/>
                      <a:gd name="T26" fmla="*/ 49 w 50"/>
                      <a:gd name="T27" fmla="*/ 37 h 110"/>
                      <a:gd name="T28" fmla="*/ 48 w 50"/>
                      <a:gd name="T29" fmla="*/ 29 h 110"/>
                      <a:gd name="T30" fmla="*/ 48 w 50"/>
                      <a:gd name="T31" fmla="*/ 22 h 110"/>
                      <a:gd name="T32" fmla="*/ 46 w 50"/>
                      <a:gd name="T33" fmla="*/ 14 h 110"/>
                      <a:gd name="T34" fmla="*/ 43 w 50"/>
                      <a:gd name="T35" fmla="*/ 7 h 110"/>
                      <a:gd name="T36" fmla="*/ 38 w 50"/>
                      <a:gd name="T37" fmla="*/ 3 h 110"/>
                      <a:gd name="T38" fmla="*/ 30 w 50"/>
                      <a:gd name="T39" fmla="*/ 1 h 110"/>
                      <a:gd name="T40" fmla="*/ 22 w 50"/>
                      <a:gd name="T41" fmla="*/ 0 h 110"/>
                      <a:gd name="T42" fmla="*/ 15 w 50"/>
                      <a:gd name="T43" fmla="*/ 1 h 110"/>
                      <a:gd name="T44" fmla="*/ 9 w 50"/>
                      <a:gd name="T45" fmla="*/ 5 h 110"/>
                      <a:gd name="T46" fmla="*/ 5 w 50"/>
                      <a:gd name="T47" fmla="*/ 11 h 1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0"/>
                      <a:gd name="T73" fmla="*/ 0 h 110"/>
                      <a:gd name="T74" fmla="*/ 50 w 50"/>
                      <a:gd name="T75" fmla="*/ 110 h 11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0" h="110">
                        <a:moveTo>
                          <a:pt x="5" y="11"/>
                        </a:moveTo>
                        <a:lnTo>
                          <a:pt x="2" y="18"/>
                        </a:lnTo>
                        <a:lnTo>
                          <a:pt x="1" y="27"/>
                        </a:lnTo>
                        <a:lnTo>
                          <a:pt x="0" y="37"/>
                        </a:lnTo>
                        <a:lnTo>
                          <a:pt x="1" y="44"/>
                        </a:lnTo>
                        <a:lnTo>
                          <a:pt x="2" y="52"/>
                        </a:lnTo>
                        <a:lnTo>
                          <a:pt x="11" y="74"/>
                        </a:lnTo>
                        <a:lnTo>
                          <a:pt x="11" y="95"/>
                        </a:lnTo>
                        <a:lnTo>
                          <a:pt x="25" y="109"/>
                        </a:lnTo>
                        <a:lnTo>
                          <a:pt x="36" y="93"/>
                        </a:lnTo>
                        <a:lnTo>
                          <a:pt x="36" y="75"/>
                        </a:lnTo>
                        <a:lnTo>
                          <a:pt x="46" y="56"/>
                        </a:lnTo>
                        <a:lnTo>
                          <a:pt x="48" y="45"/>
                        </a:lnTo>
                        <a:lnTo>
                          <a:pt x="49" y="37"/>
                        </a:lnTo>
                        <a:lnTo>
                          <a:pt x="48" y="29"/>
                        </a:lnTo>
                        <a:lnTo>
                          <a:pt x="48" y="22"/>
                        </a:lnTo>
                        <a:lnTo>
                          <a:pt x="46" y="14"/>
                        </a:lnTo>
                        <a:lnTo>
                          <a:pt x="43" y="7"/>
                        </a:lnTo>
                        <a:lnTo>
                          <a:pt x="38" y="3"/>
                        </a:lnTo>
                        <a:lnTo>
                          <a:pt x="30" y="1"/>
                        </a:lnTo>
                        <a:lnTo>
                          <a:pt x="22" y="0"/>
                        </a:lnTo>
                        <a:lnTo>
                          <a:pt x="15" y="1"/>
                        </a:lnTo>
                        <a:lnTo>
                          <a:pt x="9" y="5"/>
                        </a:lnTo>
                        <a:lnTo>
                          <a:pt x="5" y="11"/>
                        </a:lnTo>
                      </a:path>
                    </a:pathLst>
                  </a:custGeom>
                  <a:blipFill dpi="0" rotWithShape="0">
                    <a:blip r:embed="rId1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55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813" y="914"/>
                    <a:ext cx="57" cy="16"/>
                    <a:chOff x="2813" y="914"/>
                    <a:chExt cx="57" cy="16"/>
                  </a:xfrm>
                </p:grpSpPr>
                <p:grpSp>
                  <p:nvGrpSpPr>
                    <p:cNvPr id="14556" name="Group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13" y="914"/>
                      <a:ext cx="10" cy="16"/>
                      <a:chOff x="2813" y="914"/>
                      <a:chExt cx="10" cy="16"/>
                    </a:xfrm>
                  </p:grpSpPr>
                  <p:sp>
                    <p:nvSpPr>
                      <p:cNvPr id="14560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3" y="914"/>
                        <a:ext cx="10" cy="16"/>
                      </a:xfrm>
                      <a:prstGeom prst="ellipse">
                        <a:avLst/>
                      </a:prstGeom>
                      <a:blipFill dpi="0" rotWithShape="0">
                        <a:blip r:embed="rId12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61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4" y="915"/>
                        <a:ext cx="7" cy="13"/>
                      </a:xfrm>
                      <a:prstGeom prst="ellipse">
                        <a:avLst/>
                      </a:prstGeom>
                      <a:blipFill dpi="0" rotWithShape="0">
                        <a:blip r:embed="rId13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557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0" y="914"/>
                      <a:ext cx="10" cy="16"/>
                      <a:chOff x="2860" y="914"/>
                      <a:chExt cx="10" cy="16"/>
                    </a:xfrm>
                  </p:grpSpPr>
                  <p:sp>
                    <p:nvSpPr>
                      <p:cNvPr id="14558" name="Oval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0" y="914"/>
                        <a:ext cx="10" cy="16"/>
                      </a:xfrm>
                      <a:prstGeom prst="ellipse">
                        <a:avLst/>
                      </a:prstGeom>
                      <a:blipFill dpi="0" rotWithShape="0">
                        <a:blip r:embed="rId12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59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2" y="915"/>
                        <a:ext cx="7" cy="13"/>
                      </a:xfrm>
                      <a:prstGeom prst="ellipse">
                        <a:avLst/>
                      </a:prstGeom>
                      <a:blipFill dpi="0" rotWithShape="0">
                        <a:blip r:embed="rId13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534" name="Group 155"/>
                <p:cNvGrpSpPr>
                  <a:grpSpLocks/>
                </p:cNvGrpSpPr>
                <p:nvPr/>
              </p:nvGrpSpPr>
              <p:grpSpPr bwMode="auto">
                <a:xfrm>
                  <a:off x="2790" y="1204"/>
                  <a:ext cx="132" cy="351"/>
                  <a:chOff x="2790" y="1204"/>
                  <a:chExt cx="132" cy="351"/>
                </a:xfrm>
              </p:grpSpPr>
              <p:grpSp>
                <p:nvGrpSpPr>
                  <p:cNvPr id="14549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790" y="1204"/>
                    <a:ext cx="132" cy="351"/>
                    <a:chOff x="2790" y="1204"/>
                    <a:chExt cx="132" cy="351"/>
                  </a:xfrm>
                </p:grpSpPr>
                <p:sp>
                  <p:nvSpPr>
                    <p:cNvPr id="14551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790" y="1280"/>
                      <a:ext cx="95" cy="275"/>
                    </a:xfrm>
                    <a:custGeom>
                      <a:avLst/>
                      <a:gdLst>
                        <a:gd name="T0" fmla="*/ 17 w 95"/>
                        <a:gd name="T1" fmla="*/ 5 h 275"/>
                        <a:gd name="T2" fmla="*/ 18 w 95"/>
                        <a:gd name="T3" fmla="*/ 84 h 275"/>
                        <a:gd name="T4" fmla="*/ 18 w 95"/>
                        <a:gd name="T5" fmla="*/ 151 h 275"/>
                        <a:gd name="T6" fmla="*/ 22 w 95"/>
                        <a:gd name="T7" fmla="*/ 216 h 275"/>
                        <a:gd name="T8" fmla="*/ 11 w 95"/>
                        <a:gd name="T9" fmla="*/ 244 h 275"/>
                        <a:gd name="T10" fmla="*/ 2 w 95"/>
                        <a:gd name="T11" fmla="*/ 262 h 275"/>
                        <a:gd name="T12" fmla="*/ 0 w 95"/>
                        <a:gd name="T13" fmla="*/ 267 h 275"/>
                        <a:gd name="T14" fmla="*/ 4 w 95"/>
                        <a:gd name="T15" fmla="*/ 274 h 275"/>
                        <a:gd name="T16" fmla="*/ 21 w 95"/>
                        <a:gd name="T17" fmla="*/ 273 h 275"/>
                        <a:gd name="T18" fmla="*/ 36 w 95"/>
                        <a:gd name="T19" fmla="*/ 237 h 275"/>
                        <a:gd name="T20" fmla="*/ 37 w 95"/>
                        <a:gd name="T21" fmla="*/ 214 h 275"/>
                        <a:gd name="T22" fmla="*/ 48 w 95"/>
                        <a:gd name="T23" fmla="*/ 138 h 275"/>
                        <a:gd name="T24" fmla="*/ 49 w 95"/>
                        <a:gd name="T25" fmla="*/ 120 h 275"/>
                        <a:gd name="T26" fmla="*/ 49 w 95"/>
                        <a:gd name="T27" fmla="*/ 156 h 275"/>
                        <a:gd name="T28" fmla="*/ 54 w 95"/>
                        <a:gd name="T29" fmla="*/ 206 h 275"/>
                        <a:gd name="T30" fmla="*/ 52 w 95"/>
                        <a:gd name="T31" fmla="*/ 230 h 275"/>
                        <a:gd name="T32" fmla="*/ 60 w 95"/>
                        <a:gd name="T33" fmla="*/ 253 h 275"/>
                        <a:gd name="T34" fmla="*/ 70 w 95"/>
                        <a:gd name="T35" fmla="*/ 270 h 275"/>
                        <a:gd name="T36" fmla="*/ 85 w 95"/>
                        <a:gd name="T37" fmla="*/ 271 h 275"/>
                        <a:gd name="T38" fmla="*/ 89 w 95"/>
                        <a:gd name="T39" fmla="*/ 265 h 275"/>
                        <a:gd name="T40" fmla="*/ 73 w 95"/>
                        <a:gd name="T41" fmla="*/ 229 h 275"/>
                        <a:gd name="T42" fmla="*/ 72 w 95"/>
                        <a:gd name="T43" fmla="*/ 212 h 275"/>
                        <a:gd name="T44" fmla="*/ 75 w 95"/>
                        <a:gd name="T45" fmla="*/ 175 h 275"/>
                        <a:gd name="T46" fmla="*/ 81 w 95"/>
                        <a:gd name="T47" fmla="*/ 115 h 275"/>
                        <a:gd name="T48" fmla="*/ 94 w 95"/>
                        <a:gd name="T49" fmla="*/ 0 h 275"/>
                        <a:gd name="T50" fmla="*/ 17 w 95"/>
                        <a:gd name="T51" fmla="*/ 5 h 27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95"/>
                        <a:gd name="T79" fmla="*/ 0 h 275"/>
                        <a:gd name="T80" fmla="*/ 95 w 95"/>
                        <a:gd name="T81" fmla="*/ 275 h 27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95" h="275">
                          <a:moveTo>
                            <a:pt x="17" y="5"/>
                          </a:moveTo>
                          <a:lnTo>
                            <a:pt x="18" y="84"/>
                          </a:lnTo>
                          <a:lnTo>
                            <a:pt x="18" y="151"/>
                          </a:lnTo>
                          <a:lnTo>
                            <a:pt x="22" y="216"/>
                          </a:lnTo>
                          <a:lnTo>
                            <a:pt x="11" y="244"/>
                          </a:lnTo>
                          <a:lnTo>
                            <a:pt x="2" y="262"/>
                          </a:lnTo>
                          <a:lnTo>
                            <a:pt x="0" y="267"/>
                          </a:lnTo>
                          <a:lnTo>
                            <a:pt x="4" y="274"/>
                          </a:lnTo>
                          <a:lnTo>
                            <a:pt x="21" y="273"/>
                          </a:lnTo>
                          <a:lnTo>
                            <a:pt x="36" y="237"/>
                          </a:lnTo>
                          <a:lnTo>
                            <a:pt x="37" y="214"/>
                          </a:lnTo>
                          <a:lnTo>
                            <a:pt x="48" y="138"/>
                          </a:lnTo>
                          <a:lnTo>
                            <a:pt x="49" y="120"/>
                          </a:lnTo>
                          <a:lnTo>
                            <a:pt x="49" y="156"/>
                          </a:lnTo>
                          <a:lnTo>
                            <a:pt x="54" y="206"/>
                          </a:lnTo>
                          <a:lnTo>
                            <a:pt x="52" y="230"/>
                          </a:lnTo>
                          <a:lnTo>
                            <a:pt x="60" y="253"/>
                          </a:lnTo>
                          <a:lnTo>
                            <a:pt x="70" y="270"/>
                          </a:lnTo>
                          <a:lnTo>
                            <a:pt x="85" y="271"/>
                          </a:lnTo>
                          <a:lnTo>
                            <a:pt x="89" y="265"/>
                          </a:lnTo>
                          <a:lnTo>
                            <a:pt x="73" y="229"/>
                          </a:lnTo>
                          <a:lnTo>
                            <a:pt x="72" y="212"/>
                          </a:lnTo>
                          <a:lnTo>
                            <a:pt x="75" y="175"/>
                          </a:lnTo>
                          <a:lnTo>
                            <a:pt x="81" y="115"/>
                          </a:lnTo>
                          <a:lnTo>
                            <a:pt x="94" y="0"/>
                          </a:lnTo>
                          <a:lnTo>
                            <a:pt x="17" y="5"/>
                          </a:lnTo>
                        </a:path>
                      </a:pathLst>
                    </a:custGeom>
                    <a:blipFill dpi="0" rotWithShape="0">
                      <a:blip r:embed="rId6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52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899" y="1204"/>
                      <a:ext cx="23" cy="36"/>
                    </a:xfrm>
                    <a:custGeom>
                      <a:avLst/>
                      <a:gdLst>
                        <a:gd name="T0" fmla="*/ 22 w 23"/>
                        <a:gd name="T1" fmla="*/ 0 h 36"/>
                        <a:gd name="T2" fmla="*/ 22 w 23"/>
                        <a:gd name="T3" fmla="*/ 18 h 36"/>
                        <a:gd name="T4" fmla="*/ 0 w 23"/>
                        <a:gd name="T5" fmla="*/ 35 h 36"/>
                        <a:gd name="T6" fmla="*/ 10 w 23"/>
                        <a:gd name="T7" fmla="*/ 3 h 36"/>
                        <a:gd name="T8" fmla="*/ 22 w 23"/>
                        <a:gd name="T9" fmla="*/ 0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36"/>
                        <a:gd name="T17" fmla="*/ 23 w 23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36">
                          <a:moveTo>
                            <a:pt x="22" y="0"/>
                          </a:moveTo>
                          <a:lnTo>
                            <a:pt x="22" y="18"/>
                          </a:lnTo>
                          <a:lnTo>
                            <a:pt x="0" y="35"/>
                          </a:lnTo>
                          <a:lnTo>
                            <a:pt x="10" y="3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blipFill dpi="0" rotWithShape="0">
                      <a:blip r:embed="rId6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4550" name="Freeform 159"/>
                  <p:cNvSpPr>
                    <a:spLocks/>
                  </p:cNvSpPr>
                  <p:nvPr/>
                </p:nvSpPr>
                <p:spPr bwMode="auto">
                  <a:xfrm>
                    <a:off x="2839" y="1282"/>
                    <a:ext cx="9" cy="123"/>
                  </a:xfrm>
                  <a:custGeom>
                    <a:avLst/>
                    <a:gdLst>
                      <a:gd name="T0" fmla="*/ 8 w 9"/>
                      <a:gd name="T1" fmla="*/ 0 h 123"/>
                      <a:gd name="T2" fmla="*/ 8 w 9"/>
                      <a:gd name="T3" fmla="*/ 41 h 123"/>
                      <a:gd name="T4" fmla="*/ 6 w 9"/>
                      <a:gd name="T5" fmla="*/ 65 h 123"/>
                      <a:gd name="T6" fmla="*/ 4 w 9"/>
                      <a:gd name="T7" fmla="*/ 91 h 123"/>
                      <a:gd name="T8" fmla="*/ 0 w 9"/>
                      <a:gd name="T9" fmla="*/ 116 h 123"/>
                      <a:gd name="T10" fmla="*/ 1 w 9"/>
                      <a:gd name="T11" fmla="*/ 122 h 123"/>
                      <a:gd name="T12" fmla="*/ 8 w 9"/>
                      <a:gd name="T13" fmla="*/ 0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"/>
                      <a:gd name="T22" fmla="*/ 0 h 123"/>
                      <a:gd name="T23" fmla="*/ 9 w 9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" h="123">
                        <a:moveTo>
                          <a:pt x="8" y="0"/>
                        </a:moveTo>
                        <a:lnTo>
                          <a:pt x="8" y="41"/>
                        </a:lnTo>
                        <a:lnTo>
                          <a:pt x="6" y="65"/>
                        </a:lnTo>
                        <a:lnTo>
                          <a:pt x="4" y="91"/>
                        </a:lnTo>
                        <a:lnTo>
                          <a:pt x="0" y="116"/>
                        </a:lnTo>
                        <a:lnTo>
                          <a:pt x="1" y="122"/>
                        </a:lnTo>
                        <a:lnTo>
                          <a:pt x="8" y="0"/>
                        </a:lnTo>
                      </a:path>
                    </a:pathLst>
                  </a:custGeom>
                  <a:blipFill dpi="0" rotWithShape="0">
                    <a:blip r:embed="rId14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FF5F1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535" name="Group 160"/>
                <p:cNvGrpSpPr>
                  <a:grpSpLocks/>
                </p:cNvGrpSpPr>
                <p:nvPr/>
              </p:nvGrpSpPr>
              <p:grpSpPr bwMode="auto">
                <a:xfrm>
                  <a:off x="2765" y="960"/>
                  <a:ext cx="160" cy="331"/>
                  <a:chOff x="2765" y="960"/>
                  <a:chExt cx="160" cy="331"/>
                </a:xfrm>
              </p:grpSpPr>
              <p:sp>
                <p:nvSpPr>
                  <p:cNvPr id="14539" name="Freeform 161"/>
                  <p:cNvSpPr>
                    <a:spLocks/>
                  </p:cNvSpPr>
                  <p:nvPr/>
                </p:nvSpPr>
                <p:spPr bwMode="auto">
                  <a:xfrm>
                    <a:off x="2765" y="960"/>
                    <a:ext cx="160" cy="331"/>
                  </a:xfrm>
                  <a:custGeom>
                    <a:avLst/>
                    <a:gdLst>
                      <a:gd name="T0" fmla="*/ 63 w 160"/>
                      <a:gd name="T1" fmla="*/ 2 h 331"/>
                      <a:gd name="T2" fmla="*/ 14 w 160"/>
                      <a:gd name="T3" fmla="*/ 33 h 331"/>
                      <a:gd name="T4" fmla="*/ 6 w 160"/>
                      <a:gd name="T5" fmla="*/ 48 h 331"/>
                      <a:gd name="T6" fmla="*/ 0 w 160"/>
                      <a:gd name="T7" fmla="*/ 172 h 331"/>
                      <a:gd name="T8" fmla="*/ 2 w 160"/>
                      <a:gd name="T9" fmla="*/ 201 h 331"/>
                      <a:gd name="T10" fmla="*/ 21 w 160"/>
                      <a:gd name="T11" fmla="*/ 198 h 331"/>
                      <a:gd name="T12" fmla="*/ 20 w 160"/>
                      <a:gd name="T13" fmla="*/ 271 h 331"/>
                      <a:gd name="T14" fmla="*/ 29 w 160"/>
                      <a:gd name="T15" fmla="*/ 271 h 331"/>
                      <a:gd name="T16" fmla="*/ 38 w 160"/>
                      <a:gd name="T17" fmla="*/ 328 h 331"/>
                      <a:gd name="T18" fmla="*/ 72 w 160"/>
                      <a:gd name="T19" fmla="*/ 328 h 331"/>
                      <a:gd name="T20" fmla="*/ 100 w 160"/>
                      <a:gd name="T21" fmla="*/ 325 h 331"/>
                      <a:gd name="T22" fmla="*/ 119 w 160"/>
                      <a:gd name="T23" fmla="*/ 330 h 331"/>
                      <a:gd name="T24" fmla="*/ 147 w 160"/>
                      <a:gd name="T25" fmla="*/ 248 h 331"/>
                      <a:gd name="T26" fmla="*/ 159 w 160"/>
                      <a:gd name="T27" fmla="*/ 246 h 331"/>
                      <a:gd name="T28" fmla="*/ 148 w 160"/>
                      <a:gd name="T29" fmla="*/ 132 h 331"/>
                      <a:gd name="T30" fmla="*/ 147 w 160"/>
                      <a:gd name="T31" fmla="*/ 42 h 331"/>
                      <a:gd name="T32" fmla="*/ 140 w 160"/>
                      <a:gd name="T33" fmla="*/ 32 h 331"/>
                      <a:gd name="T34" fmla="*/ 88 w 160"/>
                      <a:gd name="T35" fmla="*/ 0 h 331"/>
                      <a:gd name="T36" fmla="*/ 78 w 160"/>
                      <a:gd name="T37" fmla="*/ 13 h 331"/>
                      <a:gd name="T38" fmla="*/ 63 w 160"/>
                      <a:gd name="T39" fmla="*/ 2 h 33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60"/>
                      <a:gd name="T61" fmla="*/ 0 h 331"/>
                      <a:gd name="T62" fmla="*/ 160 w 160"/>
                      <a:gd name="T63" fmla="*/ 331 h 33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60" h="331">
                        <a:moveTo>
                          <a:pt x="63" y="2"/>
                        </a:moveTo>
                        <a:lnTo>
                          <a:pt x="14" y="33"/>
                        </a:lnTo>
                        <a:lnTo>
                          <a:pt x="6" y="48"/>
                        </a:lnTo>
                        <a:lnTo>
                          <a:pt x="0" y="172"/>
                        </a:lnTo>
                        <a:lnTo>
                          <a:pt x="2" y="201"/>
                        </a:lnTo>
                        <a:lnTo>
                          <a:pt x="21" y="198"/>
                        </a:lnTo>
                        <a:lnTo>
                          <a:pt x="20" y="271"/>
                        </a:lnTo>
                        <a:lnTo>
                          <a:pt x="29" y="271"/>
                        </a:lnTo>
                        <a:lnTo>
                          <a:pt x="38" y="328"/>
                        </a:lnTo>
                        <a:lnTo>
                          <a:pt x="72" y="328"/>
                        </a:lnTo>
                        <a:lnTo>
                          <a:pt x="100" y="325"/>
                        </a:lnTo>
                        <a:lnTo>
                          <a:pt x="119" y="330"/>
                        </a:lnTo>
                        <a:lnTo>
                          <a:pt x="147" y="248"/>
                        </a:lnTo>
                        <a:lnTo>
                          <a:pt x="159" y="246"/>
                        </a:lnTo>
                        <a:lnTo>
                          <a:pt x="148" y="132"/>
                        </a:lnTo>
                        <a:lnTo>
                          <a:pt x="147" y="42"/>
                        </a:lnTo>
                        <a:lnTo>
                          <a:pt x="140" y="32"/>
                        </a:lnTo>
                        <a:lnTo>
                          <a:pt x="88" y="0"/>
                        </a:lnTo>
                        <a:lnTo>
                          <a:pt x="78" y="13"/>
                        </a:lnTo>
                        <a:lnTo>
                          <a:pt x="63" y="2"/>
                        </a:lnTo>
                      </a:path>
                    </a:pathLst>
                  </a:custGeom>
                  <a:blipFill dpi="0" rotWithShape="0">
                    <a:blip r:embed="rId1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540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2786" y="1026"/>
                    <a:ext cx="99" cy="206"/>
                    <a:chOff x="2786" y="1026"/>
                    <a:chExt cx="99" cy="206"/>
                  </a:xfrm>
                </p:grpSpPr>
                <p:grpSp>
                  <p:nvGrpSpPr>
                    <p:cNvPr id="14541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9" y="1118"/>
                      <a:ext cx="70" cy="114"/>
                      <a:chOff x="2789" y="1118"/>
                      <a:chExt cx="70" cy="114"/>
                    </a:xfrm>
                  </p:grpSpPr>
                  <p:sp>
                    <p:nvSpPr>
                      <p:cNvPr id="14547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8" y="1118"/>
                        <a:ext cx="61" cy="114"/>
                      </a:xfrm>
                      <a:custGeom>
                        <a:avLst/>
                        <a:gdLst>
                          <a:gd name="T0" fmla="*/ 0 w 61"/>
                          <a:gd name="T1" fmla="*/ 113 h 114"/>
                          <a:gd name="T2" fmla="*/ 59 w 61"/>
                          <a:gd name="T3" fmla="*/ 107 h 114"/>
                          <a:gd name="T4" fmla="*/ 60 w 61"/>
                          <a:gd name="T5" fmla="*/ 0 h 114"/>
                          <a:gd name="T6" fmla="*/ 0 60000 65536"/>
                          <a:gd name="T7" fmla="*/ 0 60000 65536"/>
                          <a:gd name="T8" fmla="*/ 0 60000 65536"/>
                          <a:gd name="T9" fmla="*/ 0 w 61"/>
                          <a:gd name="T10" fmla="*/ 0 h 114"/>
                          <a:gd name="T11" fmla="*/ 61 w 61"/>
                          <a:gd name="T12" fmla="*/ 114 h 11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1" h="114">
                            <a:moveTo>
                              <a:pt x="0" y="113"/>
                            </a:moveTo>
                            <a:lnTo>
                              <a:pt x="59" y="107"/>
                            </a:lnTo>
                            <a:lnTo>
                              <a:pt x="6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9F3FD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48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9" y="1132"/>
                        <a:ext cx="69" cy="29"/>
                      </a:xfrm>
                      <a:custGeom>
                        <a:avLst/>
                        <a:gdLst>
                          <a:gd name="T0" fmla="*/ 0 w 69"/>
                          <a:gd name="T1" fmla="*/ 28 h 29"/>
                          <a:gd name="T2" fmla="*/ 24 w 69"/>
                          <a:gd name="T3" fmla="*/ 20 h 29"/>
                          <a:gd name="T4" fmla="*/ 68 w 69"/>
                          <a:gd name="T5" fmla="*/ 0 h 29"/>
                          <a:gd name="T6" fmla="*/ 0 60000 65536"/>
                          <a:gd name="T7" fmla="*/ 0 60000 65536"/>
                          <a:gd name="T8" fmla="*/ 0 60000 65536"/>
                          <a:gd name="T9" fmla="*/ 0 w 69"/>
                          <a:gd name="T10" fmla="*/ 0 h 29"/>
                          <a:gd name="T11" fmla="*/ 69 w 69"/>
                          <a:gd name="T12" fmla="*/ 29 h 2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9" h="29">
                            <a:moveTo>
                              <a:pt x="0" y="28"/>
                            </a:moveTo>
                            <a:lnTo>
                              <a:pt x="24" y="20"/>
                            </a:lnTo>
                            <a:lnTo>
                              <a:pt x="68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9F3FD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542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6" y="1026"/>
                      <a:ext cx="99" cy="133"/>
                      <a:chOff x="2786" y="1026"/>
                      <a:chExt cx="99" cy="133"/>
                    </a:xfrm>
                  </p:grpSpPr>
                  <p:sp>
                    <p:nvSpPr>
                      <p:cNvPr id="14543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3" y="1026"/>
                        <a:ext cx="85" cy="101"/>
                      </a:xfrm>
                      <a:custGeom>
                        <a:avLst/>
                        <a:gdLst>
                          <a:gd name="T0" fmla="*/ 0 w 85"/>
                          <a:gd name="T1" fmla="*/ 35 h 101"/>
                          <a:gd name="T2" fmla="*/ 54 w 85"/>
                          <a:gd name="T3" fmla="*/ 0 h 101"/>
                          <a:gd name="T4" fmla="*/ 84 w 85"/>
                          <a:gd name="T5" fmla="*/ 67 h 101"/>
                          <a:gd name="T6" fmla="*/ 30 w 85"/>
                          <a:gd name="T7" fmla="*/ 100 h 101"/>
                          <a:gd name="T8" fmla="*/ 0 w 85"/>
                          <a:gd name="T9" fmla="*/ 35 h 1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101"/>
                          <a:gd name="T17" fmla="*/ 85 w 85"/>
                          <a:gd name="T18" fmla="*/ 101 h 1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101">
                            <a:moveTo>
                              <a:pt x="0" y="35"/>
                            </a:moveTo>
                            <a:lnTo>
                              <a:pt x="54" y="0"/>
                            </a:lnTo>
                            <a:lnTo>
                              <a:pt x="84" y="67"/>
                            </a:lnTo>
                            <a:lnTo>
                              <a:pt x="30" y="10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blipFill dpi="0" rotWithShape="0">
                        <a:blip r:embed="rId15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4544" name="Group 1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6" y="1068"/>
                        <a:ext cx="99" cy="91"/>
                        <a:chOff x="2786" y="1068"/>
                        <a:chExt cx="99" cy="91"/>
                      </a:xfrm>
                    </p:grpSpPr>
                    <p:sp>
                      <p:nvSpPr>
                        <p:cNvPr id="14545" name="Freeform 1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7" y="1068"/>
                          <a:ext cx="38" cy="55"/>
                        </a:xfrm>
                        <a:custGeom>
                          <a:avLst/>
                          <a:gdLst>
                            <a:gd name="T0" fmla="*/ 0 w 38"/>
                            <a:gd name="T1" fmla="*/ 33 h 55"/>
                            <a:gd name="T2" fmla="*/ 9 w 38"/>
                            <a:gd name="T3" fmla="*/ 25 h 55"/>
                            <a:gd name="T4" fmla="*/ 14 w 38"/>
                            <a:gd name="T5" fmla="*/ 9 h 55"/>
                            <a:gd name="T6" fmla="*/ 21 w 38"/>
                            <a:gd name="T7" fmla="*/ 4 h 55"/>
                            <a:gd name="T8" fmla="*/ 25 w 38"/>
                            <a:gd name="T9" fmla="*/ 0 h 55"/>
                            <a:gd name="T10" fmla="*/ 27 w 38"/>
                            <a:gd name="T11" fmla="*/ 1 h 55"/>
                            <a:gd name="T12" fmla="*/ 28 w 38"/>
                            <a:gd name="T13" fmla="*/ 5 h 55"/>
                            <a:gd name="T14" fmla="*/ 35 w 38"/>
                            <a:gd name="T15" fmla="*/ 13 h 55"/>
                            <a:gd name="T16" fmla="*/ 37 w 38"/>
                            <a:gd name="T17" fmla="*/ 26 h 55"/>
                            <a:gd name="T18" fmla="*/ 35 w 38"/>
                            <a:gd name="T19" fmla="*/ 36 h 55"/>
                            <a:gd name="T20" fmla="*/ 24 w 38"/>
                            <a:gd name="T21" fmla="*/ 46 h 55"/>
                            <a:gd name="T22" fmla="*/ 4 w 38"/>
                            <a:gd name="T23" fmla="*/ 54 h 55"/>
                            <a:gd name="T24" fmla="*/ 0 w 38"/>
                            <a:gd name="T25" fmla="*/ 33 h 55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38"/>
                            <a:gd name="T40" fmla="*/ 0 h 55"/>
                            <a:gd name="T41" fmla="*/ 38 w 38"/>
                            <a:gd name="T42" fmla="*/ 55 h 55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38" h="55">
                              <a:moveTo>
                                <a:pt x="0" y="33"/>
                              </a:moveTo>
                              <a:lnTo>
                                <a:pt x="9" y="25"/>
                              </a:lnTo>
                              <a:lnTo>
                                <a:pt x="14" y="9"/>
                              </a:lnTo>
                              <a:lnTo>
                                <a:pt x="21" y="4"/>
                              </a:lnTo>
                              <a:lnTo>
                                <a:pt x="25" y="0"/>
                              </a:lnTo>
                              <a:lnTo>
                                <a:pt x="27" y="1"/>
                              </a:lnTo>
                              <a:lnTo>
                                <a:pt x="28" y="5"/>
                              </a:lnTo>
                              <a:lnTo>
                                <a:pt x="35" y="13"/>
                              </a:lnTo>
                              <a:lnTo>
                                <a:pt x="37" y="26"/>
                              </a:lnTo>
                              <a:lnTo>
                                <a:pt x="35" y="36"/>
                              </a:lnTo>
                              <a:lnTo>
                                <a:pt x="24" y="46"/>
                              </a:lnTo>
                              <a:lnTo>
                                <a:pt x="4" y="54"/>
                              </a:lnTo>
                              <a:lnTo>
                                <a:pt x="0" y="33"/>
                              </a:lnTo>
                            </a:path>
                          </a:pathLst>
                        </a:custGeom>
                        <a:blipFill dpi="0" rotWithShape="0">
                          <a:blip r:embed="rId6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546" name="Freeform 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099"/>
                          <a:ext cx="69" cy="60"/>
                        </a:xfrm>
                        <a:custGeom>
                          <a:avLst/>
                          <a:gdLst>
                            <a:gd name="T0" fmla="*/ 0 w 69"/>
                            <a:gd name="T1" fmla="*/ 59 h 60"/>
                            <a:gd name="T2" fmla="*/ 28 w 69"/>
                            <a:gd name="T3" fmla="*/ 49 h 60"/>
                            <a:gd name="T4" fmla="*/ 49 w 69"/>
                            <a:gd name="T5" fmla="*/ 37 h 60"/>
                            <a:gd name="T6" fmla="*/ 68 w 69"/>
                            <a:gd name="T7" fmla="*/ 26 h 60"/>
                            <a:gd name="T8" fmla="*/ 61 w 69"/>
                            <a:gd name="T9" fmla="*/ 0 h 60"/>
                            <a:gd name="T10" fmla="*/ 25 w 69"/>
                            <a:gd name="T11" fmla="*/ 16 h 60"/>
                            <a:gd name="T12" fmla="*/ 3 w 69"/>
                            <a:gd name="T13" fmla="*/ 24 h 60"/>
                            <a:gd name="T14" fmla="*/ 2 w 69"/>
                            <a:gd name="T15" fmla="*/ 20 h 60"/>
                            <a:gd name="T16" fmla="*/ 0 w 69"/>
                            <a:gd name="T17" fmla="*/ 59 h 6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69"/>
                            <a:gd name="T28" fmla="*/ 0 h 60"/>
                            <a:gd name="T29" fmla="*/ 69 w 69"/>
                            <a:gd name="T30" fmla="*/ 60 h 60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69" h="60">
                              <a:moveTo>
                                <a:pt x="0" y="59"/>
                              </a:moveTo>
                              <a:lnTo>
                                <a:pt x="28" y="49"/>
                              </a:lnTo>
                              <a:lnTo>
                                <a:pt x="49" y="37"/>
                              </a:lnTo>
                              <a:lnTo>
                                <a:pt x="68" y="26"/>
                              </a:lnTo>
                              <a:lnTo>
                                <a:pt x="61" y="0"/>
                              </a:lnTo>
                              <a:lnTo>
                                <a:pt x="25" y="16"/>
                              </a:lnTo>
                              <a:lnTo>
                                <a:pt x="3" y="24"/>
                              </a:lnTo>
                              <a:lnTo>
                                <a:pt x="2" y="20"/>
                              </a:lnTo>
                              <a:lnTo>
                                <a:pt x="0" y="59"/>
                              </a:lnTo>
                            </a:path>
                          </a:pathLst>
                        </a:custGeom>
                        <a:blipFill dpi="0" rotWithShape="0">
                          <a:blip r:embed="rId12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536" name="Group 171"/>
                <p:cNvGrpSpPr>
                  <a:grpSpLocks/>
                </p:cNvGrpSpPr>
                <p:nvPr/>
              </p:nvGrpSpPr>
              <p:grpSpPr bwMode="auto">
                <a:xfrm>
                  <a:off x="2785" y="1509"/>
                  <a:ext cx="101" cy="78"/>
                  <a:chOff x="2785" y="1509"/>
                  <a:chExt cx="101" cy="78"/>
                </a:xfrm>
              </p:grpSpPr>
              <p:sp>
                <p:nvSpPr>
                  <p:cNvPr id="14537" name="Freeform 172"/>
                  <p:cNvSpPr>
                    <a:spLocks/>
                  </p:cNvSpPr>
                  <p:nvPr/>
                </p:nvSpPr>
                <p:spPr bwMode="auto">
                  <a:xfrm>
                    <a:off x="2840" y="1509"/>
                    <a:ext cx="46" cy="74"/>
                  </a:xfrm>
                  <a:custGeom>
                    <a:avLst/>
                    <a:gdLst>
                      <a:gd name="T0" fmla="*/ 3 w 46"/>
                      <a:gd name="T1" fmla="*/ 0 h 74"/>
                      <a:gd name="T2" fmla="*/ 0 w 46"/>
                      <a:gd name="T3" fmla="*/ 11 h 74"/>
                      <a:gd name="T4" fmla="*/ 0 w 46"/>
                      <a:gd name="T5" fmla="*/ 33 h 74"/>
                      <a:gd name="T6" fmla="*/ 4 w 46"/>
                      <a:gd name="T7" fmla="*/ 25 h 74"/>
                      <a:gd name="T8" fmla="*/ 9 w 46"/>
                      <a:gd name="T9" fmla="*/ 35 h 74"/>
                      <a:gd name="T10" fmla="*/ 11 w 46"/>
                      <a:gd name="T11" fmla="*/ 50 h 74"/>
                      <a:gd name="T12" fmla="*/ 18 w 46"/>
                      <a:gd name="T13" fmla="*/ 63 h 74"/>
                      <a:gd name="T14" fmla="*/ 29 w 46"/>
                      <a:gd name="T15" fmla="*/ 71 h 74"/>
                      <a:gd name="T16" fmla="*/ 37 w 46"/>
                      <a:gd name="T17" fmla="*/ 73 h 74"/>
                      <a:gd name="T18" fmla="*/ 45 w 46"/>
                      <a:gd name="T19" fmla="*/ 71 h 74"/>
                      <a:gd name="T20" fmla="*/ 45 w 46"/>
                      <a:gd name="T21" fmla="*/ 57 h 74"/>
                      <a:gd name="T22" fmla="*/ 39 w 46"/>
                      <a:gd name="T23" fmla="*/ 36 h 74"/>
                      <a:gd name="T24" fmla="*/ 35 w 46"/>
                      <a:gd name="T25" fmla="*/ 41 h 74"/>
                      <a:gd name="T26" fmla="*/ 29 w 46"/>
                      <a:gd name="T27" fmla="*/ 41 h 74"/>
                      <a:gd name="T28" fmla="*/ 20 w 46"/>
                      <a:gd name="T29" fmla="*/ 40 h 74"/>
                      <a:gd name="T30" fmla="*/ 14 w 46"/>
                      <a:gd name="T31" fmla="*/ 31 h 74"/>
                      <a:gd name="T32" fmla="*/ 8 w 46"/>
                      <a:gd name="T33" fmla="*/ 19 h 74"/>
                      <a:gd name="T34" fmla="*/ 3 w 46"/>
                      <a:gd name="T35" fmla="*/ 0 h 7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74"/>
                      <a:gd name="T56" fmla="*/ 46 w 46"/>
                      <a:gd name="T57" fmla="*/ 74 h 7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74">
                        <a:moveTo>
                          <a:pt x="3" y="0"/>
                        </a:moveTo>
                        <a:lnTo>
                          <a:pt x="0" y="11"/>
                        </a:lnTo>
                        <a:lnTo>
                          <a:pt x="0" y="33"/>
                        </a:lnTo>
                        <a:lnTo>
                          <a:pt x="4" y="25"/>
                        </a:lnTo>
                        <a:lnTo>
                          <a:pt x="9" y="35"/>
                        </a:lnTo>
                        <a:lnTo>
                          <a:pt x="11" y="50"/>
                        </a:lnTo>
                        <a:lnTo>
                          <a:pt x="18" y="63"/>
                        </a:lnTo>
                        <a:lnTo>
                          <a:pt x="29" y="71"/>
                        </a:lnTo>
                        <a:lnTo>
                          <a:pt x="37" y="73"/>
                        </a:lnTo>
                        <a:lnTo>
                          <a:pt x="45" y="71"/>
                        </a:lnTo>
                        <a:lnTo>
                          <a:pt x="45" y="57"/>
                        </a:lnTo>
                        <a:lnTo>
                          <a:pt x="39" y="36"/>
                        </a:lnTo>
                        <a:lnTo>
                          <a:pt x="35" y="41"/>
                        </a:lnTo>
                        <a:lnTo>
                          <a:pt x="29" y="41"/>
                        </a:lnTo>
                        <a:lnTo>
                          <a:pt x="20" y="40"/>
                        </a:lnTo>
                        <a:lnTo>
                          <a:pt x="14" y="31"/>
                        </a:lnTo>
                        <a:lnTo>
                          <a:pt x="8" y="19"/>
                        </a:lnTo>
                        <a:lnTo>
                          <a:pt x="3" y="0"/>
                        </a:lnTo>
                      </a:path>
                    </a:pathLst>
                  </a:custGeom>
                  <a:blipFill dpi="0" rotWithShape="0">
                    <a:blip r:embed="rId16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538" name="Freeform 173"/>
                  <p:cNvSpPr>
                    <a:spLocks/>
                  </p:cNvSpPr>
                  <p:nvPr/>
                </p:nvSpPr>
                <p:spPr bwMode="auto">
                  <a:xfrm>
                    <a:off x="2785" y="1511"/>
                    <a:ext cx="43" cy="76"/>
                  </a:xfrm>
                  <a:custGeom>
                    <a:avLst/>
                    <a:gdLst>
                      <a:gd name="T0" fmla="*/ 41 w 43"/>
                      <a:gd name="T1" fmla="*/ 0 h 76"/>
                      <a:gd name="T2" fmla="*/ 42 w 43"/>
                      <a:gd name="T3" fmla="*/ 30 h 76"/>
                      <a:gd name="T4" fmla="*/ 39 w 43"/>
                      <a:gd name="T5" fmla="*/ 22 h 76"/>
                      <a:gd name="T6" fmla="*/ 36 w 43"/>
                      <a:gd name="T7" fmla="*/ 32 h 76"/>
                      <a:gd name="T8" fmla="*/ 33 w 43"/>
                      <a:gd name="T9" fmla="*/ 46 h 76"/>
                      <a:gd name="T10" fmla="*/ 29 w 43"/>
                      <a:gd name="T11" fmla="*/ 58 h 76"/>
                      <a:gd name="T12" fmla="*/ 21 w 43"/>
                      <a:gd name="T13" fmla="*/ 67 h 76"/>
                      <a:gd name="T14" fmla="*/ 13 w 43"/>
                      <a:gd name="T15" fmla="*/ 73 h 76"/>
                      <a:gd name="T16" fmla="*/ 5 w 43"/>
                      <a:gd name="T17" fmla="*/ 75 h 76"/>
                      <a:gd name="T18" fmla="*/ 3 w 43"/>
                      <a:gd name="T19" fmla="*/ 71 h 76"/>
                      <a:gd name="T20" fmla="*/ 0 w 43"/>
                      <a:gd name="T21" fmla="*/ 64 h 76"/>
                      <a:gd name="T22" fmla="*/ 0 w 43"/>
                      <a:gd name="T23" fmla="*/ 57 h 76"/>
                      <a:gd name="T24" fmla="*/ 1 w 43"/>
                      <a:gd name="T25" fmla="*/ 49 h 76"/>
                      <a:gd name="T26" fmla="*/ 4 w 43"/>
                      <a:gd name="T27" fmla="*/ 36 h 76"/>
                      <a:gd name="T28" fmla="*/ 10 w 43"/>
                      <a:gd name="T29" fmla="*/ 41 h 76"/>
                      <a:gd name="T30" fmla="*/ 20 w 43"/>
                      <a:gd name="T31" fmla="*/ 41 h 76"/>
                      <a:gd name="T32" fmla="*/ 26 w 43"/>
                      <a:gd name="T33" fmla="*/ 40 h 76"/>
                      <a:gd name="T34" fmla="*/ 37 w 43"/>
                      <a:gd name="T35" fmla="*/ 15 h 76"/>
                      <a:gd name="T36" fmla="*/ 41 w 43"/>
                      <a:gd name="T37" fmla="*/ 0 h 7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3"/>
                      <a:gd name="T58" fmla="*/ 0 h 76"/>
                      <a:gd name="T59" fmla="*/ 43 w 43"/>
                      <a:gd name="T60" fmla="*/ 76 h 7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3" h="76">
                        <a:moveTo>
                          <a:pt x="41" y="0"/>
                        </a:moveTo>
                        <a:lnTo>
                          <a:pt x="42" y="30"/>
                        </a:lnTo>
                        <a:lnTo>
                          <a:pt x="39" y="22"/>
                        </a:lnTo>
                        <a:lnTo>
                          <a:pt x="36" y="32"/>
                        </a:lnTo>
                        <a:lnTo>
                          <a:pt x="33" y="46"/>
                        </a:lnTo>
                        <a:lnTo>
                          <a:pt x="29" y="58"/>
                        </a:lnTo>
                        <a:lnTo>
                          <a:pt x="21" y="67"/>
                        </a:lnTo>
                        <a:lnTo>
                          <a:pt x="13" y="73"/>
                        </a:lnTo>
                        <a:lnTo>
                          <a:pt x="5" y="75"/>
                        </a:lnTo>
                        <a:lnTo>
                          <a:pt x="3" y="71"/>
                        </a:lnTo>
                        <a:lnTo>
                          <a:pt x="0" y="64"/>
                        </a:lnTo>
                        <a:lnTo>
                          <a:pt x="0" y="57"/>
                        </a:lnTo>
                        <a:lnTo>
                          <a:pt x="1" y="49"/>
                        </a:lnTo>
                        <a:lnTo>
                          <a:pt x="4" y="36"/>
                        </a:lnTo>
                        <a:lnTo>
                          <a:pt x="10" y="41"/>
                        </a:lnTo>
                        <a:lnTo>
                          <a:pt x="20" y="41"/>
                        </a:lnTo>
                        <a:lnTo>
                          <a:pt x="26" y="40"/>
                        </a:lnTo>
                        <a:lnTo>
                          <a:pt x="37" y="15"/>
                        </a:lnTo>
                        <a:lnTo>
                          <a:pt x="41" y="0"/>
                        </a:lnTo>
                      </a:path>
                    </a:pathLst>
                  </a:custGeom>
                  <a:blipFill dpi="0" rotWithShape="0">
                    <a:blip r:embed="rId16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4396" name="Group 174"/>
              <p:cNvGrpSpPr>
                <a:grpSpLocks/>
              </p:cNvGrpSpPr>
              <p:nvPr/>
            </p:nvGrpSpPr>
            <p:grpSpPr bwMode="auto">
              <a:xfrm>
                <a:off x="2640" y="816"/>
                <a:ext cx="1170" cy="798"/>
                <a:chOff x="2640" y="816"/>
                <a:chExt cx="1170" cy="798"/>
              </a:xfrm>
            </p:grpSpPr>
            <p:grpSp>
              <p:nvGrpSpPr>
                <p:cNvPr id="14397" name="Group 175"/>
                <p:cNvGrpSpPr>
                  <a:grpSpLocks/>
                </p:cNvGrpSpPr>
                <p:nvPr/>
              </p:nvGrpSpPr>
              <p:grpSpPr bwMode="auto">
                <a:xfrm>
                  <a:off x="3018" y="854"/>
                  <a:ext cx="153" cy="691"/>
                  <a:chOff x="3018" y="854"/>
                  <a:chExt cx="153" cy="691"/>
                </a:xfrm>
              </p:grpSpPr>
              <p:grpSp>
                <p:nvGrpSpPr>
                  <p:cNvPr id="14519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3053" y="854"/>
                    <a:ext cx="84" cy="112"/>
                    <a:chOff x="3053" y="854"/>
                    <a:chExt cx="84" cy="112"/>
                  </a:xfrm>
                </p:grpSpPr>
                <p:sp>
                  <p:nvSpPr>
                    <p:cNvPr id="1452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064" y="859"/>
                      <a:ext cx="65" cy="107"/>
                    </a:xfrm>
                    <a:custGeom>
                      <a:avLst/>
                      <a:gdLst>
                        <a:gd name="T0" fmla="*/ 15 w 65"/>
                        <a:gd name="T1" fmla="*/ 99 h 107"/>
                        <a:gd name="T2" fmla="*/ 15 w 65"/>
                        <a:gd name="T3" fmla="*/ 83 h 107"/>
                        <a:gd name="T4" fmla="*/ 10 w 65"/>
                        <a:gd name="T5" fmla="*/ 74 h 107"/>
                        <a:gd name="T6" fmla="*/ 7 w 65"/>
                        <a:gd name="T7" fmla="*/ 67 h 107"/>
                        <a:gd name="T8" fmla="*/ 3 w 65"/>
                        <a:gd name="T9" fmla="*/ 59 h 107"/>
                        <a:gd name="T10" fmla="*/ 1 w 65"/>
                        <a:gd name="T11" fmla="*/ 52 h 107"/>
                        <a:gd name="T12" fmla="*/ 0 w 65"/>
                        <a:gd name="T13" fmla="*/ 46 h 107"/>
                        <a:gd name="T14" fmla="*/ 0 w 65"/>
                        <a:gd name="T15" fmla="*/ 32 h 107"/>
                        <a:gd name="T16" fmla="*/ 1 w 65"/>
                        <a:gd name="T17" fmla="*/ 23 h 107"/>
                        <a:gd name="T18" fmla="*/ 5 w 65"/>
                        <a:gd name="T19" fmla="*/ 14 h 107"/>
                        <a:gd name="T20" fmla="*/ 10 w 65"/>
                        <a:gd name="T21" fmla="*/ 8 h 107"/>
                        <a:gd name="T22" fmla="*/ 13 w 65"/>
                        <a:gd name="T23" fmla="*/ 5 h 107"/>
                        <a:gd name="T24" fmla="*/ 20 w 65"/>
                        <a:gd name="T25" fmla="*/ 2 h 107"/>
                        <a:gd name="T26" fmla="*/ 29 w 65"/>
                        <a:gd name="T27" fmla="*/ 0 h 107"/>
                        <a:gd name="T28" fmla="*/ 39 w 65"/>
                        <a:gd name="T29" fmla="*/ 1 h 107"/>
                        <a:gd name="T30" fmla="*/ 47 w 65"/>
                        <a:gd name="T31" fmla="*/ 3 h 107"/>
                        <a:gd name="T32" fmla="*/ 56 w 65"/>
                        <a:gd name="T33" fmla="*/ 9 h 107"/>
                        <a:gd name="T34" fmla="*/ 60 w 65"/>
                        <a:gd name="T35" fmla="*/ 14 h 107"/>
                        <a:gd name="T36" fmla="*/ 63 w 65"/>
                        <a:gd name="T37" fmla="*/ 19 h 107"/>
                        <a:gd name="T38" fmla="*/ 64 w 65"/>
                        <a:gd name="T39" fmla="*/ 26 h 107"/>
                        <a:gd name="T40" fmla="*/ 64 w 65"/>
                        <a:gd name="T41" fmla="*/ 39 h 107"/>
                        <a:gd name="T42" fmla="*/ 61 w 65"/>
                        <a:gd name="T43" fmla="*/ 50 h 107"/>
                        <a:gd name="T44" fmla="*/ 57 w 65"/>
                        <a:gd name="T45" fmla="*/ 61 h 107"/>
                        <a:gd name="T46" fmla="*/ 53 w 65"/>
                        <a:gd name="T47" fmla="*/ 69 h 107"/>
                        <a:gd name="T48" fmla="*/ 50 w 65"/>
                        <a:gd name="T49" fmla="*/ 75 h 107"/>
                        <a:gd name="T50" fmla="*/ 46 w 65"/>
                        <a:gd name="T51" fmla="*/ 83 h 107"/>
                        <a:gd name="T52" fmla="*/ 45 w 65"/>
                        <a:gd name="T53" fmla="*/ 95 h 107"/>
                        <a:gd name="T54" fmla="*/ 44 w 65"/>
                        <a:gd name="T55" fmla="*/ 101 h 107"/>
                        <a:gd name="T56" fmla="*/ 38 w 65"/>
                        <a:gd name="T57" fmla="*/ 105 h 107"/>
                        <a:gd name="T58" fmla="*/ 31 w 65"/>
                        <a:gd name="T59" fmla="*/ 106 h 107"/>
                        <a:gd name="T60" fmla="*/ 23 w 65"/>
                        <a:gd name="T61" fmla="*/ 105 h 107"/>
                        <a:gd name="T62" fmla="*/ 18 w 65"/>
                        <a:gd name="T63" fmla="*/ 102 h 107"/>
                        <a:gd name="T64" fmla="*/ 15 w 65"/>
                        <a:gd name="T65" fmla="*/ 99 h 10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65"/>
                        <a:gd name="T100" fmla="*/ 0 h 107"/>
                        <a:gd name="T101" fmla="*/ 65 w 65"/>
                        <a:gd name="T102" fmla="*/ 107 h 10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65" h="107">
                          <a:moveTo>
                            <a:pt x="15" y="99"/>
                          </a:moveTo>
                          <a:lnTo>
                            <a:pt x="15" y="83"/>
                          </a:lnTo>
                          <a:lnTo>
                            <a:pt x="10" y="74"/>
                          </a:lnTo>
                          <a:lnTo>
                            <a:pt x="7" y="67"/>
                          </a:lnTo>
                          <a:lnTo>
                            <a:pt x="3" y="59"/>
                          </a:lnTo>
                          <a:lnTo>
                            <a:pt x="1" y="52"/>
                          </a:lnTo>
                          <a:lnTo>
                            <a:pt x="0" y="46"/>
                          </a:lnTo>
                          <a:lnTo>
                            <a:pt x="0" y="32"/>
                          </a:lnTo>
                          <a:lnTo>
                            <a:pt x="1" y="23"/>
                          </a:lnTo>
                          <a:lnTo>
                            <a:pt x="5" y="14"/>
                          </a:lnTo>
                          <a:lnTo>
                            <a:pt x="10" y="8"/>
                          </a:lnTo>
                          <a:lnTo>
                            <a:pt x="13" y="5"/>
                          </a:lnTo>
                          <a:lnTo>
                            <a:pt x="20" y="2"/>
                          </a:lnTo>
                          <a:lnTo>
                            <a:pt x="29" y="0"/>
                          </a:lnTo>
                          <a:lnTo>
                            <a:pt x="39" y="1"/>
                          </a:lnTo>
                          <a:lnTo>
                            <a:pt x="47" y="3"/>
                          </a:lnTo>
                          <a:lnTo>
                            <a:pt x="56" y="9"/>
                          </a:lnTo>
                          <a:lnTo>
                            <a:pt x="60" y="14"/>
                          </a:lnTo>
                          <a:lnTo>
                            <a:pt x="63" y="19"/>
                          </a:lnTo>
                          <a:lnTo>
                            <a:pt x="64" y="26"/>
                          </a:lnTo>
                          <a:lnTo>
                            <a:pt x="64" y="39"/>
                          </a:lnTo>
                          <a:lnTo>
                            <a:pt x="61" y="50"/>
                          </a:lnTo>
                          <a:lnTo>
                            <a:pt x="57" y="61"/>
                          </a:lnTo>
                          <a:lnTo>
                            <a:pt x="53" y="69"/>
                          </a:lnTo>
                          <a:lnTo>
                            <a:pt x="50" y="75"/>
                          </a:lnTo>
                          <a:lnTo>
                            <a:pt x="46" y="83"/>
                          </a:lnTo>
                          <a:lnTo>
                            <a:pt x="45" y="95"/>
                          </a:lnTo>
                          <a:lnTo>
                            <a:pt x="44" y="101"/>
                          </a:lnTo>
                          <a:lnTo>
                            <a:pt x="38" y="105"/>
                          </a:lnTo>
                          <a:lnTo>
                            <a:pt x="31" y="106"/>
                          </a:lnTo>
                          <a:lnTo>
                            <a:pt x="23" y="105"/>
                          </a:lnTo>
                          <a:lnTo>
                            <a:pt x="18" y="102"/>
                          </a:lnTo>
                          <a:lnTo>
                            <a:pt x="15" y="99"/>
                          </a:lnTo>
                        </a:path>
                      </a:pathLst>
                    </a:custGeom>
                    <a:blipFill dpi="0" rotWithShape="0">
                      <a:blip r:embed="rId1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2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3053" y="854"/>
                      <a:ext cx="84" cy="73"/>
                    </a:xfrm>
                    <a:custGeom>
                      <a:avLst/>
                      <a:gdLst>
                        <a:gd name="T0" fmla="*/ 6 w 84"/>
                        <a:gd name="T1" fmla="*/ 62 h 73"/>
                        <a:gd name="T2" fmla="*/ 1 w 84"/>
                        <a:gd name="T3" fmla="*/ 55 h 73"/>
                        <a:gd name="T4" fmla="*/ 0 w 84"/>
                        <a:gd name="T5" fmla="*/ 47 h 73"/>
                        <a:gd name="T6" fmla="*/ 0 w 84"/>
                        <a:gd name="T7" fmla="*/ 37 h 73"/>
                        <a:gd name="T8" fmla="*/ 0 w 84"/>
                        <a:gd name="T9" fmla="*/ 29 h 73"/>
                        <a:gd name="T10" fmla="*/ 4 w 84"/>
                        <a:gd name="T11" fmla="*/ 20 h 73"/>
                        <a:gd name="T12" fmla="*/ 9 w 84"/>
                        <a:gd name="T13" fmla="*/ 14 h 73"/>
                        <a:gd name="T14" fmla="*/ 14 w 84"/>
                        <a:gd name="T15" fmla="*/ 9 h 73"/>
                        <a:gd name="T16" fmla="*/ 22 w 84"/>
                        <a:gd name="T17" fmla="*/ 3 h 73"/>
                        <a:gd name="T18" fmla="*/ 28 w 84"/>
                        <a:gd name="T19" fmla="*/ 1 h 73"/>
                        <a:gd name="T20" fmla="*/ 41 w 84"/>
                        <a:gd name="T21" fmla="*/ 0 h 73"/>
                        <a:gd name="T22" fmla="*/ 52 w 84"/>
                        <a:gd name="T23" fmla="*/ 0 h 73"/>
                        <a:gd name="T24" fmla="*/ 60 w 84"/>
                        <a:gd name="T25" fmla="*/ 3 h 73"/>
                        <a:gd name="T26" fmla="*/ 67 w 84"/>
                        <a:gd name="T27" fmla="*/ 5 h 73"/>
                        <a:gd name="T28" fmla="*/ 73 w 84"/>
                        <a:gd name="T29" fmla="*/ 12 h 73"/>
                        <a:gd name="T30" fmla="*/ 77 w 84"/>
                        <a:gd name="T31" fmla="*/ 18 h 73"/>
                        <a:gd name="T32" fmla="*/ 81 w 84"/>
                        <a:gd name="T33" fmla="*/ 24 h 73"/>
                        <a:gd name="T34" fmla="*/ 83 w 84"/>
                        <a:gd name="T35" fmla="*/ 31 h 73"/>
                        <a:gd name="T36" fmla="*/ 83 w 84"/>
                        <a:gd name="T37" fmla="*/ 44 h 73"/>
                        <a:gd name="T38" fmla="*/ 83 w 84"/>
                        <a:gd name="T39" fmla="*/ 53 h 73"/>
                        <a:gd name="T40" fmla="*/ 80 w 84"/>
                        <a:gd name="T41" fmla="*/ 57 h 73"/>
                        <a:gd name="T42" fmla="*/ 76 w 84"/>
                        <a:gd name="T43" fmla="*/ 63 h 73"/>
                        <a:gd name="T44" fmla="*/ 73 w 84"/>
                        <a:gd name="T45" fmla="*/ 67 h 73"/>
                        <a:gd name="T46" fmla="*/ 65 w 84"/>
                        <a:gd name="T47" fmla="*/ 70 h 73"/>
                        <a:gd name="T48" fmla="*/ 57 w 84"/>
                        <a:gd name="T49" fmla="*/ 72 h 73"/>
                        <a:gd name="T50" fmla="*/ 63 w 84"/>
                        <a:gd name="T51" fmla="*/ 63 h 73"/>
                        <a:gd name="T52" fmla="*/ 69 w 84"/>
                        <a:gd name="T53" fmla="*/ 47 h 73"/>
                        <a:gd name="T54" fmla="*/ 70 w 84"/>
                        <a:gd name="T55" fmla="*/ 41 h 73"/>
                        <a:gd name="T56" fmla="*/ 69 w 84"/>
                        <a:gd name="T57" fmla="*/ 36 h 73"/>
                        <a:gd name="T58" fmla="*/ 67 w 84"/>
                        <a:gd name="T59" fmla="*/ 29 h 73"/>
                        <a:gd name="T60" fmla="*/ 53 w 84"/>
                        <a:gd name="T61" fmla="*/ 33 h 73"/>
                        <a:gd name="T62" fmla="*/ 38 w 84"/>
                        <a:gd name="T63" fmla="*/ 33 h 73"/>
                        <a:gd name="T64" fmla="*/ 27 w 84"/>
                        <a:gd name="T65" fmla="*/ 32 h 73"/>
                        <a:gd name="T66" fmla="*/ 18 w 84"/>
                        <a:gd name="T67" fmla="*/ 30 h 73"/>
                        <a:gd name="T68" fmla="*/ 15 w 84"/>
                        <a:gd name="T69" fmla="*/ 34 h 73"/>
                        <a:gd name="T70" fmla="*/ 13 w 84"/>
                        <a:gd name="T71" fmla="*/ 41 h 73"/>
                        <a:gd name="T72" fmla="*/ 13 w 84"/>
                        <a:gd name="T73" fmla="*/ 48 h 73"/>
                        <a:gd name="T74" fmla="*/ 19 w 84"/>
                        <a:gd name="T75" fmla="*/ 63 h 73"/>
                        <a:gd name="T76" fmla="*/ 23 w 84"/>
                        <a:gd name="T77" fmla="*/ 72 h 73"/>
                        <a:gd name="T78" fmla="*/ 13 w 84"/>
                        <a:gd name="T79" fmla="*/ 67 h 73"/>
                        <a:gd name="T80" fmla="*/ 6 w 84"/>
                        <a:gd name="T81" fmla="*/ 62 h 7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84"/>
                        <a:gd name="T124" fmla="*/ 0 h 73"/>
                        <a:gd name="T125" fmla="*/ 84 w 84"/>
                        <a:gd name="T126" fmla="*/ 73 h 7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84" h="73">
                          <a:moveTo>
                            <a:pt x="6" y="62"/>
                          </a:moveTo>
                          <a:lnTo>
                            <a:pt x="1" y="55"/>
                          </a:lnTo>
                          <a:lnTo>
                            <a:pt x="0" y="47"/>
                          </a:lnTo>
                          <a:lnTo>
                            <a:pt x="0" y="37"/>
                          </a:lnTo>
                          <a:lnTo>
                            <a:pt x="0" y="29"/>
                          </a:lnTo>
                          <a:lnTo>
                            <a:pt x="4" y="20"/>
                          </a:lnTo>
                          <a:lnTo>
                            <a:pt x="9" y="14"/>
                          </a:lnTo>
                          <a:lnTo>
                            <a:pt x="14" y="9"/>
                          </a:lnTo>
                          <a:lnTo>
                            <a:pt x="22" y="3"/>
                          </a:lnTo>
                          <a:lnTo>
                            <a:pt x="28" y="1"/>
                          </a:lnTo>
                          <a:lnTo>
                            <a:pt x="41" y="0"/>
                          </a:lnTo>
                          <a:lnTo>
                            <a:pt x="52" y="0"/>
                          </a:lnTo>
                          <a:lnTo>
                            <a:pt x="60" y="3"/>
                          </a:lnTo>
                          <a:lnTo>
                            <a:pt x="67" y="5"/>
                          </a:lnTo>
                          <a:lnTo>
                            <a:pt x="73" y="12"/>
                          </a:lnTo>
                          <a:lnTo>
                            <a:pt x="77" y="18"/>
                          </a:lnTo>
                          <a:lnTo>
                            <a:pt x="81" y="24"/>
                          </a:lnTo>
                          <a:lnTo>
                            <a:pt x="83" y="31"/>
                          </a:lnTo>
                          <a:lnTo>
                            <a:pt x="83" y="44"/>
                          </a:lnTo>
                          <a:lnTo>
                            <a:pt x="83" y="53"/>
                          </a:lnTo>
                          <a:lnTo>
                            <a:pt x="80" y="57"/>
                          </a:lnTo>
                          <a:lnTo>
                            <a:pt x="76" y="63"/>
                          </a:lnTo>
                          <a:lnTo>
                            <a:pt x="73" y="67"/>
                          </a:lnTo>
                          <a:lnTo>
                            <a:pt x="65" y="70"/>
                          </a:lnTo>
                          <a:lnTo>
                            <a:pt x="57" y="72"/>
                          </a:lnTo>
                          <a:lnTo>
                            <a:pt x="63" y="63"/>
                          </a:lnTo>
                          <a:lnTo>
                            <a:pt x="69" y="47"/>
                          </a:lnTo>
                          <a:lnTo>
                            <a:pt x="70" y="41"/>
                          </a:lnTo>
                          <a:lnTo>
                            <a:pt x="69" y="36"/>
                          </a:lnTo>
                          <a:lnTo>
                            <a:pt x="67" y="29"/>
                          </a:lnTo>
                          <a:lnTo>
                            <a:pt x="53" y="33"/>
                          </a:lnTo>
                          <a:lnTo>
                            <a:pt x="38" y="33"/>
                          </a:lnTo>
                          <a:lnTo>
                            <a:pt x="27" y="32"/>
                          </a:lnTo>
                          <a:lnTo>
                            <a:pt x="18" y="30"/>
                          </a:lnTo>
                          <a:lnTo>
                            <a:pt x="15" y="34"/>
                          </a:lnTo>
                          <a:lnTo>
                            <a:pt x="13" y="41"/>
                          </a:lnTo>
                          <a:lnTo>
                            <a:pt x="13" y="48"/>
                          </a:lnTo>
                          <a:lnTo>
                            <a:pt x="19" y="63"/>
                          </a:lnTo>
                          <a:lnTo>
                            <a:pt x="23" y="72"/>
                          </a:lnTo>
                          <a:lnTo>
                            <a:pt x="13" y="67"/>
                          </a:lnTo>
                          <a:lnTo>
                            <a:pt x="6" y="6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4530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2" y="909"/>
                      <a:ext cx="67" cy="11"/>
                      <a:chOff x="3062" y="909"/>
                      <a:chExt cx="67" cy="11"/>
                    </a:xfrm>
                  </p:grpSpPr>
                  <p:sp>
                    <p:nvSpPr>
                      <p:cNvPr id="14531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2" y="909"/>
                        <a:ext cx="9" cy="10"/>
                      </a:xfrm>
                      <a:prstGeom prst="ellipse">
                        <a:avLst/>
                      </a:prstGeom>
                      <a:blipFill dpi="0" rotWithShape="0">
                        <a:blip r:embed="rId17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32" name="Oval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0" y="910"/>
                        <a:ext cx="9" cy="10"/>
                      </a:xfrm>
                      <a:prstGeom prst="ellipse">
                        <a:avLst/>
                      </a:prstGeom>
                      <a:blipFill dpi="0" rotWithShape="0">
                        <a:blip r:embed="rId17" cstate="print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4520" name="Freeform 182"/>
                  <p:cNvSpPr>
                    <a:spLocks/>
                  </p:cNvSpPr>
                  <p:nvPr/>
                </p:nvSpPr>
                <p:spPr bwMode="auto">
                  <a:xfrm>
                    <a:off x="3049" y="1321"/>
                    <a:ext cx="81" cy="203"/>
                  </a:xfrm>
                  <a:custGeom>
                    <a:avLst/>
                    <a:gdLst>
                      <a:gd name="T0" fmla="*/ 18 w 81"/>
                      <a:gd name="T1" fmla="*/ 0 h 203"/>
                      <a:gd name="T2" fmla="*/ 16 w 81"/>
                      <a:gd name="T3" fmla="*/ 24 h 203"/>
                      <a:gd name="T4" fmla="*/ 14 w 81"/>
                      <a:gd name="T5" fmla="*/ 51 h 203"/>
                      <a:gd name="T6" fmla="*/ 14 w 81"/>
                      <a:gd name="T7" fmla="*/ 78 h 203"/>
                      <a:gd name="T8" fmla="*/ 16 w 81"/>
                      <a:gd name="T9" fmla="*/ 103 h 203"/>
                      <a:gd name="T10" fmla="*/ 16 w 81"/>
                      <a:gd name="T11" fmla="*/ 123 h 203"/>
                      <a:gd name="T12" fmla="*/ 16 w 81"/>
                      <a:gd name="T13" fmla="*/ 148 h 203"/>
                      <a:gd name="T14" fmla="*/ 15 w 81"/>
                      <a:gd name="T15" fmla="*/ 159 h 203"/>
                      <a:gd name="T16" fmla="*/ 4 w 81"/>
                      <a:gd name="T17" fmla="*/ 190 h 203"/>
                      <a:gd name="T18" fmla="*/ 0 w 81"/>
                      <a:gd name="T19" fmla="*/ 202 h 203"/>
                      <a:gd name="T20" fmla="*/ 17 w 81"/>
                      <a:gd name="T21" fmla="*/ 202 h 203"/>
                      <a:gd name="T22" fmla="*/ 25 w 81"/>
                      <a:gd name="T23" fmla="*/ 188 h 203"/>
                      <a:gd name="T24" fmla="*/ 30 w 81"/>
                      <a:gd name="T25" fmla="*/ 172 h 203"/>
                      <a:gd name="T26" fmla="*/ 33 w 81"/>
                      <a:gd name="T27" fmla="*/ 147 h 203"/>
                      <a:gd name="T28" fmla="*/ 43 w 81"/>
                      <a:gd name="T29" fmla="*/ 78 h 203"/>
                      <a:gd name="T30" fmla="*/ 46 w 81"/>
                      <a:gd name="T31" fmla="*/ 58 h 203"/>
                      <a:gd name="T32" fmla="*/ 44 w 81"/>
                      <a:gd name="T33" fmla="*/ 96 h 203"/>
                      <a:gd name="T34" fmla="*/ 47 w 81"/>
                      <a:gd name="T35" fmla="*/ 119 h 203"/>
                      <a:gd name="T36" fmla="*/ 48 w 81"/>
                      <a:gd name="T37" fmla="*/ 140 h 203"/>
                      <a:gd name="T38" fmla="*/ 46 w 81"/>
                      <a:gd name="T39" fmla="*/ 160 h 203"/>
                      <a:gd name="T40" fmla="*/ 47 w 81"/>
                      <a:gd name="T41" fmla="*/ 169 h 203"/>
                      <a:gd name="T42" fmla="*/ 58 w 81"/>
                      <a:gd name="T43" fmla="*/ 199 h 203"/>
                      <a:gd name="T44" fmla="*/ 69 w 81"/>
                      <a:gd name="T45" fmla="*/ 199 h 203"/>
                      <a:gd name="T46" fmla="*/ 74 w 81"/>
                      <a:gd name="T47" fmla="*/ 199 h 203"/>
                      <a:gd name="T48" fmla="*/ 80 w 81"/>
                      <a:gd name="T49" fmla="*/ 193 h 203"/>
                      <a:gd name="T50" fmla="*/ 64 w 81"/>
                      <a:gd name="T51" fmla="*/ 160 h 203"/>
                      <a:gd name="T52" fmla="*/ 72 w 81"/>
                      <a:gd name="T53" fmla="*/ 90 h 203"/>
                      <a:gd name="T54" fmla="*/ 75 w 81"/>
                      <a:gd name="T55" fmla="*/ 57 h 203"/>
                      <a:gd name="T56" fmla="*/ 75 w 81"/>
                      <a:gd name="T57" fmla="*/ 1 h 203"/>
                      <a:gd name="T58" fmla="*/ 18 w 81"/>
                      <a:gd name="T59" fmla="*/ 0 h 20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1"/>
                      <a:gd name="T91" fmla="*/ 0 h 203"/>
                      <a:gd name="T92" fmla="*/ 81 w 81"/>
                      <a:gd name="T93" fmla="*/ 203 h 20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1" h="203">
                        <a:moveTo>
                          <a:pt x="18" y="0"/>
                        </a:moveTo>
                        <a:lnTo>
                          <a:pt x="16" y="24"/>
                        </a:lnTo>
                        <a:lnTo>
                          <a:pt x="14" y="51"/>
                        </a:lnTo>
                        <a:lnTo>
                          <a:pt x="14" y="78"/>
                        </a:lnTo>
                        <a:lnTo>
                          <a:pt x="16" y="103"/>
                        </a:lnTo>
                        <a:lnTo>
                          <a:pt x="16" y="123"/>
                        </a:lnTo>
                        <a:lnTo>
                          <a:pt x="16" y="148"/>
                        </a:lnTo>
                        <a:lnTo>
                          <a:pt x="15" y="159"/>
                        </a:lnTo>
                        <a:lnTo>
                          <a:pt x="4" y="190"/>
                        </a:lnTo>
                        <a:lnTo>
                          <a:pt x="0" y="202"/>
                        </a:lnTo>
                        <a:lnTo>
                          <a:pt x="17" y="202"/>
                        </a:lnTo>
                        <a:lnTo>
                          <a:pt x="25" y="188"/>
                        </a:lnTo>
                        <a:lnTo>
                          <a:pt x="30" y="172"/>
                        </a:lnTo>
                        <a:lnTo>
                          <a:pt x="33" y="147"/>
                        </a:lnTo>
                        <a:lnTo>
                          <a:pt x="43" y="78"/>
                        </a:lnTo>
                        <a:lnTo>
                          <a:pt x="46" y="58"/>
                        </a:lnTo>
                        <a:lnTo>
                          <a:pt x="44" y="96"/>
                        </a:lnTo>
                        <a:lnTo>
                          <a:pt x="47" y="119"/>
                        </a:lnTo>
                        <a:lnTo>
                          <a:pt x="48" y="140"/>
                        </a:lnTo>
                        <a:lnTo>
                          <a:pt x="46" y="160"/>
                        </a:lnTo>
                        <a:lnTo>
                          <a:pt x="47" y="169"/>
                        </a:lnTo>
                        <a:lnTo>
                          <a:pt x="58" y="199"/>
                        </a:lnTo>
                        <a:lnTo>
                          <a:pt x="69" y="199"/>
                        </a:lnTo>
                        <a:lnTo>
                          <a:pt x="74" y="199"/>
                        </a:lnTo>
                        <a:lnTo>
                          <a:pt x="80" y="193"/>
                        </a:lnTo>
                        <a:lnTo>
                          <a:pt x="64" y="160"/>
                        </a:lnTo>
                        <a:lnTo>
                          <a:pt x="72" y="90"/>
                        </a:lnTo>
                        <a:lnTo>
                          <a:pt x="75" y="57"/>
                        </a:lnTo>
                        <a:lnTo>
                          <a:pt x="75" y="1"/>
                        </a:lnTo>
                        <a:lnTo>
                          <a:pt x="18" y="0"/>
                        </a:lnTo>
                      </a:path>
                    </a:pathLst>
                  </a:custGeom>
                  <a:blipFill dpi="0" rotWithShape="0">
                    <a:blip r:embed="rId1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521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3020" y="1069"/>
                    <a:ext cx="148" cy="203"/>
                    <a:chOff x="3020" y="1069"/>
                    <a:chExt cx="148" cy="203"/>
                  </a:xfrm>
                </p:grpSpPr>
                <p:sp>
                  <p:nvSpPr>
                    <p:cNvPr id="14526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020" y="1075"/>
                      <a:ext cx="41" cy="197"/>
                    </a:xfrm>
                    <a:custGeom>
                      <a:avLst/>
                      <a:gdLst>
                        <a:gd name="T0" fmla="*/ 2 w 41"/>
                        <a:gd name="T1" fmla="*/ 0 h 197"/>
                        <a:gd name="T2" fmla="*/ 0 w 41"/>
                        <a:gd name="T3" fmla="*/ 44 h 197"/>
                        <a:gd name="T4" fmla="*/ 6 w 41"/>
                        <a:gd name="T5" fmla="*/ 105 h 197"/>
                        <a:gd name="T6" fmla="*/ 12 w 41"/>
                        <a:gd name="T7" fmla="*/ 158 h 197"/>
                        <a:gd name="T8" fmla="*/ 22 w 41"/>
                        <a:gd name="T9" fmla="*/ 190 h 197"/>
                        <a:gd name="T10" fmla="*/ 26 w 41"/>
                        <a:gd name="T11" fmla="*/ 196 h 197"/>
                        <a:gd name="T12" fmla="*/ 29 w 41"/>
                        <a:gd name="T13" fmla="*/ 187 h 197"/>
                        <a:gd name="T14" fmla="*/ 31 w 41"/>
                        <a:gd name="T15" fmla="*/ 164 h 197"/>
                        <a:gd name="T16" fmla="*/ 40 w 41"/>
                        <a:gd name="T17" fmla="*/ 158 h 197"/>
                        <a:gd name="T18" fmla="*/ 28 w 41"/>
                        <a:gd name="T19" fmla="*/ 140 h 197"/>
                        <a:gd name="T20" fmla="*/ 20 w 41"/>
                        <a:gd name="T21" fmla="*/ 130 h 197"/>
                        <a:gd name="T22" fmla="*/ 21 w 41"/>
                        <a:gd name="T23" fmla="*/ 40 h 197"/>
                        <a:gd name="T24" fmla="*/ 25 w 41"/>
                        <a:gd name="T25" fmla="*/ 3 h 197"/>
                        <a:gd name="T26" fmla="*/ 2 w 41"/>
                        <a:gd name="T27" fmla="*/ 0 h 19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"/>
                        <a:gd name="T43" fmla="*/ 0 h 197"/>
                        <a:gd name="T44" fmla="*/ 41 w 41"/>
                        <a:gd name="T45" fmla="*/ 197 h 19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" h="197">
                          <a:moveTo>
                            <a:pt x="2" y="0"/>
                          </a:moveTo>
                          <a:lnTo>
                            <a:pt x="0" y="44"/>
                          </a:lnTo>
                          <a:lnTo>
                            <a:pt x="6" y="105"/>
                          </a:lnTo>
                          <a:lnTo>
                            <a:pt x="12" y="158"/>
                          </a:lnTo>
                          <a:lnTo>
                            <a:pt x="22" y="190"/>
                          </a:lnTo>
                          <a:lnTo>
                            <a:pt x="26" y="196"/>
                          </a:lnTo>
                          <a:lnTo>
                            <a:pt x="29" y="187"/>
                          </a:lnTo>
                          <a:lnTo>
                            <a:pt x="31" y="164"/>
                          </a:lnTo>
                          <a:lnTo>
                            <a:pt x="40" y="158"/>
                          </a:lnTo>
                          <a:lnTo>
                            <a:pt x="28" y="140"/>
                          </a:lnTo>
                          <a:lnTo>
                            <a:pt x="20" y="130"/>
                          </a:lnTo>
                          <a:lnTo>
                            <a:pt x="21" y="40"/>
                          </a:lnTo>
                          <a:lnTo>
                            <a:pt x="25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blipFill dpi="0" rotWithShape="0">
                      <a:blip r:embed="rId1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27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3132" y="1069"/>
                      <a:ext cx="36" cy="185"/>
                    </a:xfrm>
                    <a:custGeom>
                      <a:avLst/>
                      <a:gdLst>
                        <a:gd name="T0" fmla="*/ 10 w 36"/>
                        <a:gd name="T1" fmla="*/ 5 h 185"/>
                        <a:gd name="T2" fmla="*/ 15 w 36"/>
                        <a:gd name="T3" fmla="*/ 38 h 185"/>
                        <a:gd name="T4" fmla="*/ 15 w 36"/>
                        <a:gd name="T5" fmla="*/ 117 h 185"/>
                        <a:gd name="T6" fmla="*/ 0 w 36"/>
                        <a:gd name="T7" fmla="*/ 150 h 185"/>
                        <a:gd name="T8" fmla="*/ 4 w 36"/>
                        <a:gd name="T9" fmla="*/ 153 h 185"/>
                        <a:gd name="T10" fmla="*/ 0 w 36"/>
                        <a:gd name="T11" fmla="*/ 170 h 185"/>
                        <a:gd name="T12" fmla="*/ 3 w 36"/>
                        <a:gd name="T13" fmla="*/ 184 h 185"/>
                        <a:gd name="T14" fmla="*/ 15 w 36"/>
                        <a:gd name="T15" fmla="*/ 161 h 185"/>
                        <a:gd name="T16" fmla="*/ 25 w 36"/>
                        <a:gd name="T17" fmla="*/ 121 h 185"/>
                        <a:gd name="T18" fmla="*/ 35 w 36"/>
                        <a:gd name="T19" fmla="*/ 31 h 185"/>
                        <a:gd name="T20" fmla="*/ 31 w 36"/>
                        <a:gd name="T21" fmla="*/ 0 h 185"/>
                        <a:gd name="T22" fmla="*/ 10 w 36"/>
                        <a:gd name="T23" fmla="*/ 5 h 18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6"/>
                        <a:gd name="T37" fmla="*/ 0 h 185"/>
                        <a:gd name="T38" fmla="*/ 36 w 36"/>
                        <a:gd name="T39" fmla="*/ 185 h 18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6" h="185">
                          <a:moveTo>
                            <a:pt x="10" y="5"/>
                          </a:moveTo>
                          <a:lnTo>
                            <a:pt x="15" y="38"/>
                          </a:lnTo>
                          <a:lnTo>
                            <a:pt x="15" y="117"/>
                          </a:lnTo>
                          <a:lnTo>
                            <a:pt x="0" y="150"/>
                          </a:lnTo>
                          <a:lnTo>
                            <a:pt x="4" y="153"/>
                          </a:lnTo>
                          <a:lnTo>
                            <a:pt x="0" y="170"/>
                          </a:lnTo>
                          <a:lnTo>
                            <a:pt x="3" y="184"/>
                          </a:lnTo>
                          <a:lnTo>
                            <a:pt x="15" y="161"/>
                          </a:lnTo>
                          <a:lnTo>
                            <a:pt x="25" y="121"/>
                          </a:lnTo>
                          <a:lnTo>
                            <a:pt x="35" y="31"/>
                          </a:lnTo>
                          <a:lnTo>
                            <a:pt x="31" y="0"/>
                          </a:lnTo>
                          <a:lnTo>
                            <a:pt x="10" y="5"/>
                          </a:lnTo>
                        </a:path>
                      </a:pathLst>
                    </a:custGeom>
                    <a:blipFill dpi="0" rotWithShape="0">
                      <a:blip r:embed="rId1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522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3045" y="1483"/>
                    <a:ext cx="90" cy="62"/>
                    <a:chOff x="3045" y="1483"/>
                    <a:chExt cx="90" cy="62"/>
                  </a:xfrm>
                </p:grpSpPr>
                <p:sp>
                  <p:nvSpPr>
                    <p:cNvPr id="1452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045" y="1488"/>
                      <a:ext cx="36" cy="57"/>
                    </a:xfrm>
                    <a:custGeom>
                      <a:avLst/>
                      <a:gdLst>
                        <a:gd name="T0" fmla="*/ 6 w 36"/>
                        <a:gd name="T1" fmla="*/ 28 h 57"/>
                        <a:gd name="T2" fmla="*/ 1 w 36"/>
                        <a:gd name="T3" fmla="*/ 36 h 57"/>
                        <a:gd name="T4" fmla="*/ 0 w 36"/>
                        <a:gd name="T5" fmla="*/ 43 h 57"/>
                        <a:gd name="T6" fmla="*/ 0 w 36"/>
                        <a:gd name="T7" fmla="*/ 48 h 57"/>
                        <a:gd name="T8" fmla="*/ 1 w 36"/>
                        <a:gd name="T9" fmla="*/ 51 h 57"/>
                        <a:gd name="T10" fmla="*/ 3 w 36"/>
                        <a:gd name="T11" fmla="*/ 54 h 57"/>
                        <a:gd name="T12" fmla="*/ 8 w 36"/>
                        <a:gd name="T13" fmla="*/ 56 h 57"/>
                        <a:gd name="T14" fmla="*/ 14 w 36"/>
                        <a:gd name="T15" fmla="*/ 55 h 57"/>
                        <a:gd name="T16" fmla="*/ 20 w 36"/>
                        <a:gd name="T17" fmla="*/ 53 h 57"/>
                        <a:gd name="T18" fmla="*/ 24 w 36"/>
                        <a:gd name="T19" fmla="*/ 47 h 57"/>
                        <a:gd name="T20" fmla="*/ 28 w 36"/>
                        <a:gd name="T21" fmla="*/ 40 h 57"/>
                        <a:gd name="T22" fmla="*/ 31 w 36"/>
                        <a:gd name="T23" fmla="*/ 25 h 57"/>
                        <a:gd name="T24" fmla="*/ 35 w 36"/>
                        <a:gd name="T25" fmla="*/ 10 h 57"/>
                        <a:gd name="T26" fmla="*/ 34 w 36"/>
                        <a:gd name="T27" fmla="*/ 0 h 57"/>
                        <a:gd name="T28" fmla="*/ 27 w 36"/>
                        <a:gd name="T29" fmla="*/ 22 h 57"/>
                        <a:gd name="T30" fmla="*/ 21 w 36"/>
                        <a:gd name="T31" fmla="*/ 35 h 57"/>
                        <a:gd name="T32" fmla="*/ 12 w 36"/>
                        <a:gd name="T33" fmla="*/ 35 h 57"/>
                        <a:gd name="T34" fmla="*/ 5 w 36"/>
                        <a:gd name="T35" fmla="*/ 34 h 57"/>
                        <a:gd name="T36" fmla="*/ 6 w 36"/>
                        <a:gd name="T37" fmla="*/ 28 h 5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6"/>
                        <a:gd name="T58" fmla="*/ 0 h 57"/>
                        <a:gd name="T59" fmla="*/ 36 w 36"/>
                        <a:gd name="T60" fmla="*/ 57 h 5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6" h="57">
                          <a:moveTo>
                            <a:pt x="6" y="28"/>
                          </a:moveTo>
                          <a:lnTo>
                            <a:pt x="1" y="36"/>
                          </a:lnTo>
                          <a:lnTo>
                            <a:pt x="0" y="43"/>
                          </a:lnTo>
                          <a:lnTo>
                            <a:pt x="0" y="48"/>
                          </a:lnTo>
                          <a:lnTo>
                            <a:pt x="1" y="51"/>
                          </a:lnTo>
                          <a:lnTo>
                            <a:pt x="3" y="54"/>
                          </a:lnTo>
                          <a:lnTo>
                            <a:pt x="8" y="56"/>
                          </a:lnTo>
                          <a:lnTo>
                            <a:pt x="14" y="55"/>
                          </a:lnTo>
                          <a:lnTo>
                            <a:pt x="20" y="53"/>
                          </a:lnTo>
                          <a:lnTo>
                            <a:pt x="24" y="47"/>
                          </a:lnTo>
                          <a:lnTo>
                            <a:pt x="28" y="40"/>
                          </a:lnTo>
                          <a:lnTo>
                            <a:pt x="31" y="25"/>
                          </a:lnTo>
                          <a:lnTo>
                            <a:pt x="35" y="10"/>
                          </a:lnTo>
                          <a:lnTo>
                            <a:pt x="34" y="0"/>
                          </a:lnTo>
                          <a:lnTo>
                            <a:pt x="27" y="22"/>
                          </a:lnTo>
                          <a:lnTo>
                            <a:pt x="21" y="35"/>
                          </a:lnTo>
                          <a:lnTo>
                            <a:pt x="12" y="35"/>
                          </a:lnTo>
                          <a:lnTo>
                            <a:pt x="5" y="34"/>
                          </a:lnTo>
                          <a:lnTo>
                            <a:pt x="6" y="28"/>
                          </a:lnTo>
                        </a:path>
                      </a:pathLst>
                    </a:custGeom>
                    <a:blipFill dpi="0" rotWithShape="0">
                      <a:blip r:embed="rId18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25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095" y="1483"/>
                      <a:ext cx="40" cy="61"/>
                    </a:xfrm>
                    <a:custGeom>
                      <a:avLst/>
                      <a:gdLst>
                        <a:gd name="T0" fmla="*/ 0 w 40"/>
                        <a:gd name="T1" fmla="*/ 0 h 61"/>
                        <a:gd name="T2" fmla="*/ 0 w 40"/>
                        <a:gd name="T3" fmla="*/ 6 h 61"/>
                        <a:gd name="T4" fmla="*/ 5 w 40"/>
                        <a:gd name="T5" fmla="*/ 21 h 61"/>
                        <a:gd name="T6" fmla="*/ 8 w 40"/>
                        <a:gd name="T7" fmla="*/ 34 h 61"/>
                        <a:gd name="T8" fmla="*/ 12 w 40"/>
                        <a:gd name="T9" fmla="*/ 46 h 61"/>
                        <a:gd name="T10" fmla="*/ 16 w 40"/>
                        <a:gd name="T11" fmla="*/ 52 h 61"/>
                        <a:gd name="T12" fmla="*/ 20 w 40"/>
                        <a:gd name="T13" fmla="*/ 57 h 61"/>
                        <a:gd name="T14" fmla="*/ 26 w 40"/>
                        <a:gd name="T15" fmla="*/ 59 h 61"/>
                        <a:gd name="T16" fmla="*/ 32 w 40"/>
                        <a:gd name="T17" fmla="*/ 60 h 61"/>
                        <a:gd name="T18" fmla="*/ 35 w 40"/>
                        <a:gd name="T19" fmla="*/ 58 h 61"/>
                        <a:gd name="T20" fmla="*/ 38 w 40"/>
                        <a:gd name="T21" fmla="*/ 57 h 61"/>
                        <a:gd name="T22" fmla="*/ 39 w 40"/>
                        <a:gd name="T23" fmla="*/ 51 h 61"/>
                        <a:gd name="T24" fmla="*/ 38 w 40"/>
                        <a:gd name="T25" fmla="*/ 43 h 61"/>
                        <a:gd name="T26" fmla="*/ 35 w 40"/>
                        <a:gd name="T27" fmla="*/ 33 h 61"/>
                        <a:gd name="T28" fmla="*/ 32 w 40"/>
                        <a:gd name="T29" fmla="*/ 28 h 61"/>
                        <a:gd name="T30" fmla="*/ 31 w 40"/>
                        <a:gd name="T31" fmla="*/ 33 h 61"/>
                        <a:gd name="T32" fmla="*/ 30 w 40"/>
                        <a:gd name="T33" fmla="*/ 35 h 61"/>
                        <a:gd name="T34" fmla="*/ 25 w 40"/>
                        <a:gd name="T35" fmla="*/ 36 h 61"/>
                        <a:gd name="T36" fmla="*/ 20 w 40"/>
                        <a:gd name="T37" fmla="*/ 37 h 61"/>
                        <a:gd name="T38" fmla="*/ 13 w 40"/>
                        <a:gd name="T39" fmla="*/ 35 h 61"/>
                        <a:gd name="T40" fmla="*/ 5 w 40"/>
                        <a:gd name="T41" fmla="*/ 12 h 61"/>
                        <a:gd name="T42" fmla="*/ 0 w 40"/>
                        <a:gd name="T43" fmla="*/ 0 h 6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40"/>
                        <a:gd name="T67" fmla="*/ 0 h 61"/>
                        <a:gd name="T68" fmla="*/ 40 w 40"/>
                        <a:gd name="T69" fmla="*/ 61 h 6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40" h="61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5" y="21"/>
                          </a:lnTo>
                          <a:lnTo>
                            <a:pt x="8" y="34"/>
                          </a:lnTo>
                          <a:lnTo>
                            <a:pt x="12" y="46"/>
                          </a:lnTo>
                          <a:lnTo>
                            <a:pt x="16" y="52"/>
                          </a:lnTo>
                          <a:lnTo>
                            <a:pt x="20" y="57"/>
                          </a:lnTo>
                          <a:lnTo>
                            <a:pt x="26" y="59"/>
                          </a:lnTo>
                          <a:lnTo>
                            <a:pt x="32" y="60"/>
                          </a:lnTo>
                          <a:lnTo>
                            <a:pt x="35" y="58"/>
                          </a:lnTo>
                          <a:lnTo>
                            <a:pt x="38" y="57"/>
                          </a:lnTo>
                          <a:lnTo>
                            <a:pt x="39" y="51"/>
                          </a:lnTo>
                          <a:lnTo>
                            <a:pt x="38" y="43"/>
                          </a:lnTo>
                          <a:lnTo>
                            <a:pt x="35" y="33"/>
                          </a:lnTo>
                          <a:lnTo>
                            <a:pt x="32" y="28"/>
                          </a:lnTo>
                          <a:lnTo>
                            <a:pt x="31" y="33"/>
                          </a:lnTo>
                          <a:lnTo>
                            <a:pt x="30" y="35"/>
                          </a:lnTo>
                          <a:lnTo>
                            <a:pt x="25" y="36"/>
                          </a:lnTo>
                          <a:lnTo>
                            <a:pt x="20" y="37"/>
                          </a:lnTo>
                          <a:lnTo>
                            <a:pt x="13" y="35"/>
                          </a:lnTo>
                          <a:lnTo>
                            <a:pt x="5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blipFill dpi="0" rotWithShape="0">
                      <a:blip r:embed="rId18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4523" name="Freeform 189"/>
                  <p:cNvSpPr>
                    <a:spLocks/>
                  </p:cNvSpPr>
                  <p:nvPr/>
                </p:nvSpPr>
                <p:spPr bwMode="auto">
                  <a:xfrm>
                    <a:off x="3018" y="954"/>
                    <a:ext cx="153" cy="387"/>
                  </a:xfrm>
                  <a:custGeom>
                    <a:avLst/>
                    <a:gdLst>
                      <a:gd name="T0" fmla="*/ 60 w 153"/>
                      <a:gd name="T1" fmla="*/ 0 h 387"/>
                      <a:gd name="T2" fmla="*/ 24 w 153"/>
                      <a:gd name="T3" fmla="*/ 20 h 387"/>
                      <a:gd name="T4" fmla="*/ 19 w 153"/>
                      <a:gd name="T5" fmla="*/ 26 h 387"/>
                      <a:gd name="T6" fmla="*/ 0 w 153"/>
                      <a:gd name="T7" fmla="*/ 122 h 387"/>
                      <a:gd name="T8" fmla="*/ 29 w 153"/>
                      <a:gd name="T9" fmla="*/ 126 h 387"/>
                      <a:gd name="T10" fmla="*/ 33 w 153"/>
                      <a:gd name="T11" fmla="*/ 102 h 387"/>
                      <a:gd name="T12" fmla="*/ 44 w 153"/>
                      <a:gd name="T13" fmla="*/ 152 h 387"/>
                      <a:gd name="T14" fmla="*/ 25 w 153"/>
                      <a:gd name="T15" fmla="*/ 217 h 387"/>
                      <a:gd name="T16" fmla="*/ 25 w 153"/>
                      <a:gd name="T17" fmla="*/ 264 h 387"/>
                      <a:gd name="T18" fmla="*/ 29 w 153"/>
                      <a:gd name="T19" fmla="*/ 297 h 387"/>
                      <a:gd name="T20" fmla="*/ 38 w 153"/>
                      <a:gd name="T21" fmla="*/ 344 h 387"/>
                      <a:gd name="T22" fmla="*/ 47 w 153"/>
                      <a:gd name="T23" fmla="*/ 380 h 387"/>
                      <a:gd name="T24" fmla="*/ 75 w 153"/>
                      <a:gd name="T25" fmla="*/ 386 h 387"/>
                      <a:gd name="T26" fmla="*/ 78 w 153"/>
                      <a:gd name="T27" fmla="*/ 380 h 387"/>
                      <a:gd name="T28" fmla="*/ 105 w 153"/>
                      <a:gd name="T29" fmla="*/ 379 h 387"/>
                      <a:gd name="T30" fmla="*/ 114 w 153"/>
                      <a:gd name="T31" fmla="*/ 334 h 387"/>
                      <a:gd name="T32" fmla="*/ 122 w 153"/>
                      <a:gd name="T33" fmla="*/ 275 h 387"/>
                      <a:gd name="T34" fmla="*/ 129 w 153"/>
                      <a:gd name="T35" fmla="*/ 215 h 387"/>
                      <a:gd name="T36" fmla="*/ 112 w 153"/>
                      <a:gd name="T37" fmla="*/ 147 h 387"/>
                      <a:gd name="T38" fmla="*/ 118 w 153"/>
                      <a:gd name="T39" fmla="*/ 109 h 387"/>
                      <a:gd name="T40" fmla="*/ 122 w 153"/>
                      <a:gd name="T41" fmla="*/ 123 h 387"/>
                      <a:gd name="T42" fmla="*/ 152 w 153"/>
                      <a:gd name="T43" fmla="*/ 115 h 387"/>
                      <a:gd name="T44" fmla="*/ 129 w 153"/>
                      <a:gd name="T45" fmla="*/ 25 h 387"/>
                      <a:gd name="T46" fmla="*/ 90 w 153"/>
                      <a:gd name="T47" fmla="*/ 0 h 387"/>
                      <a:gd name="T48" fmla="*/ 89 w 153"/>
                      <a:gd name="T49" fmla="*/ 3 h 387"/>
                      <a:gd name="T50" fmla="*/ 84 w 153"/>
                      <a:gd name="T51" fmla="*/ 6 h 387"/>
                      <a:gd name="T52" fmla="*/ 80 w 153"/>
                      <a:gd name="T53" fmla="*/ 7 h 387"/>
                      <a:gd name="T54" fmla="*/ 76 w 153"/>
                      <a:gd name="T55" fmla="*/ 7 h 387"/>
                      <a:gd name="T56" fmla="*/ 71 w 153"/>
                      <a:gd name="T57" fmla="*/ 7 h 387"/>
                      <a:gd name="T58" fmla="*/ 67 w 153"/>
                      <a:gd name="T59" fmla="*/ 6 h 387"/>
                      <a:gd name="T60" fmla="*/ 62 w 153"/>
                      <a:gd name="T61" fmla="*/ 3 h 387"/>
                      <a:gd name="T62" fmla="*/ 60 w 153"/>
                      <a:gd name="T63" fmla="*/ 0 h 38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53"/>
                      <a:gd name="T97" fmla="*/ 0 h 387"/>
                      <a:gd name="T98" fmla="*/ 153 w 153"/>
                      <a:gd name="T99" fmla="*/ 387 h 38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53" h="387">
                        <a:moveTo>
                          <a:pt x="60" y="0"/>
                        </a:moveTo>
                        <a:lnTo>
                          <a:pt x="24" y="20"/>
                        </a:lnTo>
                        <a:lnTo>
                          <a:pt x="19" y="26"/>
                        </a:lnTo>
                        <a:lnTo>
                          <a:pt x="0" y="122"/>
                        </a:lnTo>
                        <a:lnTo>
                          <a:pt x="29" y="126"/>
                        </a:lnTo>
                        <a:lnTo>
                          <a:pt x="33" y="102"/>
                        </a:lnTo>
                        <a:lnTo>
                          <a:pt x="44" y="152"/>
                        </a:lnTo>
                        <a:lnTo>
                          <a:pt x="25" y="217"/>
                        </a:lnTo>
                        <a:lnTo>
                          <a:pt x="25" y="264"/>
                        </a:lnTo>
                        <a:lnTo>
                          <a:pt x="29" y="297"/>
                        </a:lnTo>
                        <a:lnTo>
                          <a:pt x="38" y="344"/>
                        </a:lnTo>
                        <a:lnTo>
                          <a:pt x="47" y="380"/>
                        </a:lnTo>
                        <a:lnTo>
                          <a:pt x="75" y="386"/>
                        </a:lnTo>
                        <a:lnTo>
                          <a:pt x="78" y="380"/>
                        </a:lnTo>
                        <a:lnTo>
                          <a:pt x="105" y="379"/>
                        </a:lnTo>
                        <a:lnTo>
                          <a:pt x="114" y="334"/>
                        </a:lnTo>
                        <a:lnTo>
                          <a:pt x="122" y="275"/>
                        </a:lnTo>
                        <a:lnTo>
                          <a:pt x="129" y="215"/>
                        </a:lnTo>
                        <a:lnTo>
                          <a:pt x="112" y="147"/>
                        </a:lnTo>
                        <a:lnTo>
                          <a:pt x="118" y="109"/>
                        </a:lnTo>
                        <a:lnTo>
                          <a:pt x="122" y="123"/>
                        </a:lnTo>
                        <a:lnTo>
                          <a:pt x="152" y="115"/>
                        </a:lnTo>
                        <a:lnTo>
                          <a:pt x="129" y="25"/>
                        </a:lnTo>
                        <a:lnTo>
                          <a:pt x="90" y="0"/>
                        </a:lnTo>
                        <a:lnTo>
                          <a:pt x="89" y="3"/>
                        </a:lnTo>
                        <a:lnTo>
                          <a:pt x="84" y="6"/>
                        </a:lnTo>
                        <a:lnTo>
                          <a:pt x="80" y="7"/>
                        </a:lnTo>
                        <a:lnTo>
                          <a:pt x="76" y="7"/>
                        </a:lnTo>
                        <a:lnTo>
                          <a:pt x="71" y="7"/>
                        </a:lnTo>
                        <a:lnTo>
                          <a:pt x="67" y="6"/>
                        </a:lnTo>
                        <a:lnTo>
                          <a:pt x="62" y="3"/>
                        </a:lnTo>
                        <a:lnTo>
                          <a:pt x="60" y="0"/>
                        </a:lnTo>
                      </a:path>
                    </a:pathLst>
                  </a:custGeom>
                  <a:blipFill dpi="0" rotWithShape="0">
                    <a:blip r:embed="rId18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FF1F3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398" name="Group 190"/>
                <p:cNvGrpSpPr>
                  <a:grpSpLocks/>
                </p:cNvGrpSpPr>
                <p:nvPr/>
              </p:nvGrpSpPr>
              <p:grpSpPr bwMode="auto">
                <a:xfrm>
                  <a:off x="3119" y="838"/>
                  <a:ext cx="160" cy="740"/>
                  <a:chOff x="3119" y="838"/>
                  <a:chExt cx="160" cy="740"/>
                </a:xfrm>
              </p:grpSpPr>
              <p:grpSp>
                <p:nvGrpSpPr>
                  <p:cNvPr id="14497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3153" y="838"/>
                    <a:ext cx="85" cy="179"/>
                    <a:chOff x="3153" y="838"/>
                    <a:chExt cx="85" cy="179"/>
                  </a:xfrm>
                </p:grpSpPr>
                <p:sp>
                  <p:nvSpPr>
                    <p:cNvPr id="1451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153" y="838"/>
                      <a:ext cx="85" cy="138"/>
                    </a:xfrm>
                    <a:custGeom>
                      <a:avLst/>
                      <a:gdLst>
                        <a:gd name="T0" fmla="*/ 32 w 85"/>
                        <a:gd name="T1" fmla="*/ 2 h 138"/>
                        <a:gd name="T2" fmla="*/ 23 w 85"/>
                        <a:gd name="T3" fmla="*/ 6 h 138"/>
                        <a:gd name="T4" fmla="*/ 17 w 85"/>
                        <a:gd name="T5" fmla="*/ 12 h 138"/>
                        <a:gd name="T6" fmla="*/ 13 w 85"/>
                        <a:gd name="T7" fmla="*/ 19 h 138"/>
                        <a:gd name="T8" fmla="*/ 8 w 85"/>
                        <a:gd name="T9" fmla="*/ 33 h 138"/>
                        <a:gd name="T10" fmla="*/ 3 w 85"/>
                        <a:gd name="T11" fmla="*/ 53 h 138"/>
                        <a:gd name="T12" fmla="*/ 0 w 85"/>
                        <a:gd name="T13" fmla="*/ 71 h 138"/>
                        <a:gd name="T14" fmla="*/ 1 w 85"/>
                        <a:gd name="T15" fmla="*/ 79 h 138"/>
                        <a:gd name="T16" fmla="*/ 2 w 85"/>
                        <a:gd name="T17" fmla="*/ 87 h 138"/>
                        <a:gd name="T18" fmla="*/ 3 w 85"/>
                        <a:gd name="T19" fmla="*/ 98 h 138"/>
                        <a:gd name="T20" fmla="*/ 10 w 85"/>
                        <a:gd name="T21" fmla="*/ 137 h 138"/>
                        <a:gd name="T22" fmla="*/ 14 w 85"/>
                        <a:gd name="T23" fmla="*/ 129 h 138"/>
                        <a:gd name="T24" fmla="*/ 20 w 85"/>
                        <a:gd name="T25" fmla="*/ 128 h 138"/>
                        <a:gd name="T26" fmla="*/ 25 w 85"/>
                        <a:gd name="T27" fmla="*/ 126 h 138"/>
                        <a:gd name="T28" fmla="*/ 31 w 85"/>
                        <a:gd name="T29" fmla="*/ 121 h 138"/>
                        <a:gd name="T30" fmla="*/ 29 w 85"/>
                        <a:gd name="T31" fmla="*/ 100 h 138"/>
                        <a:gd name="T32" fmla="*/ 29 w 85"/>
                        <a:gd name="T33" fmla="*/ 94 h 138"/>
                        <a:gd name="T34" fmla="*/ 23 w 85"/>
                        <a:gd name="T35" fmla="*/ 80 h 138"/>
                        <a:gd name="T36" fmla="*/ 21 w 85"/>
                        <a:gd name="T37" fmla="*/ 58 h 138"/>
                        <a:gd name="T38" fmla="*/ 23 w 85"/>
                        <a:gd name="T39" fmla="*/ 38 h 138"/>
                        <a:gd name="T40" fmla="*/ 34 w 85"/>
                        <a:gd name="T41" fmla="*/ 26 h 138"/>
                        <a:gd name="T42" fmla="*/ 54 w 85"/>
                        <a:gd name="T43" fmla="*/ 24 h 138"/>
                        <a:gd name="T44" fmla="*/ 64 w 85"/>
                        <a:gd name="T45" fmla="*/ 36 h 138"/>
                        <a:gd name="T46" fmla="*/ 63 w 85"/>
                        <a:gd name="T47" fmla="*/ 78 h 138"/>
                        <a:gd name="T48" fmla="*/ 54 w 85"/>
                        <a:gd name="T49" fmla="*/ 94 h 138"/>
                        <a:gd name="T50" fmla="*/ 53 w 85"/>
                        <a:gd name="T51" fmla="*/ 121 h 138"/>
                        <a:gd name="T52" fmla="*/ 57 w 85"/>
                        <a:gd name="T53" fmla="*/ 117 h 138"/>
                        <a:gd name="T54" fmla="*/ 61 w 85"/>
                        <a:gd name="T55" fmla="*/ 121 h 138"/>
                        <a:gd name="T56" fmla="*/ 66 w 85"/>
                        <a:gd name="T57" fmla="*/ 124 h 138"/>
                        <a:gd name="T58" fmla="*/ 70 w 85"/>
                        <a:gd name="T59" fmla="*/ 127 h 138"/>
                        <a:gd name="T60" fmla="*/ 75 w 85"/>
                        <a:gd name="T61" fmla="*/ 130 h 138"/>
                        <a:gd name="T62" fmla="*/ 80 w 85"/>
                        <a:gd name="T63" fmla="*/ 102 h 138"/>
                        <a:gd name="T64" fmla="*/ 82 w 85"/>
                        <a:gd name="T65" fmla="*/ 85 h 138"/>
                        <a:gd name="T66" fmla="*/ 83 w 85"/>
                        <a:gd name="T67" fmla="*/ 74 h 138"/>
                        <a:gd name="T68" fmla="*/ 84 w 85"/>
                        <a:gd name="T69" fmla="*/ 67 h 138"/>
                        <a:gd name="T70" fmla="*/ 83 w 85"/>
                        <a:gd name="T71" fmla="*/ 58 h 138"/>
                        <a:gd name="T72" fmla="*/ 82 w 85"/>
                        <a:gd name="T73" fmla="*/ 51 h 138"/>
                        <a:gd name="T74" fmla="*/ 80 w 85"/>
                        <a:gd name="T75" fmla="*/ 44 h 138"/>
                        <a:gd name="T76" fmla="*/ 78 w 85"/>
                        <a:gd name="T77" fmla="*/ 38 h 138"/>
                        <a:gd name="T78" fmla="*/ 78 w 85"/>
                        <a:gd name="T79" fmla="*/ 33 h 138"/>
                        <a:gd name="T80" fmla="*/ 77 w 85"/>
                        <a:gd name="T81" fmla="*/ 25 h 138"/>
                        <a:gd name="T82" fmla="*/ 74 w 85"/>
                        <a:gd name="T83" fmla="*/ 17 h 138"/>
                        <a:gd name="T84" fmla="*/ 68 w 85"/>
                        <a:gd name="T85" fmla="*/ 8 h 138"/>
                        <a:gd name="T86" fmla="*/ 60 w 85"/>
                        <a:gd name="T87" fmla="*/ 3 h 138"/>
                        <a:gd name="T88" fmla="*/ 52 w 85"/>
                        <a:gd name="T89" fmla="*/ 0 h 138"/>
                        <a:gd name="T90" fmla="*/ 43 w 85"/>
                        <a:gd name="T91" fmla="*/ 0 h 138"/>
                        <a:gd name="T92" fmla="*/ 32 w 85"/>
                        <a:gd name="T93" fmla="*/ 2 h 138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85"/>
                        <a:gd name="T142" fmla="*/ 0 h 138"/>
                        <a:gd name="T143" fmla="*/ 85 w 85"/>
                        <a:gd name="T144" fmla="*/ 138 h 138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85" h="138">
                          <a:moveTo>
                            <a:pt x="32" y="2"/>
                          </a:moveTo>
                          <a:lnTo>
                            <a:pt x="23" y="6"/>
                          </a:lnTo>
                          <a:lnTo>
                            <a:pt x="17" y="12"/>
                          </a:lnTo>
                          <a:lnTo>
                            <a:pt x="13" y="19"/>
                          </a:lnTo>
                          <a:lnTo>
                            <a:pt x="8" y="33"/>
                          </a:lnTo>
                          <a:lnTo>
                            <a:pt x="3" y="53"/>
                          </a:lnTo>
                          <a:lnTo>
                            <a:pt x="0" y="71"/>
                          </a:lnTo>
                          <a:lnTo>
                            <a:pt x="1" y="79"/>
                          </a:lnTo>
                          <a:lnTo>
                            <a:pt x="2" y="87"/>
                          </a:lnTo>
                          <a:lnTo>
                            <a:pt x="3" y="98"/>
                          </a:lnTo>
                          <a:lnTo>
                            <a:pt x="10" y="137"/>
                          </a:lnTo>
                          <a:lnTo>
                            <a:pt x="14" y="129"/>
                          </a:lnTo>
                          <a:lnTo>
                            <a:pt x="20" y="128"/>
                          </a:lnTo>
                          <a:lnTo>
                            <a:pt x="25" y="126"/>
                          </a:lnTo>
                          <a:lnTo>
                            <a:pt x="31" y="121"/>
                          </a:lnTo>
                          <a:lnTo>
                            <a:pt x="29" y="100"/>
                          </a:lnTo>
                          <a:lnTo>
                            <a:pt x="29" y="94"/>
                          </a:lnTo>
                          <a:lnTo>
                            <a:pt x="23" y="80"/>
                          </a:lnTo>
                          <a:lnTo>
                            <a:pt x="21" y="58"/>
                          </a:lnTo>
                          <a:lnTo>
                            <a:pt x="23" y="38"/>
                          </a:lnTo>
                          <a:lnTo>
                            <a:pt x="34" y="26"/>
                          </a:lnTo>
                          <a:lnTo>
                            <a:pt x="54" y="24"/>
                          </a:lnTo>
                          <a:lnTo>
                            <a:pt x="64" y="36"/>
                          </a:lnTo>
                          <a:lnTo>
                            <a:pt x="63" y="78"/>
                          </a:lnTo>
                          <a:lnTo>
                            <a:pt x="54" y="94"/>
                          </a:lnTo>
                          <a:lnTo>
                            <a:pt x="53" y="121"/>
                          </a:lnTo>
                          <a:lnTo>
                            <a:pt x="57" y="117"/>
                          </a:lnTo>
                          <a:lnTo>
                            <a:pt x="61" y="121"/>
                          </a:lnTo>
                          <a:lnTo>
                            <a:pt x="66" y="124"/>
                          </a:lnTo>
                          <a:lnTo>
                            <a:pt x="70" y="127"/>
                          </a:lnTo>
                          <a:lnTo>
                            <a:pt x="75" y="130"/>
                          </a:lnTo>
                          <a:lnTo>
                            <a:pt x="80" y="102"/>
                          </a:lnTo>
                          <a:lnTo>
                            <a:pt x="82" y="85"/>
                          </a:lnTo>
                          <a:lnTo>
                            <a:pt x="83" y="74"/>
                          </a:lnTo>
                          <a:lnTo>
                            <a:pt x="84" y="67"/>
                          </a:lnTo>
                          <a:lnTo>
                            <a:pt x="83" y="58"/>
                          </a:lnTo>
                          <a:lnTo>
                            <a:pt x="82" y="51"/>
                          </a:lnTo>
                          <a:lnTo>
                            <a:pt x="80" y="44"/>
                          </a:lnTo>
                          <a:lnTo>
                            <a:pt x="78" y="38"/>
                          </a:lnTo>
                          <a:lnTo>
                            <a:pt x="78" y="33"/>
                          </a:lnTo>
                          <a:lnTo>
                            <a:pt x="77" y="25"/>
                          </a:lnTo>
                          <a:lnTo>
                            <a:pt x="74" y="17"/>
                          </a:lnTo>
                          <a:lnTo>
                            <a:pt x="68" y="8"/>
                          </a:lnTo>
                          <a:lnTo>
                            <a:pt x="60" y="3"/>
                          </a:lnTo>
                          <a:lnTo>
                            <a:pt x="52" y="0"/>
                          </a:lnTo>
                          <a:lnTo>
                            <a:pt x="43" y="0"/>
                          </a:lnTo>
                          <a:lnTo>
                            <a:pt x="32" y="2"/>
                          </a:lnTo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18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162" y="860"/>
                      <a:ext cx="70" cy="157"/>
                    </a:xfrm>
                    <a:custGeom>
                      <a:avLst/>
                      <a:gdLst>
                        <a:gd name="T0" fmla="*/ 25 w 70"/>
                        <a:gd name="T1" fmla="*/ 2 h 157"/>
                        <a:gd name="T2" fmla="*/ 20 w 70"/>
                        <a:gd name="T3" fmla="*/ 5 h 157"/>
                        <a:gd name="T4" fmla="*/ 15 w 70"/>
                        <a:gd name="T5" fmla="*/ 10 h 157"/>
                        <a:gd name="T6" fmla="*/ 13 w 70"/>
                        <a:gd name="T7" fmla="*/ 17 h 157"/>
                        <a:gd name="T8" fmla="*/ 12 w 70"/>
                        <a:gd name="T9" fmla="*/ 24 h 157"/>
                        <a:gd name="T10" fmla="*/ 11 w 70"/>
                        <a:gd name="T11" fmla="*/ 36 h 157"/>
                        <a:gd name="T12" fmla="*/ 13 w 70"/>
                        <a:gd name="T13" fmla="*/ 56 h 157"/>
                        <a:gd name="T14" fmla="*/ 15 w 70"/>
                        <a:gd name="T15" fmla="*/ 63 h 157"/>
                        <a:gd name="T16" fmla="*/ 20 w 70"/>
                        <a:gd name="T17" fmla="*/ 73 h 157"/>
                        <a:gd name="T18" fmla="*/ 20 w 70"/>
                        <a:gd name="T19" fmla="*/ 96 h 157"/>
                        <a:gd name="T20" fmla="*/ 0 w 70"/>
                        <a:gd name="T21" fmla="*/ 109 h 157"/>
                        <a:gd name="T22" fmla="*/ 36 w 70"/>
                        <a:gd name="T23" fmla="*/ 156 h 157"/>
                        <a:gd name="T24" fmla="*/ 69 w 70"/>
                        <a:gd name="T25" fmla="*/ 106 h 157"/>
                        <a:gd name="T26" fmla="*/ 45 w 70"/>
                        <a:gd name="T27" fmla="*/ 91 h 157"/>
                        <a:gd name="T28" fmla="*/ 45 w 70"/>
                        <a:gd name="T29" fmla="*/ 73 h 157"/>
                        <a:gd name="T30" fmla="*/ 52 w 70"/>
                        <a:gd name="T31" fmla="*/ 62 h 157"/>
                        <a:gd name="T32" fmla="*/ 54 w 70"/>
                        <a:gd name="T33" fmla="*/ 56 h 157"/>
                        <a:gd name="T34" fmla="*/ 56 w 70"/>
                        <a:gd name="T35" fmla="*/ 37 h 157"/>
                        <a:gd name="T36" fmla="*/ 56 w 70"/>
                        <a:gd name="T37" fmla="*/ 26 h 157"/>
                        <a:gd name="T38" fmla="*/ 56 w 70"/>
                        <a:gd name="T39" fmla="*/ 19 h 157"/>
                        <a:gd name="T40" fmla="*/ 54 w 70"/>
                        <a:gd name="T41" fmla="*/ 12 h 157"/>
                        <a:gd name="T42" fmla="*/ 50 w 70"/>
                        <a:gd name="T43" fmla="*/ 6 h 157"/>
                        <a:gd name="T44" fmla="*/ 45 w 70"/>
                        <a:gd name="T45" fmla="*/ 2 h 157"/>
                        <a:gd name="T46" fmla="*/ 39 w 70"/>
                        <a:gd name="T47" fmla="*/ 0 h 157"/>
                        <a:gd name="T48" fmla="*/ 32 w 70"/>
                        <a:gd name="T49" fmla="*/ 0 h 157"/>
                        <a:gd name="T50" fmla="*/ 25 w 70"/>
                        <a:gd name="T51" fmla="*/ 2 h 15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70"/>
                        <a:gd name="T79" fmla="*/ 0 h 157"/>
                        <a:gd name="T80" fmla="*/ 70 w 70"/>
                        <a:gd name="T81" fmla="*/ 157 h 15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70" h="157">
                          <a:moveTo>
                            <a:pt x="25" y="2"/>
                          </a:moveTo>
                          <a:lnTo>
                            <a:pt x="20" y="5"/>
                          </a:lnTo>
                          <a:lnTo>
                            <a:pt x="15" y="10"/>
                          </a:lnTo>
                          <a:lnTo>
                            <a:pt x="13" y="17"/>
                          </a:lnTo>
                          <a:lnTo>
                            <a:pt x="12" y="24"/>
                          </a:lnTo>
                          <a:lnTo>
                            <a:pt x="11" y="36"/>
                          </a:lnTo>
                          <a:lnTo>
                            <a:pt x="13" y="56"/>
                          </a:lnTo>
                          <a:lnTo>
                            <a:pt x="15" y="63"/>
                          </a:lnTo>
                          <a:lnTo>
                            <a:pt x="20" y="73"/>
                          </a:lnTo>
                          <a:lnTo>
                            <a:pt x="20" y="96"/>
                          </a:lnTo>
                          <a:lnTo>
                            <a:pt x="0" y="109"/>
                          </a:lnTo>
                          <a:lnTo>
                            <a:pt x="36" y="156"/>
                          </a:lnTo>
                          <a:lnTo>
                            <a:pt x="69" y="106"/>
                          </a:lnTo>
                          <a:lnTo>
                            <a:pt x="45" y="91"/>
                          </a:lnTo>
                          <a:lnTo>
                            <a:pt x="45" y="73"/>
                          </a:lnTo>
                          <a:lnTo>
                            <a:pt x="52" y="62"/>
                          </a:lnTo>
                          <a:lnTo>
                            <a:pt x="54" y="56"/>
                          </a:lnTo>
                          <a:lnTo>
                            <a:pt x="56" y="37"/>
                          </a:lnTo>
                          <a:lnTo>
                            <a:pt x="56" y="26"/>
                          </a:lnTo>
                          <a:lnTo>
                            <a:pt x="56" y="19"/>
                          </a:lnTo>
                          <a:lnTo>
                            <a:pt x="54" y="12"/>
                          </a:lnTo>
                          <a:lnTo>
                            <a:pt x="50" y="6"/>
                          </a:lnTo>
                          <a:lnTo>
                            <a:pt x="45" y="2"/>
                          </a:lnTo>
                          <a:lnTo>
                            <a:pt x="39" y="0"/>
                          </a:lnTo>
                          <a:lnTo>
                            <a:pt x="32" y="0"/>
                          </a:lnTo>
                          <a:lnTo>
                            <a:pt x="25" y="2"/>
                          </a:lnTo>
                        </a:path>
                      </a:pathLst>
                    </a:custGeom>
                    <a:blipFill dpi="0" rotWithShape="0">
                      <a:blip r:embed="rId1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498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145" y="1195"/>
                    <a:ext cx="131" cy="351"/>
                    <a:chOff x="3145" y="1195"/>
                    <a:chExt cx="131" cy="351"/>
                  </a:xfrm>
                </p:grpSpPr>
                <p:grpSp>
                  <p:nvGrpSpPr>
                    <p:cNvPr id="14513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5" y="1195"/>
                      <a:ext cx="131" cy="351"/>
                      <a:chOff x="3145" y="1195"/>
                      <a:chExt cx="131" cy="351"/>
                    </a:xfrm>
                  </p:grpSpPr>
                  <p:sp>
                    <p:nvSpPr>
                      <p:cNvPr id="14515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5" y="1271"/>
                        <a:ext cx="94" cy="275"/>
                      </a:xfrm>
                      <a:custGeom>
                        <a:avLst/>
                        <a:gdLst>
                          <a:gd name="T0" fmla="*/ 17 w 94"/>
                          <a:gd name="T1" fmla="*/ 6 h 275"/>
                          <a:gd name="T2" fmla="*/ 18 w 94"/>
                          <a:gd name="T3" fmla="*/ 84 h 275"/>
                          <a:gd name="T4" fmla="*/ 17 w 94"/>
                          <a:gd name="T5" fmla="*/ 151 h 275"/>
                          <a:gd name="T6" fmla="*/ 21 w 94"/>
                          <a:gd name="T7" fmla="*/ 216 h 275"/>
                          <a:gd name="T8" fmla="*/ 11 w 94"/>
                          <a:gd name="T9" fmla="*/ 244 h 275"/>
                          <a:gd name="T10" fmla="*/ 2 w 94"/>
                          <a:gd name="T11" fmla="*/ 262 h 275"/>
                          <a:gd name="T12" fmla="*/ 0 w 94"/>
                          <a:gd name="T13" fmla="*/ 268 h 275"/>
                          <a:gd name="T14" fmla="*/ 4 w 94"/>
                          <a:gd name="T15" fmla="*/ 274 h 275"/>
                          <a:gd name="T16" fmla="*/ 20 w 94"/>
                          <a:gd name="T17" fmla="*/ 273 h 275"/>
                          <a:gd name="T18" fmla="*/ 35 w 94"/>
                          <a:gd name="T19" fmla="*/ 237 h 275"/>
                          <a:gd name="T20" fmla="*/ 36 w 94"/>
                          <a:gd name="T21" fmla="*/ 214 h 275"/>
                          <a:gd name="T22" fmla="*/ 47 w 94"/>
                          <a:gd name="T23" fmla="*/ 137 h 275"/>
                          <a:gd name="T24" fmla="*/ 48 w 94"/>
                          <a:gd name="T25" fmla="*/ 120 h 275"/>
                          <a:gd name="T26" fmla="*/ 48 w 94"/>
                          <a:gd name="T27" fmla="*/ 156 h 275"/>
                          <a:gd name="T28" fmla="*/ 53 w 94"/>
                          <a:gd name="T29" fmla="*/ 206 h 275"/>
                          <a:gd name="T30" fmla="*/ 51 w 94"/>
                          <a:gd name="T31" fmla="*/ 230 h 275"/>
                          <a:gd name="T32" fmla="*/ 59 w 94"/>
                          <a:gd name="T33" fmla="*/ 253 h 275"/>
                          <a:gd name="T34" fmla="*/ 69 w 94"/>
                          <a:gd name="T35" fmla="*/ 270 h 275"/>
                          <a:gd name="T36" fmla="*/ 84 w 94"/>
                          <a:gd name="T37" fmla="*/ 271 h 275"/>
                          <a:gd name="T38" fmla="*/ 88 w 94"/>
                          <a:gd name="T39" fmla="*/ 265 h 275"/>
                          <a:gd name="T40" fmla="*/ 72 w 94"/>
                          <a:gd name="T41" fmla="*/ 229 h 275"/>
                          <a:gd name="T42" fmla="*/ 71 w 94"/>
                          <a:gd name="T43" fmla="*/ 212 h 275"/>
                          <a:gd name="T44" fmla="*/ 74 w 94"/>
                          <a:gd name="T45" fmla="*/ 175 h 275"/>
                          <a:gd name="T46" fmla="*/ 80 w 94"/>
                          <a:gd name="T47" fmla="*/ 115 h 275"/>
                          <a:gd name="T48" fmla="*/ 93 w 94"/>
                          <a:gd name="T49" fmla="*/ 0 h 275"/>
                          <a:gd name="T50" fmla="*/ 17 w 94"/>
                          <a:gd name="T51" fmla="*/ 6 h 275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94"/>
                          <a:gd name="T79" fmla="*/ 0 h 275"/>
                          <a:gd name="T80" fmla="*/ 94 w 94"/>
                          <a:gd name="T81" fmla="*/ 275 h 275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94" h="275">
                            <a:moveTo>
                              <a:pt x="17" y="6"/>
                            </a:moveTo>
                            <a:lnTo>
                              <a:pt x="18" y="84"/>
                            </a:lnTo>
                            <a:lnTo>
                              <a:pt x="17" y="151"/>
                            </a:lnTo>
                            <a:lnTo>
                              <a:pt x="21" y="216"/>
                            </a:lnTo>
                            <a:lnTo>
                              <a:pt x="11" y="244"/>
                            </a:lnTo>
                            <a:lnTo>
                              <a:pt x="2" y="262"/>
                            </a:lnTo>
                            <a:lnTo>
                              <a:pt x="0" y="268"/>
                            </a:lnTo>
                            <a:lnTo>
                              <a:pt x="4" y="274"/>
                            </a:lnTo>
                            <a:lnTo>
                              <a:pt x="20" y="273"/>
                            </a:lnTo>
                            <a:lnTo>
                              <a:pt x="35" y="237"/>
                            </a:lnTo>
                            <a:lnTo>
                              <a:pt x="36" y="214"/>
                            </a:lnTo>
                            <a:lnTo>
                              <a:pt x="47" y="137"/>
                            </a:lnTo>
                            <a:lnTo>
                              <a:pt x="48" y="120"/>
                            </a:lnTo>
                            <a:lnTo>
                              <a:pt x="48" y="156"/>
                            </a:lnTo>
                            <a:lnTo>
                              <a:pt x="53" y="206"/>
                            </a:lnTo>
                            <a:lnTo>
                              <a:pt x="51" y="230"/>
                            </a:lnTo>
                            <a:lnTo>
                              <a:pt x="59" y="253"/>
                            </a:lnTo>
                            <a:lnTo>
                              <a:pt x="69" y="270"/>
                            </a:lnTo>
                            <a:lnTo>
                              <a:pt x="84" y="271"/>
                            </a:lnTo>
                            <a:lnTo>
                              <a:pt x="88" y="265"/>
                            </a:lnTo>
                            <a:lnTo>
                              <a:pt x="72" y="229"/>
                            </a:lnTo>
                            <a:lnTo>
                              <a:pt x="71" y="212"/>
                            </a:lnTo>
                            <a:lnTo>
                              <a:pt x="74" y="175"/>
                            </a:lnTo>
                            <a:lnTo>
                              <a:pt x="80" y="115"/>
                            </a:lnTo>
                            <a:lnTo>
                              <a:pt x="93" y="0"/>
                            </a:lnTo>
                            <a:lnTo>
                              <a:pt x="17" y="6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16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3" y="1195"/>
                        <a:ext cx="23" cy="36"/>
                      </a:xfrm>
                      <a:custGeom>
                        <a:avLst/>
                        <a:gdLst>
                          <a:gd name="T0" fmla="*/ 22 w 23"/>
                          <a:gd name="T1" fmla="*/ 0 h 36"/>
                          <a:gd name="T2" fmla="*/ 22 w 23"/>
                          <a:gd name="T3" fmla="*/ 18 h 36"/>
                          <a:gd name="T4" fmla="*/ 0 w 23"/>
                          <a:gd name="T5" fmla="*/ 35 h 36"/>
                          <a:gd name="T6" fmla="*/ 10 w 23"/>
                          <a:gd name="T7" fmla="*/ 3 h 36"/>
                          <a:gd name="T8" fmla="*/ 22 w 23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"/>
                          <a:gd name="T16" fmla="*/ 0 h 36"/>
                          <a:gd name="T17" fmla="*/ 23 w 23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" h="36">
                            <a:moveTo>
                              <a:pt x="22" y="0"/>
                            </a:moveTo>
                            <a:lnTo>
                              <a:pt x="22" y="18"/>
                            </a:lnTo>
                            <a:lnTo>
                              <a:pt x="0" y="35"/>
                            </a:lnTo>
                            <a:lnTo>
                              <a:pt x="10" y="3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4514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3193" y="1274"/>
                      <a:ext cx="9" cy="122"/>
                    </a:xfrm>
                    <a:custGeom>
                      <a:avLst/>
                      <a:gdLst>
                        <a:gd name="T0" fmla="*/ 8 w 9"/>
                        <a:gd name="T1" fmla="*/ 0 h 122"/>
                        <a:gd name="T2" fmla="*/ 8 w 9"/>
                        <a:gd name="T3" fmla="*/ 40 h 122"/>
                        <a:gd name="T4" fmla="*/ 6 w 9"/>
                        <a:gd name="T5" fmla="*/ 64 h 122"/>
                        <a:gd name="T6" fmla="*/ 4 w 9"/>
                        <a:gd name="T7" fmla="*/ 90 h 122"/>
                        <a:gd name="T8" fmla="*/ 0 w 9"/>
                        <a:gd name="T9" fmla="*/ 115 h 122"/>
                        <a:gd name="T10" fmla="*/ 1 w 9"/>
                        <a:gd name="T11" fmla="*/ 121 h 122"/>
                        <a:gd name="T12" fmla="*/ 8 w 9"/>
                        <a:gd name="T13" fmla="*/ 0 h 12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"/>
                        <a:gd name="T22" fmla="*/ 0 h 122"/>
                        <a:gd name="T23" fmla="*/ 9 w 9"/>
                        <a:gd name="T24" fmla="*/ 122 h 12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" h="122">
                          <a:moveTo>
                            <a:pt x="8" y="0"/>
                          </a:moveTo>
                          <a:lnTo>
                            <a:pt x="8" y="40"/>
                          </a:lnTo>
                          <a:lnTo>
                            <a:pt x="6" y="64"/>
                          </a:lnTo>
                          <a:lnTo>
                            <a:pt x="4" y="90"/>
                          </a:lnTo>
                          <a:lnTo>
                            <a:pt x="0" y="115"/>
                          </a:lnTo>
                          <a:lnTo>
                            <a:pt x="1" y="121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blipFill dpi="0" rotWithShape="0">
                      <a:blip r:embed="rId14" cstate="print"/>
                      <a:srcRect/>
                      <a:tile tx="0" ty="0" sx="100000" sy="100000" flip="none" algn="tl"/>
                    </a:blipFill>
                    <a:ln w="12700" cap="rnd">
                      <a:solidFill>
                        <a:srgbClr val="FF5F1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499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3140" y="1500"/>
                    <a:ext cx="100" cy="78"/>
                    <a:chOff x="3140" y="1500"/>
                    <a:chExt cx="100" cy="78"/>
                  </a:xfrm>
                </p:grpSpPr>
                <p:sp>
                  <p:nvSpPr>
                    <p:cNvPr id="1451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3194" y="1500"/>
                      <a:ext cx="46" cy="74"/>
                    </a:xfrm>
                    <a:custGeom>
                      <a:avLst/>
                      <a:gdLst>
                        <a:gd name="T0" fmla="*/ 3 w 46"/>
                        <a:gd name="T1" fmla="*/ 0 h 74"/>
                        <a:gd name="T2" fmla="*/ 0 w 46"/>
                        <a:gd name="T3" fmla="*/ 11 h 74"/>
                        <a:gd name="T4" fmla="*/ 0 w 46"/>
                        <a:gd name="T5" fmla="*/ 33 h 74"/>
                        <a:gd name="T6" fmla="*/ 4 w 46"/>
                        <a:gd name="T7" fmla="*/ 25 h 74"/>
                        <a:gd name="T8" fmla="*/ 9 w 46"/>
                        <a:gd name="T9" fmla="*/ 35 h 74"/>
                        <a:gd name="T10" fmla="*/ 11 w 46"/>
                        <a:gd name="T11" fmla="*/ 50 h 74"/>
                        <a:gd name="T12" fmla="*/ 18 w 46"/>
                        <a:gd name="T13" fmla="*/ 63 h 74"/>
                        <a:gd name="T14" fmla="*/ 29 w 46"/>
                        <a:gd name="T15" fmla="*/ 71 h 74"/>
                        <a:gd name="T16" fmla="*/ 37 w 46"/>
                        <a:gd name="T17" fmla="*/ 73 h 74"/>
                        <a:gd name="T18" fmla="*/ 45 w 46"/>
                        <a:gd name="T19" fmla="*/ 71 h 74"/>
                        <a:gd name="T20" fmla="*/ 45 w 46"/>
                        <a:gd name="T21" fmla="*/ 57 h 74"/>
                        <a:gd name="T22" fmla="*/ 39 w 46"/>
                        <a:gd name="T23" fmla="*/ 36 h 74"/>
                        <a:gd name="T24" fmla="*/ 35 w 46"/>
                        <a:gd name="T25" fmla="*/ 41 h 74"/>
                        <a:gd name="T26" fmla="*/ 29 w 46"/>
                        <a:gd name="T27" fmla="*/ 41 h 74"/>
                        <a:gd name="T28" fmla="*/ 20 w 46"/>
                        <a:gd name="T29" fmla="*/ 40 h 74"/>
                        <a:gd name="T30" fmla="*/ 14 w 46"/>
                        <a:gd name="T31" fmla="*/ 31 h 74"/>
                        <a:gd name="T32" fmla="*/ 8 w 46"/>
                        <a:gd name="T33" fmla="*/ 19 h 74"/>
                        <a:gd name="T34" fmla="*/ 3 w 46"/>
                        <a:gd name="T35" fmla="*/ 0 h 7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74"/>
                        <a:gd name="T56" fmla="*/ 46 w 46"/>
                        <a:gd name="T57" fmla="*/ 74 h 7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74">
                          <a:moveTo>
                            <a:pt x="3" y="0"/>
                          </a:moveTo>
                          <a:lnTo>
                            <a:pt x="0" y="11"/>
                          </a:lnTo>
                          <a:lnTo>
                            <a:pt x="0" y="33"/>
                          </a:lnTo>
                          <a:lnTo>
                            <a:pt x="4" y="25"/>
                          </a:lnTo>
                          <a:lnTo>
                            <a:pt x="9" y="35"/>
                          </a:lnTo>
                          <a:lnTo>
                            <a:pt x="11" y="50"/>
                          </a:lnTo>
                          <a:lnTo>
                            <a:pt x="18" y="63"/>
                          </a:lnTo>
                          <a:lnTo>
                            <a:pt x="29" y="71"/>
                          </a:lnTo>
                          <a:lnTo>
                            <a:pt x="37" y="73"/>
                          </a:lnTo>
                          <a:lnTo>
                            <a:pt x="45" y="71"/>
                          </a:lnTo>
                          <a:lnTo>
                            <a:pt x="45" y="57"/>
                          </a:lnTo>
                          <a:lnTo>
                            <a:pt x="39" y="36"/>
                          </a:lnTo>
                          <a:lnTo>
                            <a:pt x="35" y="41"/>
                          </a:lnTo>
                          <a:lnTo>
                            <a:pt x="29" y="41"/>
                          </a:lnTo>
                          <a:lnTo>
                            <a:pt x="20" y="40"/>
                          </a:lnTo>
                          <a:lnTo>
                            <a:pt x="14" y="31"/>
                          </a:lnTo>
                          <a:lnTo>
                            <a:pt x="8" y="19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blipFill dpi="0" rotWithShape="0">
                      <a:blip r:embed="rId19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1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3140" y="1502"/>
                      <a:ext cx="42" cy="76"/>
                    </a:xfrm>
                    <a:custGeom>
                      <a:avLst/>
                      <a:gdLst>
                        <a:gd name="T0" fmla="*/ 40 w 42"/>
                        <a:gd name="T1" fmla="*/ 0 h 76"/>
                        <a:gd name="T2" fmla="*/ 41 w 42"/>
                        <a:gd name="T3" fmla="*/ 30 h 76"/>
                        <a:gd name="T4" fmla="*/ 38 w 42"/>
                        <a:gd name="T5" fmla="*/ 22 h 76"/>
                        <a:gd name="T6" fmla="*/ 35 w 42"/>
                        <a:gd name="T7" fmla="*/ 32 h 76"/>
                        <a:gd name="T8" fmla="*/ 32 w 42"/>
                        <a:gd name="T9" fmla="*/ 46 h 76"/>
                        <a:gd name="T10" fmla="*/ 28 w 42"/>
                        <a:gd name="T11" fmla="*/ 58 h 76"/>
                        <a:gd name="T12" fmla="*/ 20 w 42"/>
                        <a:gd name="T13" fmla="*/ 67 h 76"/>
                        <a:gd name="T14" fmla="*/ 13 w 42"/>
                        <a:gd name="T15" fmla="*/ 73 h 76"/>
                        <a:gd name="T16" fmla="*/ 5 w 42"/>
                        <a:gd name="T17" fmla="*/ 75 h 76"/>
                        <a:gd name="T18" fmla="*/ 3 w 42"/>
                        <a:gd name="T19" fmla="*/ 71 h 76"/>
                        <a:gd name="T20" fmla="*/ 0 w 42"/>
                        <a:gd name="T21" fmla="*/ 64 h 76"/>
                        <a:gd name="T22" fmla="*/ 0 w 42"/>
                        <a:gd name="T23" fmla="*/ 57 h 76"/>
                        <a:gd name="T24" fmla="*/ 1 w 42"/>
                        <a:gd name="T25" fmla="*/ 49 h 76"/>
                        <a:gd name="T26" fmla="*/ 4 w 42"/>
                        <a:gd name="T27" fmla="*/ 37 h 76"/>
                        <a:gd name="T28" fmla="*/ 10 w 42"/>
                        <a:gd name="T29" fmla="*/ 41 h 76"/>
                        <a:gd name="T30" fmla="*/ 19 w 42"/>
                        <a:gd name="T31" fmla="*/ 41 h 76"/>
                        <a:gd name="T32" fmla="*/ 25 w 42"/>
                        <a:gd name="T33" fmla="*/ 41 h 76"/>
                        <a:gd name="T34" fmla="*/ 36 w 42"/>
                        <a:gd name="T35" fmla="*/ 15 h 76"/>
                        <a:gd name="T36" fmla="*/ 40 w 42"/>
                        <a:gd name="T37" fmla="*/ 0 h 7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2"/>
                        <a:gd name="T58" fmla="*/ 0 h 76"/>
                        <a:gd name="T59" fmla="*/ 42 w 42"/>
                        <a:gd name="T60" fmla="*/ 76 h 7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2" h="76">
                          <a:moveTo>
                            <a:pt x="40" y="0"/>
                          </a:moveTo>
                          <a:lnTo>
                            <a:pt x="41" y="30"/>
                          </a:lnTo>
                          <a:lnTo>
                            <a:pt x="38" y="22"/>
                          </a:lnTo>
                          <a:lnTo>
                            <a:pt x="35" y="32"/>
                          </a:lnTo>
                          <a:lnTo>
                            <a:pt x="32" y="46"/>
                          </a:lnTo>
                          <a:lnTo>
                            <a:pt x="28" y="58"/>
                          </a:lnTo>
                          <a:lnTo>
                            <a:pt x="20" y="67"/>
                          </a:lnTo>
                          <a:lnTo>
                            <a:pt x="13" y="73"/>
                          </a:lnTo>
                          <a:lnTo>
                            <a:pt x="5" y="75"/>
                          </a:lnTo>
                          <a:lnTo>
                            <a:pt x="3" y="71"/>
                          </a:lnTo>
                          <a:lnTo>
                            <a:pt x="0" y="64"/>
                          </a:lnTo>
                          <a:lnTo>
                            <a:pt x="0" y="57"/>
                          </a:lnTo>
                          <a:lnTo>
                            <a:pt x="1" y="49"/>
                          </a:lnTo>
                          <a:lnTo>
                            <a:pt x="4" y="37"/>
                          </a:lnTo>
                          <a:lnTo>
                            <a:pt x="10" y="41"/>
                          </a:lnTo>
                          <a:lnTo>
                            <a:pt x="19" y="41"/>
                          </a:lnTo>
                          <a:lnTo>
                            <a:pt x="25" y="41"/>
                          </a:lnTo>
                          <a:lnTo>
                            <a:pt x="36" y="15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blipFill dpi="0" rotWithShape="0">
                      <a:blip r:embed="rId19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500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3119" y="961"/>
                    <a:ext cx="160" cy="537"/>
                    <a:chOff x="3119" y="961"/>
                    <a:chExt cx="160" cy="537"/>
                  </a:xfrm>
                </p:grpSpPr>
                <p:grpSp>
                  <p:nvGrpSpPr>
                    <p:cNvPr id="14502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9" y="961"/>
                      <a:ext cx="160" cy="537"/>
                      <a:chOff x="3119" y="961"/>
                      <a:chExt cx="160" cy="537"/>
                    </a:xfrm>
                  </p:grpSpPr>
                  <p:sp>
                    <p:nvSpPr>
                      <p:cNvPr id="14507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9" y="961"/>
                        <a:ext cx="160" cy="537"/>
                      </a:xfrm>
                      <a:custGeom>
                        <a:avLst/>
                        <a:gdLst>
                          <a:gd name="T0" fmla="*/ 45 w 160"/>
                          <a:gd name="T1" fmla="*/ 5 h 537"/>
                          <a:gd name="T2" fmla="*/ 14 w 160"/>
                          <a:gd name="T3" fmla="*/ 23 h 537"/>
                          <a:gd name="T4" fmla="*/ 6 w 160"/>
                          <a:gd name="T5" fmla="*/ 37 h 537"/>
                          <a:gd name="T6" fmla="*/ 0 w 160"/>
                          <a:gd name="T7" fmla="*/ 161 h 537"/>
                          <a:gd name="T8" fmla="*/ 3 w 160"/>
                          <a:gd name="T9" fmla="*/ 190 h 537"/>
                          <a:gd name="T10" fmla="*/ 22 w 160"/>
                          <a:gd name="T11" fmla="*/ 188 h 537"/>
                          <a:gd name="T12" fmla="*/ 21 w 160"/>
                          <a:gd name="T13" fmla="*/ 261 h 537"/>
                          <a:gd name="T14" fmla="*/ 30 w 160"/>
                          <a:gd name="T15" fmla="*/ 261 h 537"/>
                          <a:gd name="T16" fmla="*/ 41 w 160"/>
                          <a:gd name="T17" fmla="*/ 412 h 537"/>
                          <a:gd name="T18" fmla="*/ 42 w 160"/>
                          <a:gd name="T19" fmla="*/ 493 h 537"/>
                          <a:gd name="T20" fmla="*/ 43 w 160"/>
                          <a:gd name="T21" fmla="*/ 529 h 537"/>
                          <a:gd name="T22" fmla="*/ 51 w 160"/>
                          <a:gd name="T23" fmla="*/ 536 h 537"/>
                          <a:gd name="T24" fmla="*/ 64 w 160"/>
                          <a:gd name="T25" fmla="*/ 530 h 537"/>
                          <a:gd name="T26" fmla="*/ 72 w 160"/>
                          <a:gd name="T27" fmla="*/ 468 h 537"/>
                          <a:gd name="T28" fmla="*/ 77 w 160"/>
                          <a:gd name="T29" fmla="*/ 533 h 537"/>
                          <a:gd name="T30" fmla="*/ 89 w 160"/>
                          <a:gd name="T31" fmla="*/ 536 h 537"/>
                          <a:gd name="T32" fmla="*/ 99 w 160"/>
                          <a:gd name="T33" fmla="*/ 531 h 537"/>
                          <a:gd name="T34" fmla="*/ 111 w 160"/>
                          <a:gd name="T35" fmla="*/ 409 h 537"/>
                          <a:gd name="T36" fmla="*/ 125 w 160"/>
                          <a:gd name="T37" fmla="*/ 320 h 537"/>
                          <a:gd name="T38" fmla="*/ 146 w 160"/>
                          <a:gd name="T39" fmla="*/ 237 h 537"/>
                          <a:gd name="T40" fmla="*/ 159 w 160"/>
                          <a:gd name="T41" fmla="*/ 236 h 537"/>
                          <a:gd name="T42" fmla="*/ 147 w 160"/>
                          <a:gd name="T43" fmla="*/ 122 h 537"/>
                          <a:gd name="T44" fmla="*/ 147 w 160"/>
                          <a:gd name="T45" fmla="*/ 32 h 537"/>
                          <a:gd name="T46" fmla="*/ 140 w 160"/>
                          <a:gd name="T47" fmla="*/ 22 h 537"/>
                          <a:gd name="T48" fmla="*/ 107 w 160"/>
                          <a:gd name="T49" fmla="*/ 0 h 537"/>
                          <a:gd name="T50" fmla="*/ 79 w 160"/>
                          <a:gd name="T51" fmla="*/ 48 h 537"/>
                          <a:gd name="T52" fmla="*/ 45 w 160"/>
                          <a:gd name="T53" fmla="*/ 5 h 53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160"/>
                          <a:gd name="T82" fmla="*/ 0 h 537"/>
                          <a:gd name="T83" fmla="*/ 160 w 160"/>
                          <a:gd name="T84" fmla="*/ 537 h 53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160" h="537">
                            <a:moveTo>
                              <a:pt x="45" y="5"/>
                            </a:moveTo>
                            <a:lnTo>
                              <a:pt x="14" y="23"/>
                            </a:lnTo>
                            <a:lnTo>
                              <a:pt x="6" y="37"/>
                            </a:lnTo>
                            <a:lnTo>
                              <a:pt x="0" y="161"/>
                            </a:lnTo>
                            <a:lnTo>
                              <a:pt x="3" y="190"/>
                            </a:lnTo>
                            <a:lnTo>
                              <a:pt x="22" y="188"/>
                            </a:lnTo>
                            <a:lnTo>
                              <a:pt x="21" y="261"/>
                            </a:lnTo>
                            <a:lnTo>
                              <a:pt x="30" y="261"/>
                            </a:lnTo>
                            <a:lnTo>
                              <a:pt x="41" y="412"/>
                            </a:lnTo>
                            <a:lnTo>
                              <a:pt x="42" y="493"/>
                            </a:lnTo>
                            <a:lnTo>
                              <a:pt x="43" y="529"/>
                            </a:lnTo>
                            <a:lnTo>
                              <a:pt x="51" y="536"/>
                            </a:lnTo>
                            <a:lnTo>
                              <a:pt x="64" y="530"/>
                            </a:lnTo>
                            <a:lnTo>
                              <a:pt x="72" y="468"/>
                            </a:lnTo>
                            <a:lnTo>
                              <a:pt x="77" y="533"/>
                            </a:lnTo>
                            <a:lnTo>
                              <a:pt x="89" y="536"/>
                            </a:lnTo>
                            <a:lnTo>
                              <a:pt x="99" y="531"/>
                            </a:lnTo>
                            <a:lnTo>
                              <a:pt x="111" y="409"/>
                            </a:lnTo>
                            <a:lnTo>
                              <a:pt x="125" y="320"/>
                            </a:lnTo>
                            <a:lnTo>
                              <a:pt x="146" y="237"/>
                            </a:lnTo>
                            <a:lnTo>
                              <a:pt x="159" y="236"/>
                            </a:lnTo>
                            <a:lnTo>
                              <a:pt x="147" y="122"/>
                            </a:lnTo>
                            <a:lnTo>
                              <a:pt x="147" y="32"/>
                            </a:lnTo>
                            <a:lnTo>
                              <a:pt x="140" y="22"/>
                            </a:lnTo>
                            <a:lnTo>
                              <a:pt x="107" y="0"/>
                            </a:lnTo>
                            <a:lnTo>
                              <a:pt x="79" y="48"/>
                            </a:lnTo>
                            <a:lnTo>
                              <a:pt x="45" y="5"/>
                            </a:lnTo>
                          </a:path>
                        </a:pathLst>
                      </a:custGeom>
                      <a:blipFill dpi="0" rotWithShape="0">
                        <a:blip r:embed="rId1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4508" name="Grou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3" y="1109"/>
                        <a:ext cx="70" cy="114"/>
                        <a:chOff x="3143" y="1109"/>
                        <a:chExt cx="70" cy="114"/>
                      </a:xfrm>
                    </p:grpSpPr>
                    <p:sp>
                      <p:nvSpPr>
                        <p:cNvPr id="14509" name="Freeform 2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2" y="1109"/>
                          <a:ext cx="61" cy="114"/>
                        </a:xfrm>
                        <a:custGeom>
                          <a:avLst/>
                          <a:gdLst>
                            <a:gd name="T0" fmla="*/ 0 w 61"/>
                            <a:gd name="T1" fmla="*/ 113 h 114"/>
                            <a:gd name="T2" fmla="*/ 58 w 61"/>
                            <a:gd name="T3" fmla="*/ 107 h 114"/>
                            <a:gd name="T4" fmla="*/ 60 w 61"/>
                            <a:gd name="T5" fmla="*/ 0 h 114"/>
                            <a:gd name="T6" fmla="*/ 0 60000 65536"/>
                            <a:gd name="T7" fmla="*/ 0 60000 65536"/>
                            <a:gd name="T8" fmla="*/ 0 60000 65536"/>
                            <a:gd name="T9" fmla="*/ 0 w 61"/>
                            <a:gd name="T10" fmla="*/ 0 h 114"/>
                            <a:gd name="T11" fmla="*/ 61 w 61"/>
                            <a:gd name="T12" fmla="*/ 114 h 1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1" h="114">
                              <a:moveTo>
                                <a:pt x="0" y="113"/>
                              </a:moveTo>
                              <a:lnTo>
                                <a:pt x="58" y="107"/>
                              </a:lnTo>
                              <a:lnTo>
                                <a:pt x="6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5F3F1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510" name="Freeform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3" y="1123"/>
                          <a:ext cx="69" cy="29"/>
                        </a:xfrm>
                        <a:custGeom>
                          <a:avLst/>
                          <a:gdLst>
                            <a:gd name="T0" fmla="*/ 0 w 69"/>
                            <a:gd name="T1" fmla="*/ 28 h 29"/>
                            <a:gd name="T2" fmla="*/ 24 w 69"/>
                            <a:gd name="T3" fmla="*/ 20 h 29"/>
                            <a:gd name="T4" fmla="*/ 68 w 69"/>
                            <a:gd name="T5" fmla="*/ 0 h 29"/>
                            <a:gd name="T6" fmla="*/ 0 60000 65536"/>
                            <a:gd name="T7" fmla="*/ 0 60000 65536"/>
                            <a:gd name="T8" fmla="*/ 0 60000 65536"/>
                            <a:gd name="T9" fmla="*/ 0 w 69"/>
                            <a:gd name="T10" fmla="*/ 0 h 29"/>
                            <a:gd name="T11" fmla="*/ 69 w 69"/>
                            <a:gd name="T12" fmla="*/ 29 h 2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9" h="29">
                              <a:moveTo>
                                <a:pt x="0" y="28"/>
                              </a:moveTo>
                              <a:lnTo>
                                <a:pt x="24" y="20"/>
                              </a:lnTo>
                              <a:lnTo>
                                <a:pt x="68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5F3F1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503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40" y="1017"/>
                      <a:ext cx="99" cy="133"/>
                      <a:chOff x="3140" y="1017"/>
                      <a:chExt cx="99" cy="133"/>
                    </a:xfrm>
                  </p:grpSpPr>
                  <p:sp>
                    <p:nvSpPr>
                      <p:cNvPr id="14504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8" y="1017"/>
                        <a:ext cx="84" cy="101"/>
                      </a:xfrm>
                      <a:custGeom>
                        <a:avLst/>
                        <a:gdLst>
                          <a:gd name="T0" fmla="*/ 0 w 84"/>
                          <a:gd name="T1" fmla="*/ 35 h 101"/>
                          <a:gd name="T2" fmla="*/ 53 w 84"/>
                          <a:gd name="T3" fmla="*/ 0 h 101"/>
                          <a:gd name="T4" fmla="*/ 83 w 84"/>
                          <a:gd name="T5" fmla="*/ 67 h 101"/>
                          <a:gd name="T6" fmla="*/ 29 w 84"/>
                          <a:gd name="T7" fmla="*/ 100 h 101"/>
                          <a:gd name="T8" fmla="*/ 0 w 84"/>
                          <a:gd name="T9" fmla="*/ 35 h 1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101"/>
                          <a:gd name="T17" fmla="*/ 84 w 84"/>
                          <a:gd name="T18" fmla="*/ 101 h 1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101">
                            <a:moveTo>
                              <a:pt x="0" y="35"/>
                            </a:moveTo>
                            <a:lnTo>
                              <a:pt x="53" y="0"/>
                            </a:lnTo>
                            <a:lnTo>
                              <a:pt x="83" y="67"/>
                            </a:lnTo>
                            <a:lnTo>
                              <a:pt x="29" y="10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blipFill dpi="0" rotWithShape="0">
                        <a:blip r:embed="rId15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05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1" y="1059"/>
                        <a:ext cx="38" cy="55"/>
                      </a:xfrm>
                      <a:custGeom>
                        <a:avLst/>
                        <a:gdLst>
                          <a:gd name="T0" fmla="*/ 0 w 38"/>
                          <a:gd name="T1" fmla="*/ 33 h 55"/>
                          <a:gd name="T2" fmla="*/ 9 w 38"/>
                          <a:gd name="T3" fmla="*/ 25 h 55"/>
                          <a:gd name="T4" fmla="*/ 14 w 38"/>
                          <a:gd name="T5" fmla="*/ 9 h 55"/>
                          <a:gd name="T6" fmla="*/ 21 w 38"/>
                          <a:gd name="T7" fmla="*/ 4 h 55"/>
                          <a:gd name="T8" fmla="*/ 25 w 38"/>
                          <a:gd name="T9" fmla="*/ 0 h 55"/>
                          <a:gd name="T10" fmla="*/ 27 w 38"/>
                          <a:gd name="T11" fmla="*/ 1 h 55"/>
                          <a:gd name="T12" fmla="*/ 28 w 38"/>
                          <a:gd name="T13" fmla="*/ 5 h 55"/>
                          <a:gd name="T14" fmla="*/ 35 w 38"/>
                          <a:gd name="T15" fmla="*/ 13 h 55"/>
                          <a:gd name="T16" fmla="*/ 37 w 38"/>
                          <a:gd name="T17" fmla="*/ 26 h 55"/>
                          <a:gd name="T18" fmla="*/ 35 w 38"/>
                          <a:gd name="T19" fmla="*/ 36 h 55"/>
                          <a:gd name="T20" fmla="*/ 24 w 38"/>
                          <a:gd name="T21" fmla="*/ 46 h 55"/>
                          <a:gd name="T22" fmla="*/ 4 w 38"/>
                          <a:gd name="T23" fmla="*/ 54 h 55"/>
                          <a:gd name="T24" fmla="*/ 0 w 38"/>
                          <a:gd name="T25" fmla="*/ 33 h 55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38"/>
                          <a:gd name="T40" fmla="*/ 0 h 55"/>
                          <a:gd name="T41" fmla="*/ 38 w 38"/>
                          <a:gd name="T42" fmla="*/ 55 h 55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38" h="55">
                            <a:moveTo>
                              <a:pt x="0" y="33"/>
                            </a:moveTo>
                            <a:lnTo>
                              <a:pt x="9" y="25"/>
                            </a:lnTo>
                            <a:lnTo>
                              <a:pt x="14" y="9"/>
                            </a:lnTo>
                            <a:lnTo>
                              <a:pt x="21" y="4"/>
                            </a:lnTo>
                            <a:lnTo>
                              <a:pt x="25" y="0"/>
                            </a:lnTo>
                            <a:lnTo>
                              <a:pt x="27" y="1"/>
                            </a:lnTo>
                            <a:lnTo>
                              <a:pt x="28" y="5"/>
                            </a:lnTo>
                            <a:lnTo>
                              <a:pt x="35" y="13"/>
                            </a:lnTo>
                            <a:lnTo>
                              <a:pt x="37" y="26"/>
                            </a:lnTo>
                            <a:lnTo>
                              <a:pt x="35" y="36"/>
                            </a:lnTo>
                            <a:lnTo>
                              <a:pt x="24" y="46"/>
                            </a:lnTo>
                            <a:lnTo>
                              <a:pt x="4" y="54"/>
                            </a:lnTo>
                            <a:lnTo>
                              <a:pt x="0" y="33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506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0" y="1090"/>
                        <a:ext cx="69" cy="60"/>
                      </a:xfrm>
                      <a:custGeom>
                        <a:avLst/>
                        <a:gdLst>
                          <a:gd name="T0" fmla="*/ 0 w 69"/>
                          <a:gd name="T1" fmla="*/ 59 h 60"/>
                          <a:gd name="T2" fmla="*/ 27 w 69"/>
                          <a:gd name="T3" fmla="*/ 49 h 60"/>
                          <a:gd name="T4" fmla="*/ 48 w 69"/>
                          <a:gd name="T5" fmla="*/ 37 h 60"/>
                          <a:gd name="T6" fmla="*/ 68 w 69"/>
                          <a:gd name="T7" fmla="*/ 26 h 60"/>
                          <a:gd name="T8" fmla="*/ 60 w 69"/>
                          <a:gd name="T9" fmla="*/ 0 h 60"/>
                          <a:gd name="T10" fmla="*/ 25 w 69"/>
                          <a:gd name="T11" fmla="*/ 16 h 60"/>
                          <a:gd name="T12" fmla="*/ 3 w 69"/>
                          <a:gd name="T13" fmla="*/ 24 h 60"/>
                          <a:gd name="T14" fmla="*/ 2 w 69"/>
                          <a:gd name="T15" fmla="*/ 20 h 60"/>
                          <a:gd name="T16" fmla="*/ 0 w 69"/>
                          <a:gd name="T17" fmla="*/ 59 h 6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9"/>
                          <a:gd name="T28" fmla="*/ 0 h 60"/>
                          <a:gd name="T29" fmla="*/ 69 w 69"/>
                          <a:gd name="T30" fmla="*/ 60 h 6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9" h="60">
                            <a:moveTo>
                              <a:pt x="0" y="59"/>
                            </a:moveTo>
                            <a:lnTo>
                              <a:pt x="27" y="49"/>
                            </a:lnTo>
                            <a:lnTo>
                              <a:pt x="48" y="37"/>
                            </a:lnTo>
                            <a:lnTo>
                              <a:pt x="68" y="26"/>
                            </a:lnTo>
                            <a:lnTo>
                              <a:pt x="60" y="0"/>
                            </a:lnTo>
                            <a:lnTo>
                              <a:pt x="25" y="16"/>
                            </a:lnTo>
                            <a:lnTo>
                              <a:pt x="3" y="24"/>
                            </a:lnTo>
                            <a:lnTo>
                              <a:pt x="2" y="20"/>
                            </a:lnTo>
                            <a:lnTo>
                              <a:pt x="0" y="59"/>
                            </a:lnTo>
                          </a:path>
                        </a:pathLst>
                      </a:custGeom>
                      <a:blipFill dpi="0" rotWithShape="0">
                        <a:blip r:embed="rId1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4501" name="Freeform 212"/>
                  <p:cNvSpPr>
                    <a:spLocks/>
                  </p:cNvSpPr>
                  <p:nvPr/>
                </p:nvSpPr>
                <p:spPr bwMode="auto">
                  <a:xfrm>
                    <a:off x="3191" y="1239"/>
                    <a:ext cx="10" cy="195"/>
                  </a:xfrm>
                  <a:custGeom>
                    <a:avLst/>
                    <a:gdLst>
                      <a:gd name="T0" fmla="*/ 9 w 10"/>
                      <a:gd name="T1" fmla="*/ 0 h 195"/>
                      <a:gd name="T2" fmla="*/ 6 w 10"/>
                      <a:gd name="T3" fmla="*/ 104 h 195"/>
                      <a:gd name="T4" fmla="*/ 0 w 10"/>
                      <a:gd name="T5" fmla="*/ 194 h 195"/>
                      <a:gd name="T6" fmla="*/ 0 60000 65536"/>
                      <a:gd name="T7" fmla="*/ 0 60000 65536"/>
                      <a:gd name="T8" fmla="*/ 0 60000 65536"/>
                      <a:gd name="T9" fmla="*/ 0 w 10"/>
                      <a:gd name="T10" fmla="*/ 0 h 195"/>
                      <a:gd name="T11" fmla="*/ 10 w 10"/>
                      <a:gd name="T12" fmla="*/ 195 h 1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" h="195">
                        <a:moveTo>
                          <a:pt x="9" y="0"/>
                        </a:moveTo>
                        <a:lnTo>
                          <a:pt x="6" y="104"/>
                        </a:lnTo>
                        <a:lnTo>
                          <a:pt x="0" y="194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5F3F1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399" name="Group 213"/>
                <p:cNvGrpSpPr>
                  <a:grpSpLocks/>
                </p:cNvGrpSpPr>
                <p:nvPr/>
              </p:nvGrpSpPr>
              <p:grpSpPr bwMode="auto">
                <a:xfrm>
                  <a:off x="3384" y="816"/>
                  <a:ext cx="224" cy="706"/>
                  <a:chOff x="3384" y="816"/>
                  <a:chExt cx="224" cy="706"/>
                </a:xfrm>
              </p:grpSpPr>
              <p:grpSp>
                <p:nvGrpSpPr>
                  <p:cNvPr id="14482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3384" y="919"/>
                    <a:ext cx="224" cy="199"/>
                    <a:chOff x="3384" y="919"/>
                    <a:chExt cx="224" cy="199"/>
                  </a:xfrm>
                </p:grpSpPr>
                <p:sp>
                  <p:nvSpPr>
                    <p:cNvPr id="14490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384" y="919"/>
                      <a:ext cx="224" cy="199"/>
                    </a:xfrm>
                    <a:custGeom>
                      <a:avLst/>
                      <a:gdLst>
                        <a:gd name="T0" fmla="*/ 85 w 224"/>
                        <a:gd name="T1" fmla="*/ 0 h 199"/>
                        <a:gd name="T2" fmla="*/ 58 w 224"/>
                        <a:gd name="T3" fmla="*/ 16 h 199"/>
                        <a:gd name="T4" fmla="*/ 31 w 224"/>
                        <a:gd name="T5" fmla="*/ 30 h 199"/>
                        <a:gd name="T6" fmla="*/ 14 w 224"/>
                        <a:gd name="T7" fmla="*/ 87 h 199"/>
                        <a:gd name="T8" fmla="*/ 1 w 224"/>
                        <a:gd name="T9" fmla="*/ 130 h 199"/>
                        <a:gd name="T10" fmla="*/ 0 w 224"/>
                        <a:gd name="T11" fmla="*/ 139 h 199"/>
                        <a:gd name="T12" fmla="*/ 12 w 224"/>
                        <a:gd name="T13" fmla="*/ 161 h 199"/>
                        <a:gd name="T14" fmla="*/ 20 w 224"/>
                        <a:gd name="T15" fmla="*/ 168 h 199"/>
                        <a:gd name="T16" fmla="*/ 27 w 224"/>
                        <a:gd name="T17" fmla="*/ 170 h 199"/>
                        <a:gd name="T18" fmla="*/ 28 w 224"/>
                        <a:gd name="T19" fmla="*/ 176 h 199"/>
                        <a:gd name="T20" fmla="*/ 41 w 224"/>
                        <a:gd name="T21" fmla="*/ 167 h 199"/>
                        <a:gd name="T22" fmla="*/ 42 w 224"/>
                        <a:gd name="T23" fmla="*/ 190 h 199"/>
                        <a:gd name="T24" fmla="*/ 50 w 224"/>
                        <a:gd name="T25" fmla="*/ 198 h 199"/>
                        <a:gd name="T26" fmla="*/ 180 w 224"/>
                        <a:gd name="T27" fmla="*/ 198 h 199"/>
                        <a:gd name="T28" fmla="*/ 191 w 224"/>
                        <a:gd name="T29" fmla="*/ 187 h 199"/>
                        <a:gd name="T30" fmla="*/ 189 w 224"/>
                        <a:gd name="T31" fmla="*/ 167 h 199"/>
                        <a:gd name="T32" fmla="*/ 203 w 224"/>
                        <a:gd name="T33" fmla="*/ 180 h 199"/>
                        <a:gd name="T34" fmla="*/ 223 w 224"/>
                        <a:gd name="T35" fmla="*/ 142 h 199"/>
                        <a:gd name="T36" fmla="*/ 183 w 224"/>
                        <a:gd name="T37" fmla="*/ 26 h 199"/>
                        <a:gd name="T38" fmla="*/ 140 w 224"/>
                        <a:gd name="T39" fmla="*/ 11 h 199"/>
                        <a:gd name="T40" fmla="*/ 127 w 224"/>
                        <a:gd name="T41" fmla="*/ 3 h 199"/>
                        <a:gd name="T42" fmla="*/ 107 w 224"/>
                        <a:gd name="T43" fmla="*/ 22 h 199"/>
                        <a:gd name="T44" fmla="*/ 85 w 224"/>
                        <a:gd name="T45" fmla="*/ 0 h 19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4"/>
                        <a:gd name="T70" fmla="*/ 0 h 199"/>
                        <a:gd name="T71" fmla="*/ 224 w 224"/>
                        <a:gd name="T72" fmla="*/ 199 h 19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4" h="199">
                          <a:moveTo>
                            <a:pt x="85" y="0"/>
                          </a:moveTo>
                          <a:lnTo>
                            <a:pt x="58" y="16"/>
                          </a:lnTo>
                          <a:lnTo>
                            <a:pt x="31" y="30"/>
                          </a:lnTo>
                          <a:lnTo>
                            <a:pt x="14" y="87"/>
                          </a:lnTo>
                          <a:lnTo>
                            <a:pt x="1" y="130"/>
                          </a:lnTo>
                          <a:lnTo>
                            <a:pt x="0" y="139"/>
                          </a:lnTo>
                          <a:lnTo>
                            <a:pt x="12" y="161"/>
                          </a:lnTo>
                          <a:lnTo>
                            <a:pt x="20" y="168"/>
                          </a:lnTo>
                          <a:lnTo>
                            <a:pt x="27" y="170"/>
                          </a:lnTo>
                          <a:lnTo>
                            <a:pt x="28" y="176"/>
                          </a:lnTo>
                          <a:lnTo>
                            <a:pt x="41" y="167"/>
                          </a:lnTo>
                          <a:lnTo>
                            <a:pt x="42" y="190"/>
                          </a:lnTo>
                          <a:lnTo>
                            <a:pt x="50" y="198"/>
                          </a:lnTo>
                          <a:lnTo>
                            <a:pt x="180" y="198"/>
                          </a:lnTo>
                          <a:lnTo>
                            <a:pt x="191" y="187"/>
                          </a:lnTo>
                          <a:lnTo>
                            <a:pt x="189" y="167"/>
                          </a:lnTo>
                          <a:lnTo>
                            <a:pt x="203" y="180"/>
                          </a:lnTo>
                          <a:lnTo>
                            <a:pt x="223" y="142"/>
                          </a:lnTo>
                          <a:lnTo>
                            <a:pt x="183" y="26"/>
                          </a:lnTo>
                          <a:lnTo>
                            <a:pt x="140" y="11"/>
                          </a:lnTo>
                          <a:lnTo>
                            <a:pt x="127" y="3"/>
                          </a:lnTo>
                          <a:lnTo>
                            <a:pt x="107" y="22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blipFill dpi="0" rotWithShape="0">
                      <a:blip r:embed="rId20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4491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8" y="939"/>
                      <a:ext cx="155" cy="179"/>
                      <a:chOff x="3428" y="939"/>
                      <a:chExt cx="155" cy="179"/>
                    </a:xfrm>
                  </p:grpSpPr>
                  <p:sp>
                    <p:nvSpPr>
                      <p:cNvPr id="14492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6" y="939"/>
                        <a:ext cx="34" cy="179"/>
                      </a:xfrm>
                      <a:custGeom>
                        <a:avLst/>
                        <a:gdLst>
                          <a:gd name="T0" fmla="*/ 9 w 34"/>
                          <a:gd name="T1" fmla="*/ 0 h 179"/>
                          <a:gd name="T2" fmla="*/ 3 w 34"/>
                          <a:gd name="T3" fmla="*/ 12 h 179"/>
                          <a:gd name="T4" fmla="*/ 9 w 34"/>
                          <a:gd name="T5" fmla="*/ 18 h 179"/>
                          <a:gd name="T6" fmla="*/ 0 w 34"/>
                          <a:gd name="T7" fmla="*/ 142 h 179"/>
                          <a:gd name="T8" fmla="*/ 1 w 34"/>
                          <a:gd name="T9" fmla="*/ 164 h 179"/>
                          <a:gd name="T10" fmla="*/ 18 w 34"/>
                          <a:gd name="T11" fmla="*/ 178 h 179"/>
                          <a:gd name="T12" fmla="*/ 33 w 34"/>
                          <a:gd name="T13" fmla="*/ 163 h 179"/>
                          <a:gd name="T14" fmla="*/ 33 w 34"/>
                          <a:gd name="T15" fmla="*/ 137 h 179"/>
                          <a:gd name="T16" fmla="*/ 19 w 34"/>
                          <a:gd name="T17" fmla="*/ 19 h 179"/>
                          <a:gd name="T18" fmla="*/ 25 w 34"/>
                          <a:gd name="T19" fmla="*/ 12 h 179"/>
                          <a:gd name="T20" fmla="*/ 20 w 34"/>
                          <a:gd name="T21" fmla="*/ 0 h 179"/>
                          <a:gd name="T22" fmla="*/ 15 w 34"/>
                          <a:gd name="T23" fmla="*/ 4 h 179"/>
                          <a:gd name="T24" fmla="*/ 9 w 34"/>
                          <a:gd name="T25" fmla="*/ 0 h 17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34"/>
                          <a:gd name="T40" fmla="*/ 0 h 179"/>
                          <a:gd name="T41" fmla="*/ 34 w 34"/>
                          <a:gd name="T42" fmla="*/ 179 h 17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34" h="179">
                            <a:moveTo>
                              <a:pt x="9" y="0"/>
                            </a:moveTo>
                            <a:lnTo>
                              <a:pt x="3" y="12"/>
                            </a:lnTo>
                            <a:lnTo>
                              <a:pt x="9" y="18"/>
                            </a:lnTo>
                            <a:lnTo>
                              <a:pt x="0" y="142"/>
                            </a:lnTo>
                            <a:lnTo>
                              <a:pt x="1" y="164"/>
                            </a:lnTo>
                            <a:lnTo>
                              <a:pt x="18" y="178"/>
                            </a:lnTo>
                            <a:lnTo>
                              <a:pt x="33" y="163"/>
                            </a:lnTo>
                            <a:lnTo>
                              <a:pt x="33" y="137"/>
                            </a:lnTo>
                            <a:lnTo>
                              <a:pt x="19" y="19"/>
                            </a:lnTo>
                            <a:lnTo>
                              <a:pt x="25" y="12"/>
                            </a:lnTo>
                            <a:lnTo>
                              <a:pt x="20" y="0"/>
                            </a:lnTo>
                            <a:lnTo>
                              <a:pt x="15" y="4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blipFill dpi="0" rotWithShape="0">
                        <a:blip r:embed="rId3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4493" name="Group 2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8" y="1015"/>
                        <a:ext cx="155" cy="61"/>
                        <a:chOff x="3428" y="1015"/>
                        <a:chExt cx="155" cy="61"/>
                      </a:xfrm>
                    </p:grpSpPr>
                    <p:sp>
                      <p:nvSpPr>
                        <p:cNvPr id="14494" name="Freeform 2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1" y="1027"/>
                          <a:ext cx="121" cy="40"/>
                        </a:xfrm>
                        <a:custGeom>
                          <a:avLst/>
                          <a:gdLst>
                            <a:gd name="T0" fmla="*/ 10 w 121"/>
                            <a:gd name="T1" fmla="*/ 24 h 40"/>
                            <a:gd name="T2" fmla="*/ 92 w 121"/>
                            <a:gd name="T3" fmla="*/ 0 h 40"/>
                            <a:gd name="T4" fmla="*/ 120 w 121"/>
                            <a:gd name="T5" fmla="*/ 3 h 40"/>
                            <a:gd name="T6" fmla="*/ 20 w 121"/>
                            <a:gd name="T7" fmla="*/ 39 h 40"/>
                            <a:gd name="T8" fmla="*/ 0 w 121"/>
                            <a:gd name="T9" fmla="*/ 28 h 40"/>
                            <a:gd name="T10" fmla="*/ 10 w 121"/>
                            <a:gd name="T11" fmla="*/ 24 h 4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21"/>
                            <a:gd name="T19" fmla="*/ 0 h 40"/>
                            <a:gd name="T20" fmla="*/ 121 w 121"/>
                            <a:gd name="T21" fmla="*/ 40 h 4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21" h="40">
                              <a:moveTo>
                                <a:pt x="10" y="24"/>
                              </a:moveTo>
                              <a:lnTo>
                                <a:pt x="92" y="0"/>
                              </a:lnTo>
                              <a:lnTo>
                                <a:pt x="120" y="3"/>
                              </a:lnTo>
                              <a:lnTo>
                                <a:pt x="20" y="39"/>
                              </a:lnTo>
                              <a:lnTo>
                                <a:pt x="0" y="28"/>
                              </a:lnTo>
                              <a:lnTo>
                                <a:pt x="10" y="24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95" name="Freeform 2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15" y="1029"/>
                          <a:ext cx="68" cy="45"/>
                        </a:xfrm>
                        <a:custGeom>
                          <a:avLst/>
                          <a:gdLst>
                            <a:gd name="T0" fmla="*/ 35 w 68"/>
                            <a:gd name="T1" fmla="*/ 0 h 45"/>
                            <a:gd name="T2" fmla="*/ 8 w 68"/>
                            <a:gd name="T3" fmla="*/ 7 h 45"/>
                            <a:gd name="T4" fmla="*/ 6 w 68"/>
                            <a:gd name="T5" fmla="*/ 16 h 45"/>
                            <a:gd name="T6" fmla="*/ 0 w 68"/>
                            <a:gd name="T7" fmla="*/ 23 h 45"/>
                            <a:gd name="T8" fmla="*/ 11 w 68"/>
                            <a:gd name="T9" fmla="*/ 35 h 45"/>
                            <a:gd name="T10" fmla="*/ 26 w 68"/>
                            <a:gd name="T11" fmla="*/ 43 h 45"/>
                            <a:gd name="T12" fmla="*/ 48 w 68"/>
                            <a:gd name="T13" fmla="*/ 44 h 45"/>
                            <a:gd name="T14" fmla="*/ 67 w 68"/>
                            <a:gd name="T15" fmla="*/ 25 h 45"/>
                            <a:gd name="T16" fmla="*/ 65 w 68"/>
                            <a:gd name="T17" fmla="*/ 1 h 45"/>
                            <a:gd name="T18" fmla="*/ 48 w 68"/>
                            <a:gd name="T19" fmla="*/ 13 h 45"/>
                            <a:gd name="T20" fmla="*/ 35 w 68"/>
                            <a:gd name="T21" fmla="*/ 0 h 4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68"/>
                            <a:gd name="T34" fmla="*/ 0 h 45"/>
                            <a:gd name="T35" fmla="*/ 68 w 68"/>
                            <a:gd name="T36" fmla="*/ 45 h 4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68" h="45">
                              <a:moveTo>
                                <a:pt x="35" y="0"/>
                              </a:moveTo>
                              <a:lnTo>
                                <a:pt x="8" y="7"/>
                              </a:lnTo>
                              <a:lnTo>
                                <a:pt x="6" y="16"/>
                              </a:lnTo>
                              <a:lnTo>
                                <a:pt x="0" y="23"/>
                              </a:lnTo>
                              <a:lnTo>
                                <a:pt x="11" y="35"/>
                              </a:lnTo>
                              <a:lnTo>
                                <a:pt x="26" y="43"/>
                              </a:lnTo>
                              <a:lnTo>
                                <a:pt x="48" y="44"/>
                              </a:lnTo>
                              <a:lnTo>
                                <a:pt x="67" y="25"/>
                              </a:lnTo>
                              <a:lnTo>
                                <a:pt x="65" y="1"/>
                              </a:lnTo>
                              <a:lnTo>
                                <a:pt x="48" y="13"/>
                              </a:lnTo>
                              <a:lnTo>
                                <a:pt x="35" y="0"/>
                              </a:lnTo>
                            </a:path>
                          </a:pathLst>
                        </a:custGeom>
                        <a:blipFill dpi="0" rotWithShape="0">
                          <a:blip r:embed="rId11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96" name="Freeform 2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28" y="1015"/>
                          <a:ext cx="55" cy="61"/>
                        </a:xfrm>
                        <a:custGeom>
                          <a:avLst/>
                          <a:gdLst>
                            <a:gd name="T0" fmla="*/ 0 w 55"/>
                            <a:gd name="T1" fmla="*/ 37 h 61"/>
                            <a:gd name="T2" fmla="*/ 6 w 55"/>
                            <a:gd name="T3" fmla="*/ 27 h 61"/>
                            <a:gd name="T4" fmla="*/ 12 w 55"/>
                            <a:gd name="T5" fmla="*/ 16 h 61"/>
                            <a:gd name="T6" fmla="*/ 15 w 55"/>
                            <a:gd name="T7" fmla="*/ 5 h 61"/>
                            <a:gd name="T8" fmla="*/ 31 w 55"/>
                            <a:gd name="T9" fmla="*/ 0 h 61"/>
                            <a:gd name="T10" fmla="*/ 44 w 55"/>
                            <a:gd name="T11" fmla="*/ 0 h 61"/>
                            <a:gd name="T12" fmla="*/ 54 w 55"/>
                            <a:gd name="T13" fmla="*/ 30 h 61"/>
                            <a:gd name="T14" fmla="*/ 51 w 55"/>
                            <a:gd name="T15" fmla="*/ 37 h 61"/>
                            <a:gd name="T16" fmla="*/ 44 w 55"/>
                            <a:gd name="T17" fmla="*/ 45 h 61"/>
                            <a:gd name="T18" fmla="*/ 33 w 55"/>
                            <a:gd name="T19" fmla="*/ 48 h 61"/>
                            <a:gd name="T20" fmla="*/ 25 w 55"/>
                            <a:gd name="T21" fmla="*/ 49 h 61"/>
                            <a:gd name="T22" fmla="*/ 21 w 55"/>
                            <a:gd name="T23" fmla="*/ 51 h 61"/>
                            <a:gd name="T24" fmla="*/ 16 w 55"/>
                            <a:gd name="T25" fmla="*/ 57 h 61"/>
                            <a:gd name="T26" fmla="*/ 6 w 55"/>
                            <a:gd name="T27" fmla="*/ 60 h 61"/>
                            <a:gd name="T28" fmla="*/ 2 w 55"/>
                            <a:gd name="T29" fmla="*/ 60 h 61"/>
                            <a:gd name="T30" fmla="*/ 0 w 55"/>
                            <a:gd name="T31" fmla="*/ 37 h 61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55"/>
                            <a:gd name="T49" fmla="*/ 0 h 61"/>
                            <a:gd name="T50" fmla="*/ 55 w 55"/>
                            <a:gd name="T51" fmla="*/ 61 h 61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55" h="61">
                              <a:moveTo>
                                <a:pt x="0" y="37"/>
                              </a:moveTo>
                              <a:lnTo>
                                <a:pt x="6" y="27"/>
                              </a:lnTo>
                              <a:lnTo>
                                <a:pt x="12" y="16"/>
                              </a:lnTo>
                              <a:lnTo>
                                <a:pt x="15" y="5"/>
                              </a:lnTo>
                              <a:lnTo>
                                <a:pt x="31" y="0"/>
                              </a:lnTo>
                              <a:lnTo>
                                <a:pt x="44" y="0"/>
                              </a:lnTo>
                              <a:lnTo>
                                <a:pt x="54" y="30"/>
                              </a:lnTo>
                              <a:lnTo>
                                <a:pt x="51" y="37"/>
                              </a:lnTo>
                              <a:lnTo>
                                <a:pt x="44" y="45"/>
                              </a:lnTo>
                              <a:lnTo>
                                <a:pt x="33" y="48"/>
                              </a:lnTo>
                              <a:lnTo>
                                <a:pt x="25" y="49"/>
                              </a:lnTo>
                              <a:lnTo>
                                <a:pt x="21" y="51"/>
                              </a:lnTo>
                              <a:lnTo>
                                <a:pt x="16" y="57"/>
                              </a:lnTo>
                              <a:lnTo>
                                <a:pt x="6" y="60"/>
                              </a:lnTo>
                              <a:lnTo>
                                <a:pt x="2" y="60"/>
                              </a:lnTo>
                              <a:lnTo>
                                <a:pt x="0" y="37"/>
                              </a:lnTo>
                            </a:path>
                          </a:pathLst>
                        </a:custGeom>
                        <a:blipFill dpi="0" rotWithShape="0">
                          <a:blip r:embed="rId11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483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454" y="816"/>
                    <a:ext cx="77" cy="129"/>
                    <a:chOff x="3454" y="816"/>
                    <a:chExt cx="77" cy="129"/>
                  </a:xfrm>
                </p:grpSpPr>
                <p:sp>
                  <p:nvSpPr>
                    <p:cNvPr id="14488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455" y="823"/>
                      <a:ext cx="72" cy="122"/>
                    </a:xfrm>
                    <a:custGeom>
                      <a:avLst/>
                      <a:gdLst>
                        <a:gd name="T0" fmla="*/ 0 w 72"/>
                        <a:gd name="T1" fmla="*/ 52 h 122"/>
                        <a:gd name="T2" fmla="*/ 3 w 72"/>
                        <a:gd name="T3" fmla="*/ 62 h 122"/>
                        <a:gd name="T4" fmla="*/ 5 w 72"/>
                        <a:gd name="T5" fmla="*/ 68 h 122"/>
                        <a:gd name="T6" fmla="*/ 8 w 72"/>
                        <a:gd name="T7" fmla="*/ 73 h 122"/>
                        <a:gd name="T8" fmla="*/ 12 w 72"/>
                        <a:gd name="T9" fmla="*/ 72 h 122"/>
                        <a:gd name="T10" fmla="*/ 13 w 72"/>
                        <a:gd name="T11" fmla="*/ 72 h 122"/>
                        <a:gd name="T12" fmla="*/ 13 w 72"/>
                        <a:gd name="T13" fmla="*/ 96 h 122"/>
                        <a:gd name="T14" fmla="*/ 35 w 72"/>
                        <a:gd name="T15" fmla="*/ 121 h 122"/>
                        <a:gd name="T16" fmla="*/ 55 w 72"/>
                        <a:gd name="T17" fmla="*/ 102 h 122"/>
                        <a:gd name="T18" fmla="*/ 56 w 72"/>
                        <a:gd name="T19" fmla="*/ 96 h 122"/>
                        <a:gd name="T20" fmla="*/ 59 w 72"/>
                        <a:gd name="T21" fmla="*/ 91 h 122"/>
                        <a:gd name="T22" fmla="*/ 62 w 72"/>
                        <a:gd name="T23" fmla="*/ 86 h 122"/>
                        <a:gd name="T24" fmla="*/ 64 w 72"/>
                        <a:gd name="T25" fmla="*/ 76 h 122"/>
                        <a:gd name="T26" fmla="*/ 69 w 72"/>
                        <a:gd name="T27" fmla="*/ 66 h 122"/>
                        <a:gd name="T28" fmla="*/ 70 w 72"/>
                        <a:gd name="T29" fmla="*/ 57 h 122"/>
                        <a:gd name="T30" fmla="*/ 70 w 72"/>
                        <a:gd name="T31" fmla="*/ 36 h 122"/>
                        <a:gd name="T32" fmla="*/ 71 w 72"/>
                        <a:gd name="T33" fmla="*/ 28 h 122"/>
                        <a:gd name="T34" fmla="*/ 69 w 72"/>
                        <a:gd name="T35" fmla="*/ 19 h 122"/>
                        <a:gd name="T36" fmla="*/ 65 w 72"/>
                        <a:gd name="T37" fmla="*/ 11 h 122"/>
                        <a:gd name="T38" fmla="*/ 57 w 72"/>
                        <a:gd name="T39" fmla="*/ 5 h 122"/>
                        <a:gd name="T40" fmla="*/ 48 w 72"/>
                        <a:gd name="T41" fmla="*/ 2 h 122"/>
                        <a:gd name="T42" fmla="*/ 38 w 72"/>
                        <a:gd name="T43" fmla="*/ 0 h 122"/>
                        <a:gd name="T44" fmla="*/ 28 w 72"/>
                        <a:gd name="T45" fmla="*/ 1 h 122"/>
                        <a:gd name="T46" fmla="*/ 20 w 72"/>
                        <a:gd name="T47" fmla="*/ 4 h 122"/>
                        <a:gd name="T48" fmla="*/ 13 w 72"/>
                        <a:gd name="T49" fmla="*/ 9 h 122"/>
                        <a:gd name="T50" fmla="*/ 8 w 72"/>
                        <a:gd name="T51" fmla="*/ 15 h 122"/>
                        <a:gd name="T52" fmla="*/ 5 w 72"/>
                        <a:gd name="T53" fmla="*/ 20 h 122"/>
                        <a:gd name="T54" fmla="*/ 2 w 72"/>
                        <a:gd name="T55" fmla="*/ 27 h 122"/>
                        <a:gd name="T56" fmla="*/ 1 w 72"/>
                        <a:gd name="T57" fmla="*/ 34 h 122"/>
                        <a:gd name="T58" fmla="*/ 1 w 72"/>
                        <a:gd name="T59" fmla="*/ 42 h 122"/>
                        <a:gd name="T60" fmla="*/ 2 w 72"/>
                        <a:gd name="T61" fmla="*/ 48 h 122"/>
                        <a:gd name="T62" fmla="*/ 0 w 72"/>
                        <a:gd name="T63" fmla="*/ 52 h 12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2"/>
                        <a:gd name="T97" fmla="*/ 0 h 122"/>
                        <a:gd name="T98" fmla="*/ 72 w 72"/>
                        <a:gd name="T99" fmla="*/ 122 h 12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2" h="122">
                          <a:moveTo>
                            <a:pt x="0" y="52"/>
                          </a:moveTo>
                          <a:lnTo>
                            <a:pt x="3" y="62"/>
                          </a:lnTo>
                          <a:lnTo>
                            <a:pt x="5" y="68"/>
                          </a:lnTo>
                          <a:lnTo>
                            <a:pt x="8" y="73"/>
                          </a:lnTo>
                          <a:lnTo>
                            <a:pt x="12" y="72"/>
                          </a:lnTo>
                          <a:lnTo>
                            <a:pt x="13" y="72"/>
                          </a:lnTo>
                          <a:lnTo>
                            <a:pt x="13" y="96"/>
                          </a:lnTo>
                          <a:lnTo>
                            <a:pt x="35" y="121"/>
                          </a:lnTo>
                          <a:lnTo>
                            <a:pt x="55" y="102"/>
                          </a:lnTo>
                          <a:lnTo>
                            <a:pt x="56" y="96"/>
                          </a:lnTo>
                          <a:lnTo>
                            <a:pt x="59" y="91"/>
                          </a:lnTo>
                          <a:lnTo>
                            <a:pt x="62" y="86"/>
                          </a:lnTo>
                          <a:lnTo>
                            <a:pt x="64" y="76"/>
                          </a:lnTo>
                          <a:lnTo>
                            <a:pt x="69" y="66"/>
                          </a:lnTo>
                          <a:lnTo>
                            <a:pt x="70" y="57"/>
                          </a:lnTo>
                          <a:lnTo>
                            <a:pt x="70" y="36"/>
                          </a:lnTo>
                          <a:lnTo>
                            <a:pt x="71" y="28"/>
                          </a:lnTo>
                          <a:lnTo>
                            <a:pt x="69" y="19"/>
                          </a:lnTo>
                          <a:lnTo>
                            <a:pt x="65" y="11"/>
                          </a:lnTo>
                          <a:lnTo>
                            <a:pt x="57" y="5"/>
                          </a:lnTo>
                          <a:lnTo>
                            <a:pt x="48" y="2"/>
                          </a:lnTo>
                          <a:lnTo>
                            <a:pt x="38" y="0"/>
                          </a:lnTo>
                          <a:lnTo>
                            <a:pt x="28" y="1"/>
                          </a:lnTo>
                          <a:lnTo>
                            <a:pt x="20" y="4"/>
                          </a:lnTo>
                          <a:lnTo>
                            <a:pt x="13" y="9"/>
                          </a:lnTo>
                          <a:lnTo>
                            <a:pt x="8" y="15"/>
                          </a:lnTo>
                          <a:lnTo>
                            <a:pt x="5" y="20"/>
                          </a:lnTo>
                          <a:lnTo>
                            <a:pt x="2" y="27"/>
                          </a:lnTo>
                          <a:lnTo>
                            <a:pt x="1" y="34"/>
                          </a:lnTo>
                          <a:lnTo>
                            <a:pt x="1" y="42"/>
                          </a:lnTo>
                          <a:lnTo>
                            <a:pt x="2" y="48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blipFill dpi="0" rotWithShape="0">
                      <a:blip r:embed="rId2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89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454" y="816"/>
                      <a:ext cx="77" cy="67"/>
                    </a:xfrm>
                    <a:custGeom>
                      <a:avLst/>
                      <a:gdLst>
                        <a:gd name="T0" fmla="*/ 0 w 77"/>
                        <a:gd name="T1" fmla="*/ 54 h 67"/>
                        <a:gd name="T2" fmla="*/ 0 w 77"/>
                        <a:gd name="T3" fmla="*/ 46 h 67"/>
                        <a:gd name="T4" fmla="*/ 1 w 77"/>
                        <a:gd name="T5" fmla="*/ 35 h 67"/>
                        <a:gd name="T6" fmla="*/ 3 w 77"/>
                        <a:gd name="T7" fmla="*/ 25 h 67"/>
                        <a:gd name="T8" fmla="*/ 6 w 77"/>
                        <a:gd name="T9" fmla="*/ 18 h 67"/>
                        <a:gd name="T10" fmla="*/ 10 w 77"/>
                        <a:gd name="T11" fmla="*/ 12 h 67"/>
                        <a:gd name="T12" fmla="*/ 16 w 77"/>
                        <a:gd name="T13" fmla="*/ 9 h 67"/>
                        <a:gd name="T14" fmla="*/ 20 w 77"/>
                        <a:gd name="T15" fmla="*/ 6 h 67"/>
                        <a:gd name="T16" fmla="*/ 27 w 77"/>
                        <a:gd name="T17" fmla="*/ 3 h 67"/>
                        <a:gd name="T18" fmla="*/ 34 w 77"/>
                        <a:gd name="T19" fmla="*/ 0 h 67"/>
                        <a:gd name="T20" fmla="*/ 43 w 77"/>
                        <a:gd name="T21" fmla="*/ 0 h 67"/>
                        <a:gd name="T22" fmla="*/ 52 w 77"/>
                        <a:gd name="T23" fmla="*/ 2 h 67"/>
                        <a:gd name="T24" fmla="*/ 57 w 77"/>
                        <a:gd name="T25" fmla="*/ 5 h 67"/>
                        <a:gd name="T26" fmla="*/ 62 w 77"/>
                        <a:gd name="T27" fmla="*/ 8 h 67"/>
                        <a:gd name="T28" fmla="*/ 69 w 77"/>
                        <a:gd name="T29" fmla="*/ 14 h 67"/>
                        <a:gd name="T30" fmla="*/ 73 w 77"/>
                        <a:gd name="T31" fmla="*/ 19 h 67"/>
                        <a:gd name="T32" fmla="*/ 76 w 77"/>
                        <a:gd name="T33" fmla="*/ 21 h 67"/>
                        <a:gd name="T34" fmla="*/ 73 w 77"/>
                        <a:gd name="T35" fmla="*/ 22 h 67"/>
                        <a:gd name="T36" fmla="*/ 73 w 77"/>
                        <a:gd name="T37" fmla="*/ 24 h 67"/>
                        <a:gd name="T38" fmla="*/ 73 w 77"/>
                        <a:gd name="T39" fmla="*/ 27 h 67"/>
                        <a:gd name="T40" fmla="*/ 72 w 77"/>
                        <a:gd name="T41" fmla="*/ 32 h 67"/>
                        <a:gd name="T42" fmla="*/ 74 w 77"/>
                        <a:gd name="T43" fmla="*/ 39 h 67"/>
                        <a:gd name="T44" fmla="*/ 75 w 77"/>
                        <a:gd name="T45" fmla="*/ 47 h 67"/>
                        <a:gd name="T46" fmla="*/ 71 w 77"/>
                        <a:gd name="T47" fmla="*/ 56 h 67"/>
                        <a:gd name="T48" fmla="*/ 71 w 77"/>
                        <a:gd name="T49" fmla="*/ 44 h 67"/>
                        <a:gd name="T50" fmla="*/ 71 w 77"/>
                        <a:gd name="T51" fmla="*/ 35 h 67"/>
                        <a:gd name="T52" fmla="*/ 69 w 77"/>
                        <a:gd name="T53" fmla="*/ 31 h 67"/>
                        <a:gd name="T54" fmla="*/ 66 w 77"/>
                        <a:gd name="T55" fmla="*/ 29 h 67"/>
                        <a:gd name="T56" fmla="*/ 64 w 77"/>
                        <a:gd name="T57" fmla="*/ 27 h 67"/>
                        <a:gd name="T58" fmla="*/ 62 w 77"/>
                        <a:gd name="T59" fmla="*/ 27 h 67"/>
                        <a:gd name="T60" fmla="*/ 57 w 77"/>
                        <a:gd name="T61" fmla="*/ 29 h 67"/>
                        <a:gd name="T62" fmla="*/ 52 w 77"/>
                        <a:gd name="T63" fmla="*/ 29 h 67"/>
                        <a:gd name="T64" fmla="*/ 46 w 77"/>
                        <a:gd name="T65" fmla="*/ 29 h 67"/>
                        <a:gd name="T66" fmla="*/ 41 w 77"/>
                        <a:gd name="T67" fmla="*/ 29 h 67"/>
                        <a:gd name="T68" fmla="*/ 37 w 77"/>
                        <a:gd name="T69" fmla="*/ 29 h 67"/>
                        <a:gd name="T70" fmla="*/ 40 w 77"/>
                        <a:gd name="T71" fmla="*/ 30 h 67"/>
                        <a:gd name="T72" fmla="*/ 43 w 77"/>
                        <a:gd name="T73" fmla="*/ 31 h 67"/>
                        <a:gd name="T74" fmla="*/ 40 w 77"/>
                        <a:gd name="T75" fmla="*/ 32 h 67"/>
                        <a:gd name="T76" fmla="*/ 34 w 77"/>
                        <a:gd name="T77" fmla="*/ 31 h 67"/>
                        <a:gd name="T78" fmla="*/ 29 w 77"/>
                        <a:gd name="T79" fmla="*/ 31 h 67"/>
                        <a:gd name="T80" fmla="*/ 23 w 77"/>
                        <a:gd name="T81" fmla="*/ 30 h 67"/>
                        <a:gd name="T82" fmla="*/ 19 w 77"/>
                        <a:gd name="T83" fmla="*/ 30 h 67"/>
                        <a:gd name="T84" fmla="*/ 17 w 77"/>
                        <a:gd name="T85" fmla="*/ 30 h 67"/>
                        <a:gd name="T86" fmla="*/ 18 w 77"/>
                        <a:gd name="T87" fmla="*/ 31 h 67"/>
                        <a:gd name="T88" fmla="*/ 19 w 77"/>
                        <a:gd name="T89" fmla="*/ 34 h 67"/>
                        <a:gd name="T90" fmla="*/ 19 w 77"/>
                        <a:gd name="T91" fmla="*/ 38 h 67"/>
                        <a:gd name="T92" fmla="*/ 18 w 77"/>
                        <a:gd name="T93" fmla="*/ 42 h 67"/>
                        <a:gd name="T94" fmla="*/ 15 w 77"/>
                        <a:gd name="T95" fmla="*/ 46 h 67"/>
                        <a:gd name="T96" fmla="*/ 14 w 77"/>
                        <a:gd name="T97" fmla="*/ 51 h 67"/>
                        <a:gd name="T98" fmla="*/ 13 w 77"/>
                        <a:gd name="T99" fmla="*/ 57 h 67"/>
                        <a:gd name="T100" fmla="*/ 14 w 77"/>
                        <a:gd name="T101" fmla="*/ 63 h 67"/>
                        <a:gd name="T102" fmla="*/ 14 w 77"/>
                        <a:gd name="T103" fmla="*/ 66 h 67"/>
                        <a:gd name="T104" fmla="*/ 10 w 77"/>
                        <a:gd name="T105" fmla="*/ 61 h 67"/>
                        <a:gd name="T106" fmla="*/ 5 w 77"/>
                        <a:gd name="T107" fmla="*/ 56 h 67"/>
                        <a:gd name="T108" fmla="*/ 3 w 77"/>
                        <a:gd name="T109" fmla="*/ 57 h 67"/>
                        <a:gd name="T110" fmla="*/ 2 w 77"/>
                        <a:gd name="T111" fmla="*/ 61 h 67"/>
                        <a:gd name="T112" fmla="*/ 0 w 77"/>
                        <a:gd name="T113" fmla="*/ 54 h 67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77"/>
                        <a:gd name="T172" fmla="*/ 0 h 67"/>
                        <a:gd name="T173" fmla="*/ 77 w 77"/>
                        <a:gd name="T174" fmla="*/ 67 h 67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77" h="67">
                          <a:moveTo>
                            <a:pt x="0" y="54"/>
                          </a:moveTo>
                          <a:lnTo>
                            <a:pt x="0" y="46"/>
                          </a:lnTo>
                          <a:lnTo>
                            <a:pt x="1" y="35"/>
                          </a:lnTo>
                          <a:lnTo>
                            <a:pt x="3" y="25"/>
                          </a:lnTo>
                          <a:lnTo>
                            <a:pt x="6" y="18"/>
                          </a:lnTo>
                          <a:lnTo>
                            <a:pt x="10" y="12"/>
                          </a:lnTo>
                          <a:lnTo>
                            <a:pt x="16" y="9"/>
                          </a:lnTo>
                          <a:lnTo>
                            <a:pt x="20" y="6"/>
                          </a:lnTo>
                          <a:lnTo>
                            <a:pt x="27" y="3"/>
                          </a:lnTo>
                          <a:lnTo>
                            <a:pt x="34" y="0"/>
                          </a:lnTo>
                          <a:lnTo>
                            <a:pt x="43" y="0"/>
                          </a:lnTo>
                          <a:lnTo>
                            <a:pt x="52" y="2"/>
                          </a:lnTo>
                          <a:lnTo>
                            <a:pt x="57" y="5"/>
                          </a:lnTo>
                          <a:lnTo>
                            <a:pt x="62" y="8"/>
                          </a:lnTo>
                          <a:lnTo>
                            <a:pt x="69" y="14"/>
                          </a:lnTo>
                          <a:lnTo>
                            <a:pt x="73" y="19"/>
                          </a:lnTo>
                          <a:lnTo>
                            <a:pt x="76" y="21"/>
                          </a:lnTo>
                          <a:lnTo>
                            <a:pt x="73" y="22"/>
                          </a:lnTo>
                          <a:lnTo>
                            <a:pt x="73" y="24"/>
                          </a:lnTo>
                          <a:lnTo>
                            <a:pt x="73" y="27"/>
                          </a:lnTo>
                          <a:lnTo>
                            <a:pt x="72" y="32"/>
                          </a:lnTo>
                          <a:lnTo>
                            <a:pt x="74" y="39"/>
                          </a:lnTo>
                          <a:lnTo>
                            <a:pt x="75" y="47"/>
                          </a:lnTo>
                          <a:lnTo>
                            <a:pt x="71" y="56"/>
                          </a:lnTo>
                          <a:lnTo>
                            <a:pt x="71" y="44"/>
                          </a:lnTo>
                          <a:lnTo>
                            <a:pt x="71" y="35"/>
                          </a:lnTo>
                          <a:lnTo>
                            <a:pt x="69" y="31"/>
                          </a:lnTo>
                          <a:lnTo>
                            <a:pt x="66" y="29"/>
                          </a:lnTo>
                          <a:lnTo>
                            <a:pt x="64" y="27"/>
                          </a:lnTo>
                          <a:lnTo>
                            <a:pt x="62" y="27"/>
                          </a:lnTo>
                          <a:lnTo>
                            <a:pt x="57" y="29"/>
                          </a:lnTo>
                          <a:lnTo>
                            <a:pt x="52" y="29"/>
                          </a:lnTo>
                          <a:lnTo>
                            <a:pt x="46" y="29"/>
                          </a:lnTo>
                          <a:lnTo>
                            <a:pt x="41" y="29"/>
                          </a:lnTo>
                          <a:lnTo>
                            <a:pt x="37" y="29"/>
                          </a:lnTo>
                          <a:lnTo>
                            <a:pt x="40" y="30"/>
                          </a:lnTo>
                          <a:lnTo>
                            <a:pt x="43" y="31"/>
                          </a:lnTo>
                          <a:lnTo>
                            <a:pt x="40" y="32"/>
                          </a:lnTo>
                          <a:lnTo>
                            <a:pt x="34" y="31"/>
                          </a:lnTo>
                          <a:lnTo>
                            <a:pt x="29" y="31"/>
                          </a:lnTo>
                          <a:lnTo>
                            <a:pt x="23" y="30"/>
                          </a:lnTo>
                          <a:lnTo>
                            <a:pt x="19" y="30"/>
                          </a:lnTo>
                          <a:lnTo>
                            <a:pt x="17" y="30"/>
                          </a:lnTo>
                          <a:lnTo>
                            <a:pt x="18" y="31"/>
                          </a:lnTo>
                          <a:lnTo>
                            <a:pt x="19" y="34"/>
                          </a:lnTo>
                          <a:lnTo>
                            <a:pt x="19" y="38"/>
                          </a:lnTo>
                          <a:lnTo>
                            <a:pt x="18" y="42"/>
                          </a:lnTo>
                          <a:lnTo>
                            <a:pt x="15" y="46"/>
                          </a:lnTo>
                          <a:lnTo>
                            <a:pt x="14" y="51"/>
                          </a:lnTo>
                          <a:lnTo>
                            <a:pt x="13" y="57"/>
                          </a:lnTo>
                          <a:lnTo>
                            <a:pt x="14" y="63"/>
                          </a:lnTo>
                          <a:lnTo>
                            <a:pt x="14" y="66"/>
                          </a:lnTo>
                          <a:lnTo>
                            <a:pt x="10" y="61"/>
                          </a:lnTo>
                          <a:lnTo>
                            <a:pt x="5" y="56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0" y="5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484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389" y="1468"/>
                    <a:ext cx="210" cy="54"/>
                    <a:chOff x="3389" y="1468"/>
                    <a:chExt cx="210" cy="54"/>
                  </a:xfrm>
                </p:grpSpPr>
                <p:sp>
                  <p:nvSpPr>
                    <p:cNvPr id="1448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389" y="1468"/>
                      <a:ext cx="93" cy="54"/>
                    </a:xfrm>
                    <a:custGeom>
                      <a:avLst/>
                      <a:gdLst>
                        <a:gd name="T0" fmla="*/ 43 w 93"/>
                        <a:gd name="T1" fmla="*/ 7 h 54"/>
                        <a:gd name="T2" fmla="*/ 32 w 93"/>
                        <a:gd name="T3" fmla="*/ 16 h 54"/>
                        <a:gd name="T4" fmla="*/ 18 w 93"/>
                        <a:gd name="T5" fmla="*/ 26 h 54"/>
                        <a:gd name="T6" fmla="*/ 7 w 93"/>
                        <a:gd name="T7" fmla="*/ 32 h 54"/>
                        <a:gd name="T8" fmla="*/ 1 w 93"/>
                        <a:gd name="T9" fmla="*/ 37 h 54"/>
                        <a:gd name="T10" fmla="*/ 0 w 93"/>
                        <a:gd name="T11" fmla="*/ 46 h 54"/>
                        <a:gd name="T12" fmla="*/ 6 w 93"/>
                        <a:gd name="T13" fmla="*/ 50 h 54"/>
                        <a:gd name="T14" fmla="*/ 19 w 93"/>
                        <a:gd name="T15" fmla="*/ 52 h 54"/>
                        <a:gd name="T16" fmla="*/ 31 w 93"/>
                        <a:gd name="T17" fmla="*/ 53 h 54"/>
                        <a:gd name="T18" fmla="*/ 43 w 93"/>
                        <a:gd name="T19" fmla="*/ 52 h 54"/>
                        <a:gd name="T20" fmla="*/ 52 w 93"/>
                        <a:gd name="T21" fmla="*/ 46 h 54"/>
                        <a:gd name="T22" fmla="*/ 67 w 93"/>
                        <a:gd name="T23" fmla="*/ 40 h 54"/>
                        <a:gd name="T24" fmla="*/ 90 w 93"/>
                        <a:gd name="T25" fmla="*/ 34 h 54"/>
                        <a:gd name="T26" fmla="*/ 92 w 93"/>
                        <a:gd name="T27" fmla="*/ 13 h 54"/>
                        <a:gd name="T28" fmla="*/ 89 w 93"/>
                        <a:gd name="T29" fmla="*/ 0 h 54"/>
                        <a:gd name="T30" fmla="*/ 43 w 93"/>
                        <a:gd name="T31" fmla="*/ 7 h 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93"/>
                        <a:gd name="T49" fmla="*/ 0 h 54"/>
                        <a:gd name="T50" fmla="*/ 93 w 93"/>
                        <a:gd name="T51" fmla="*/ 54 h 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93" h="54">
                          <a:moveTo>
                            <a:pt x="43" y="7"/>
                          </a:moveTo>
                          <a:lnTo>
                            <a:pt x="32" y="16"/>
                          </a:lnTo>
                          <a:lnTo>
                            <a:pt x="18" y="26"/>
                          </a:lnTo>
                          <a:lnTo>
                            <a:pt x="7" y="32"/>
                          </a:lnTo>
                          <a:lnTo>
                            <a:pt x="1" y="37"/>
                          </a:lnTo>
                          <a:lnTo>
                            <a:pt x="0" y="46"/>
                          </a:lnTo>
                          <a:lnTo>
                            <a:pt x="6" y="50"/>
                          </a:lnTo>
                          <a:lnTo>
                            <a:pt x="19" y="52"/>
                          </a:lnTo>
                          <a:lnTo>
                            <a:pt x="31" y="53"/>
                          </a:lnTo>
                          <a:lnTo>
                            <a:pt x="43" y="52"/>
                          </a:lnTo>
                          <a:lnTo>
                            <a:pt x="52" y="46"/>
                          </a:lnTo>
                          <a:lnTo>
                            <a:pt x="67" y="40"/>
                          </a:lnTo>
                          <a:lnTo>
                            <a:pt x="90" y="34"/>
                          </a:lnTo>
                          <a:lnTo>
                            <a:pt x="92" y="13"/>
                          </a:lnTo>
                          <a:lnTo>
                            <a:pt x="89" y="0"/>
                          </a:lnTo>
                          <a:lnTo>
                            <a:pt x="43" y="7"/>
                          </a:lnTo>
                        </a:path>
                      </a:pathLst>
                    </a:custGeom>
                    <a:blipFill dpi="0" rotWithShape="0">
                      <a:blip r:embed="rId22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8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503" y="1472"/>
                      <a:ext cx="96" cy="46"/>
                    </a:xfrm>
                    <a:custGeom>
                      <a:avLst/>
                      <a:gdLst>
                        <a:gd name="T0" fmla="*/ 2 w 96"/>
                        <a:gd name="T1" fmla="*/ 0 h 46"/>
                        <a:gd name="T2" fmla="*/ 0 w 96"/>
                        <a:gd name="T3" fmla="*/ 18 h 46"/>
                        <a:gd name="T4" fmla="*/ 2 w 96"/>
                        <a:gd name="T5" fmla="*/ 31 h 46"/>
                        <a:gd name="T6" fmla="*/ 24 w 96"/>
                        <a:gd name="T7" fmla="*/ 36 h 46"/>
                        <a:gd name="T8" fmla="*/ 35 w 96"/>
                        <a:gd name="T9" fmla="*/ 36 h 46"/>
                        <a:gd name="T10" fmla="*/ 51 w 96"/>
                        <a:gd name="T11" fmla="*/ 41 h 46"/>
                        <a:gd name="T12" fmla="*/ 69 w 96"/>
                        <a:gd name="T13" fmla="*/ 44 h 46"/>
                        <a:gd name="T14" fmla="*/ 94 w 96"/>
                        <a:gd name="T15" fmla="*/ 45 h 46"/>
                        <a:gd name="T16" fmla="*/ 95 w 96"/>
                        <a:gd name="T17" fmla="*/ 39 h 46"/>
                        <a:gd name="T18" fmla="*/ 95 w 96"/>
                        <a:gd name="T19" fmla="*/ 32 h 46"/>
                        <a:gd name="T20" fmla="*/ 75 w 96"/>
                        <a:gd name="T21" fmla="*/ 21 h 46"/>
                        <a:gd name="T22" fmla="*/ 54 w 96"/>
                        <a:gd name="T23" fmla="*/ 9 h 46"/>
                        <a:gd name="T24" fmla="*/ 41 w 96"/>
                        <a:gd name="T25" fmla="*/ 0 h 46"/>
                        <a:gd name="T26" fmla="*/ 2 w 96"/>
                        <a:gd name="T27" fmla="*/ 0 h 4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6"/>
                        <a:gd name="T43" fmla="*/ 0 h 46"/>
                        <a:gd name="T44" fmla="*/ 96 w 96"/>
                        <a:gd name="T45" fmla="*/ 46 h 4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6" h="46">
                          <a:moveTo>
                            <a:pt x="2" y="0"/>
                          </a:moveTo>
                          <a:lnTo>
                            <a:pt x="0" y="18"/>
                          </a:lnTo>
                          <a:lnTo>
                            <a:pt x="2" y="31"/>
                          </a:lnTo>
                          <a:lnTo>
                            <a:pt x="24" y="36"/>
                          </a:lnTo>
                          <a:lnTo>
                            <a:pt x="35" y="36"/>
                          </a:lnTo>
                          <a:lnTo>
                            <a:pt x="51" y="41"/>
                          </a:lnTo>
                          <a:lnTo>
                            <a:pt x="69" y="44"/>
                          </a:lnTo>
                          <a:lnTo>
                            <a:pt x="94" y="45"/>
                          </a:lnTo>
                          <a:lnTo>
                            <a:pt x="95" y="39"/>
                          </a:lnTo>
                          <a:lnTo>
                            <a:pt x="95" y="32"/>
                          </a:lnTo>
                          <a:lnTo>
                            <a:pt x="75" y="21"/>
                          </a:lnTo>
                          <a:lnTo>
                            <a:pt x="54" y="9"/>
                          </a:lnTo>
                          <a:lnTo>
                            <a:pt x="41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blipFill dpi="0" rotWithShape="0">
                      <a:blip r:embed="rId22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4485" name="Freeform 228"/>
                  <p:cNvSpPr>
                    <a:spLocks/>
                  </p:cNvSpPr>
                  <p:nvPr/>
                </p:nvSpPr>
                <p:spPr bwMode="auto">
                  <a:xfrm>
                    <a:off x="3426" y="1115"/>
                    <a:ext cx="143" cy="373"/>
                  </a:xfrm>
                  <a:custGeom>
                    <a:avLst/>
                    <a:gdLst>
                      <a:gd name="T0" fmla="*/ 4 w 143"/>
                      <a:gd name="T1" fmla="*/ 0 h 373"/>
                      <a:gd name="T2" fmla="*/ 0 w 143"/>
                      <a:gd name="T3" fmla="*/ 33 h 373"/>
                      <a:gd name="T4" fmla="*/ 0 w 143"/>
                      <a:gd name="T5" fmla="*/ 84 h 373"/>
                      <a:gd name="T6" fmla="*/ 0 w 143"/>
                      <a:gd name="T7" fmla="*/ 144 h 373"/>
                      <a:gd name="T8" fmla="*/ 4 w 143"/>
                      <a:gd name="T9" fmla="*/ 179 h 373"/>
                      <a:gd name="T10" fmla="*/ 4 w 143"/>
                      <a:gd name="T11" fmla="*/ 194 h 373"/>
                      <a:gd name="T12" fmla="*/ 1 w 143"/>
                      <a:gd name="T13" fmla="*/ 251 h 373"/>
                      <a:gd name="T14" fmla="*/ 3 w 143"/>
                      <a:gd name="T15" fmla="*/ 292 h 373"/>
                      <a:gd name="T16" fmla="*/ 6 w 143"/>
                      <a:gd name="T17" fmla="*/ 348 h 373"/>
                      <a:gd name="T18" fmla="*/ 6 w 143"/>
                      <a:gd name="T19" fmla="*/ 363 h 373"/>
                      <a:gd name="T20" fmla="*/ 15 w 143"/>
                      <a:gd name="T21" fmla="*/ 370 h 373"/>
                      <a:gd name="T22" fmla="*/ 51 w 143"/>
                      <a:gd name="T23" fmla="*/ 361 h 373"/>
                      <a:gd name="T24" fmla="*/ 62 w 143"/>
                      <a:gd name="T25" fmla="*/ 242 h 373"/>
                      <a:gd name="T26" fmla="*/ 65 w 143"/>
                      <a:gd name="T27" fmla="*/ 167 h 373"/>
                      <a:gd name="T28" fmla="*/ 69 w 143"/>
                      <a:gd name="T29" fmla="*/ 102 h 373"/>
                      <a:gd name="T30" fmla="*/ 73 w 143"/>
                      <a:gd name="T31" fmla="*/ 206 h 373"/>
                      <a:gd name="T32" fmla="*/ 78 w 143"/>
                      <a:gd name="T33" fmla="*/ 360 h 373"/>
                      <a:gd name="T34" fmla="*/ 114 w 143"/>
                      <a:gd name="T35" fmla="*/ 372 h 373"/>
                      <a:gd name="T36" fmla="*/ 121 w 143"/>
                      <a:gd name="T37" fmla="*/ 363 h 373"/>
                      <a:gd name="T38" fmla="*/ 130 w 143"/>
                      <a:gd name="T39" fmla="*/ 227 h 373"/>
                      <a:gd name="T40" fmla="*/ 132 w 143"/>
                      <a:gd name="T41" fmla="*/ 162 h 373"/>
                      <a:gd name="T42" fmla="*/ 142 w 143"/>
                      <a:gd name="T43" fmla="*/ 18 h 373"/>
                      <a:gd name="T44" fmla="*/ 139 w 143"/>
                      <a:gd name="T45" fmla="*/ 2 h 373"/>
                      <a:gd name="T46" fmla="*/ 4 w 143"/>
                      <a:gd name="T47" fmla="*/ 0 h 37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3"/>
                      <a:gd name="T73" fmla="*/ 0 h 373"/>
                      <a:gd name="T74" fmla="*/ 143 w 143"/>
                      <a:gd name="T75" fmla="*/ 373 h 37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3" h="373">
                        <a:moveTo>
                          <a:pt x="4" y="0"/>
                        </a:moveTo>
                        <a:lnTo>
                          <a:pt x="0" y="33"/>
                        </a:lnTo>
                        <a:lnTo>
                          <a:pt x="0" y="84"/>
                        </a:lnTo>
                        <a:lnTo>
                          <a:pt x="0" y="144"/>
                        </a:lnTo>
                        <a:lnTo>
                          <a:pt x="4" y="179"/>
                        </a:lnTo>
                        <a:lnTo>
                          <a:pt x="4" y="194"/>
                        </a:lnTo>
                        <a:lnTo>
                          <a:pt x="1" y="251"/>
                        </a:lnTo>
                        <a:lnTo>
                          <a:pt x="3" y="292"/>
                        </a:lnTo>
                        <a:lnTo>
                          <a:pt x="6" y="348"/>
                        </a:lnTo>
                        <a:lnTo>
                          <a:pt x="6" y="363"/>
                        </a:lnTo>
                        <a:lnTo>
                          <a:pt x="15" y="370"/>
                        </a:lnTo>
                        <a:lnTo>
                          <a:pt x="51" y="361"/>
                        </a:lnTo>
                        <a:lnTo>
                          <a:pt x="62" y="242"/>
                        </a:lnTo>
                        <a:lnTo>
                          <a:pt x="65" y="167"/>
                        </a:lnTo>
                        <a:lnTo>
                          <a:pt x="69" y="102"/>
                        </a:lnTo>
                        <a:lnTo>
                          <a:pt x="73" y="206"/>
                        </a:lnTo>
                        <a:lnTo>
                          <a:pt x="78" y="360"/>
                        </a:lnTo>
                        <a:lnTo>
                          <a:pt x="114" y="372"/>
                        </a:lnTo>
                        <a:lnTo>
                          <a:pt x="121" y="363"/>
                        </a:lnTo>
                        <a:lnTo>
                          <a:pt x="130" y="227"/>
                        </a:lnTo>
                        <a:lnTo>
                          <a:pt x="132" y="162"/>
                        </a:lnTo>
                        <a:lnTo>
                          <a:pt x="142" y="18"/>
                        </a:lnTo>
                        <a:lnTo>
                          <a:pt x="139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400" name="Group 229"/>
                <p:cNvGrpSpPr>
                  <a:grpSpLocks/>
                </p:cNvGrpSpPr>
                <p:nvPr/>
              </p:nvGrpSpPr>
              <p:grpSpPr bwMode="auto">
                <a:xfrm>
                  <a:off x="2640" y="888"/>
                  <a:ext cx="153" cy="689"/>
                  <a:chOff x="2640" y="888"/>
                  <a:chExt cx="153" cy="689"/>
                </a:xfrm>
              </p:grpSpPr>
              <p:grpSp>
                <p:nvGrpSpPr>
                  <p:cNvPr id="14463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2642" y="1102"/>
                    <a:ext cx="148" cy="203"/>
                    <a:chOff x="2642" y="1102"/>
                    <a:chExt cx="148" cy="203"/>
                  </a:xfrm>
                </p:grpSpPr>
                <p:sp>
                  <p:nvSpPr>
                    <p:cNvPr id="14480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2642" y="1108"/>
                      <a:ext cx="41" cy="197"/>
                    </a:xfrm>
                    <a:custGeom>
                      <a:avLst/>
                      <a:gdLst>
                        <a:gd name="T0" fmla="*/ 2 w 41"/>
                        <a:gd name="T1" fmla="*/ 0 h 197"/>
                        <a:gd name="T2" fmla="*/ 0 w 41"/>
                        <a:gd name="T3" fmla="*/ 44 h 197"/>
                        <a:gd name="T4" fmla="*/ 6 w 41"/>
                        <a:gd name="T5" fmla="*/ 105 h 197"/>
                        <a:gd name="T6" fmla="*/ 12 w 41"/>
                        <a:gd name="T7" fmla="*/ 158 h 197"/>
                        <a:gd name="T8" fmla="*/ 22 w 41"/>
                        <a:gd name="T9" fmla="*/ 190 h 197"/>
                        <a:gd name="T10" fmla="*/ 26 w 41"/>
                        <a:gd name="T11" fmla="*/ 196 h 197"/>
                        <a:gd name="T12" fmla="*/ 29 w 41"/>
                        <a:gd name="T13" fmla="*/ 187 h 197"/>
                        <a:gd name="T14" fmla="*/ 31 w 41"/>
                        <a:gd name="T15" fmla="*/ 165 h 197"/>
                        <a:gd name="T16" fmla="*/ 40 w 41"/>
                        <a:gd name="T17" fmla="*/ 159 h 197"/>
                        <a:gd name="T18" fmla="*/ 28 w 41"/>
                        <a:gd name="T19" fmla="*/ 141 h 197"/>
                        <a:gd name="T20" fmla="*/ 20 w 41"/>
                        <a:gd name="T21" fmla="*/ 130 h 197"/>
                        <a:gd name="T22" fmla="*/ 21 w 41"/>
                        <a:gd name="T23" fmla="*/ 40 h 197"/>
                        <a:gd name="T24" fmla="*/ 25 w 41"/>
                        <a:gd name="T25" fmla="*/ 4 h 197"/>
                        <a:gd name="T26" fmla="*/ 2 w 41"/>
                        <a:gd name="T27" fmla="*/ 0 h 19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"/>
                        <a:gd name="T43" fmla="*/ 0 h 197"/>
                        <a:gd name="T44" fmla="*/ 41 w 41"/>
                        <a:gd name="T45" fmla="*/ 197 h 19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" h="197">
                          <a:moveTo>
                            <a:pt x="2" y="0"/>
                          </a:moveTo>
                          <a:lnTo>
                            <a:pt x="0" y="44"/>
                          </a:lnTo>
                          <a:lnTo>
                            <a:pt x="6" y="105"/>
                          </a:lnTo>
                          <a:lnTo>
                            <a:pt x="12" y="158"/>
                          </a:lnTo>
                          <a:lnTo>
                            <a:pt x="22" y="190"/>
                          </a:lnTo>
                          <a:lnTo>
                            <a:pt x="26" y="196"/>
                          </a:lnTo>
                          <a:lnTo>
                            <a:pt x="29" y="187"/>
                          </a:lnTo>
                          <a:lnTo>
                            <a:pt x="31" y="165"/>
                          </a:lnTo>
                          <a:lnTo>
                            <a:pt x="40" y="159"/>
                          </a:lnTo>
                          <a:lnTo>
                            <a:pt x="28" y="141"/>
                          </a:lnTo>
                          <a:lnTo>
                            <a:pt x="20" y="130"/>
                          </a:lnTo>
                          <a:lnTo>
                            <a:pt x="21" y="40"/>
                          </a:lnTo>
                          <a:lnTo>
                            <a:pt x="25" y="4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blipFill dpi="0" rotWithShape="0">
                      <a:blip r:embed="rId23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81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2754" y="1102"/>
                      <a:ext cx="36" cy="184"/>
                    </a:xfrm>
                    <a:custGeom>
                      <a:avLst/>
                      <a:gdLst>
                        <a:gd name="T0" fmla="*/ 10 w 36"/>
                        <a:gd name="T1" fmla="*/ 5 h 184"/>
                        <a:gd name="T2" fmla="*/ 15 w 36"/>
                        <a:gd name="T3" fmla="*/ 38 h 184"/>
                        <a:gd name="T4" fmla="*/ 14 w 36"/>
                        <a:gd name="T5" fmla="*/ 116 h 184"/>
                        <a:gd name="T6" fmla="*/ 0 w 36"/>
                        <a:gd name="T7" fmla="*/ 149 h 184"/>
                        <a:gd name="T8" fmla="*/ 3 w 36"/>
                        <a:gd name="T9" fmla="*/ 152 h 184"/>
                        <a:gd name="T10" fmla="*/ 0 w 36"/>
                        <a:gd name="T11" fmla="*/ 169 h 184"/>
                        <a:gd name="T12" fmla="*/ 3 w 36"/>
                        <a:gd name="T13" fmla="*/ 183 h 184"/>
                        <a:gd name="T14" fmla="*/ 14 w 36"/>
                        <a:gd name="T15" fmla="*/ 161 h 184"/>
                        <a:gd name="T16" fmla="*/ 25 w 36"/>
                        <a:gd name="T17" fmla="*/ 120 h 184"/>
                        <a:gd name="T18" fmla="*/ 35 w 36"/>
                        <a:gd name="T19" fmla="*/ 31 h 184"/>
                        <a:gd name="T20" fmla="*/ 30 w 36"/>
                        <a:gd name="T21" fmla="*/ 0 h 184"/>
                        <a:gd name="T22" fmla="*/ 10 w 36"/>
                        <a:gd name="T23" fmla="*/ 5 h 18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6"/>
                        <a:gd name="T37" fmla="*/ 0 h 184"/>
                        <a:gd name="T38" fmla="*/ 36 w 36"/>
                        <a:gd name="T39" fmla="*/ 184 h 18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6" h="184">
                          <a:moveTo>
                            <a:pt x="10" y="5"/>
                          </a:moveTo>
                          <a:lnTo>
                            <a:pt x="15" y="38"/>
                          </a:lnTo>
                          <a:lnTo>
                            <a:pt x="14" y="116"/>
                          </a:lnTo>
                          <a:lnTo>
                            <a:pt x="0" y="149"/>
                          </a:lnTo>
                          <a:lnTo>
                            <a:pt x="3" y="152"/>
                          </a:lnTo>
                          <a:lnTo>
                            <a:pt x="0" y="169"/>
                          </a:lnTo>
                          <a:lnTo>
                            <a:pt x="3" y="183"/>
                          </a:lnTo>
                          <a:lnTo>
                            <a:pt x="14" y="161"/>
                          </a:lnTo>
                          <a:lnTo>
                            <a:pt x="25" y="120"/>
                          </a:lnTo>
                          <a:lnTo>
                            <a:pt x="35" y="31"/>
                          </a:lnTo>
                          <a:lnTo>
                            <a:pt x="30" y="0"/>
                          </a:lnTo>
                          <a:lnTo>
                            <a:pt x="10" y="5"/>
                          </a:lnTo>
                        </a:path>
                      </a:pathLst>
                    </a:custGeom>
                    <a:blipFill dpi="0" rotWithShape="0">
                      <a:blip r:embed="rId23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4464" name="Freeform 233"/>
                  <p:cNvSpPr>
                    <a:spLocks/>
                  </p:cNvSpPr>
                  <p:nvPr/>
                </p:nvSpPr>
                <p:spPr bwMode="auto">
                  <a:xfrm>
                    <a:off x="2640" y="987"/>
                    <a:ext cx="153" cy="298"/>
                  </a:xfrm>
                  <a:custGeom>
                    <a:avLst/>
                    <a:gdLst>
                      <a:gd name="T0" fmla="*/ 62 w 153"/>
                      <a:gd name="T1" fmla="*/ 0 h 298"/>
                      <a:gd name="T2" fmla="*/ 24 w 153"/>
                      <a:gd name="T3" fmla="*/ 20 h 298"/>
                      <a:gd name="T4" fmla="*/ 20 w 153"/>
                      <a:gd name="T5" fmla="*/ 27 h 298"/>
                      <a:gd name="T6" fmla="*/ 0 w 153"/>
                      <a:gd name="T7" fmla="*/ 122 h 298"/>
                      <a:gd name="T8" fmla="*/ 3 w 153"/>
                      <a:gd name="T9" fmla="*/ 223 h 298"/>
                      <a:gd name="T10" fmla="*/ 27 w 153"/>
                      <a:gd name="T11" fmla="*/ 215 h 298"/>
                      <a:gd name="T12" fmla="*/ 29 w 153"/>
                      <a:gd name="T13" fmla="*/ 126 h 298"/>
                      <a:gd name="T14" fmla="*/ 33 w 153"/>
                      <a:gd name="T15" fmla="*/ 102 h 298"/>
                      <a:gd name="T16" fmla="*/ 34 w 153"/>
                      <a:gd name="T17" fmla="*/ 154 h 298"/>
                      <a:gd name="T18" fmla="*/ 27 w 153"/>
                      <a:gd name="T19" fmla="*/ 245 h 298"/>
                      <a:gd name="T20" fmla="*/ 38 w 153"/>
                      <a:gd name="T21" fmla="*/ 245 h 298"/>
                      <a:gd name="T22" fmla="*/ 37 w 153"/>
                      <a:gd name="T23" fmla="*/ 276 h 298"/>
                      <a:gd name="T24" fmla="*/ 38 w 153"/>
                      <a:gd name="T25" fmla="*/ 294 h 298"/>
                      <a:gd name="T26" fmla="*/ 78 w 153"/>
                      <a:gd name="T27" fmla="*/ 297 h 298"/>
                      <a:gd name="T28" fmla="*/ 109 w 153"/>
                      <a:gd name="T29" fmla="*/ 290 h 298"/>
                      <a:gd name="T30" fmla="*/ 128 w 153"/>
                      <a:gd name="T31" fmla="*/ 289 h 298"/>
                      <a:gd name="T32" fmla="*/ 126 w 153"/>
                      <a:gd name="T33" fmla="*/ 239 h 298"/>
                      <a:gd name="T34" fmla="*/ 128 w 153"/>
                      <a:gd name="T35" fmla="*/ 215 h 298"/>
                      <a:gd name="T36" fmla="*/ 119 w 153"/>
                      <a:gd name="T37" fmla="*/ 146 h 298"/>
                      <a:gd name="T38" fmla="*/ 118 w 153"/>
                      <a:gd name="T39" fmla="*/ 109 h 298"/>
                      <a:gd name="T40" fmla="*/ 122 w 153"/>
                      <a:gd name="T41" fmla="*/ 123 h 298"/>
                      <a:gd name="T42" fmla="*/ 126 w 153"/>
                      <a:gd name="T43" fmla="*/ 203 h 298"/>
                      <a:gd name="T44" fmla="*/ 145 w 153"/>
                      <a:gd name="T45" fmla="*/ 208 h 298"/>
                      <a:gd name="T46" fmla="*/ 152 w 153"/>
                      <a:gd name="T47" fmla="*/ 115 h 298"/>
                      <a:gd name="T48" fmla="*/ 129 w 153"/>
                      <a:gd name="T49" fmla="*/ 26 h 298"/>
                      <a:gd name="T50" fmla="*/ 91 w 153"/>
                      <a:gd name="T51" fmla="*/ 0 h 298"/>
                      <a:gd name="T52" fmla="*/ 62 w 153"/>
                      <a:gd name="T53" fmla="*/ 0 h 29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53"/>
                      <a:gd name="T82" fmla="*/ 0 h 298"/>
                      <a:gd name="T83" fmla="*/ 153 w 153"/>
                      <a:gd name="T84" fmla="*/ 298 h 29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53" h="298">
                        <a:moveTo>
                          <a:pt x="62" y="0"/>
                        </a:moveTo>
                        <a:lnTo>
                          <a:pt x="24" y="20"/>
                        </a:lnTo>
                        <a:lnTo>
                          <a:pt x="20" y="27"/>
                        </a:lnTo>
                        <a:lnTo>
                          <a:pt x="0" y="122"/>
                        </a:lnTo>
                        <a:lnTo>
                          <a:pt x="3" y="223"/>
                        </a:lnTo>
                        <a:lnTo>
                          <a:pt x="27" y="215"/>
                        </a:lnTo>
                        <a:lnTo>
                          <a:pt x="29" y="126"/>
                        </a:lnTo>
                        <a:lnTo>
                          <a:pt x="33" y="102"/>
                        </a:lnTo>
                        <a:lnTo>
                          <a:pt x="34" y="154"/>
                        </a:lnTo>
                        <a:lnTo>
                          <a:pt x="27" y="245"/>
                        </a:lnTo>
                        <a:lnTo>
                          <a:pt x="38" y="245"/>
                        </a:lnTo>
                        <a:lnTo>
                          <a:pt x="37" y="276"/>
                        </a:lnTo>
                        <a:lnTo>
                          <a:pt x="38" y="294"/>
                        </a:lnTo>
                        <a:lnTo>
                          <a:pt x="78" y="297"/>
                        </a:lnTo>
                        <a:lnTo>
                          <a:pt x="109" y="290"/>
                        </a:lnTo>
                        <a:lnTo>
                          <a:pt x="128" y="289"/>
                        </a:lnTo>
                        <a:lnTo>
                          <a:pt x="126" y="239"/>
                        </a:lnTo>
                        <a:lnTo>
                          <a:pt x="128" y="215"/>
                        </a:lnTo>
                        <a:lnTo>
                          <a:pt x="119" y="146"/>
                        </a:lnTo>
                        <a:lnTo>
                          <a:pt x="118" y="109"/>
                        </a:lnTo>
                        <a:lnTo>
                          <a:pt x="122" y="123"/>
                        </a:lnTo>
                        <a:lnTo>
                          <a:pt x="126" y="203"/>
                        </a:lnTo>
                        <a:lnTo>
                          <a:pt x="145" y="208"/>
                        </a:lnTo>
                        <a:lnTo>
                          <a:pt x="152" y="115"/>
                        </a:lnTo>
                        <a:lnTo>
                          <a:pt x="129" y="26"/>
                        </a:lnTo>
                        <a:lnTo>
                          <a:pt x="91" y="0"/>
                        </a:lnTo>
                        <a:lnTo>
                          <a:pt x="62" y="0"/>
                        </a:lnTo>
                      </a:path>
                    </a:pathLst>
                  </a:custGeom>
                  <a:blipFill dpi="0" rotWithShape="0">
                    <a:blip r:embed="rId24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9FB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465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2667" y="888"/>
                    <a:ext cx="95" cy="689"/>
                    <a:chOff x="2667" y="888"/>
                    <a:chExt cx="95" cy="689"/>
                  </a:xfrm>
                </p:grpSpPr>
                <p:sp>
                  <p:nvSpPr>
                    <p:cNvPr id="14466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671" y="1275"/>
                      <a:ext cx="89" cy="282"/>
                    </a:xfrm>
                    <a:custGeom>
                      <a:avLst/>
                      <a:gdLst>
                        <a:gd name="T0" fmla="*/ 12 w 89"/>
                        <a:gd name="T1" fmla="*/ 4 h 282"/>
                        <a:gd name="T2" fmla="*/ 16 w 89"/>
                        <a:gd name="T3" fmla="*/ 103 h 282"/>
                        <a:gd name="T4" fmla="*/ 14 w 89"/>
                        <a:gd name="T5" fmla="*/ 130 h 282"/>
                        <a:gd name="T6" fmla="*/ 14 w 89"/>
                        <a:gd name="T7" fmla="*/ 157 h 282"/>
                        <a:gd name="T8" fmla="*/ 16 w 89"/>
                        <a:gd name="T9" fmla="*/ 182 h 282"/>
                        <a:gd name="T10" fmla="*/ 16 w 89"/>
                        <a:gd name="T11" fmla="*/ 202 h 282"/>
                        <a:gd name="T12" fmla="*/ 16 w 89"/>
                        <a:gd name="T13" fmla="*/ 228 h 282"/>
                        <a:gd name="T14" fmla="*/ 15 w 89"/>
                        <a:gd name="T15" fmla="*/ 238 h 282"/>
                        <a:gd name="T16" fmla="*/ 4 w 89"/>
                        <a:gd name="T17" fmla="*/ 270 h 282"/>
                        <a:gd name="T18" fmla="*/ 0 w 89"/>
                        <a:gd name="T19" fmla="*/ 281 h 282"/>
                        <a:gd name="T20" fmla="*/ 17 w 89"/>
                        <a:gd name="T21" fmla="*/ 281 h 282"/>
                        <a:gd name="T22" fmla="*/ 25 w 89"/>
                        <a:gd name="T23" fmla="*/ 268 h 282"/>
                        <a:gd name="T24" fmla="*/ 30 w 89"/>
                        <a:gd name="T25" fmla="*/ 252 h 282"/>
                        <a:gd name="T26" fmla="*/ 33 w 89"/>
                        <a:gd name="T27" fmla="*/ 226 h 282"/>
                        <a:gd name="T28" fmla="*/ 43 w 89"/>
                        <a:gd name="T29" fmla="*/ 157 h 282"/>
                        <a:gd name="T30" fmla="*/ 46 w 89"/>
                        <a:gd name="T31" fmla="*/ 138 h 282"/>
                        <a:gd name="T32" fmla="*/ 44 w 89"/>
                        <a:gd name="T33" fmla="*/ 175 h 282"/>
                        <a:gd name="T34" fmla="*/ 47 w 89"/>
                        <a:gd name="T35" fmla="*/ 198 h 282"/>
                        <a:gd name="T36" fmla="*/ 48 w 89"/>
                        <a:gd name="T37" fmla="*/ 220 h 282"/>
                        <a:gd name="T38" fmla="*/ 46 w 89"/>
                        <a:gd name="T39" fmla="*/ 239 h 282"/>
                        <a:gd name="T40" fmla="*/ 47 w 89"/>
                        <a:gd name="T41" fmla="*/ 249 h 282"/>
                        <a:gd name="T42" fmla="*/ 58 w 89"/>
                        <a:gd name="T43" fmla="*/ 278 h 282"/>
                        <a:gd name="T44" fmla="*/ 68 w 89"/>
                        <a:gd name="T45" fmla="*/ 278 h 282"/>
                        <a:gd name="T46" fmla="*/ 73 w 89"/>
                        <a:gd name="T47" fmla="*/ 278 h 282"/>
                        <a:gd name="T48" fmla="*/ 79 w 89"/>
                        <a:gd name="T49" fmla="*/ 272 h 282"/>
                        <a:gd name="T50" fmla="*/ 64 w 89"/>
                        <a:gd name="T51" fmla="*/ 239 h 282"/>
                        <a:gd name="T52" fmla="*/ 71 w 89"/>
                        <a:gd name="T53" fmla="*/ 169 h 282"/>
                        <a:gd name="T54" fmla="*/ 74 w 89"/>
                        <a:gd name="T55" fmla="*/ 136 h 282"/>
                        <a:gd name="T56" fmla="*/ 88 w 89"/>
                        <a:gd name="T57" fmla="*/ 0 h 282"/>
                        <a:gd name="T58" fmla="*/ 12 w 89"/>
                        <a:gd name="T59" fmla="*/ 4 h 282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89"/>
                        <a:gd name="T91" fmla="*/ 0 h 282"/>
                        <a:gd name="T92" fmla="*/ 89 w 89"/>
                        <a:gd name="T93" fmla="*/ 282 h 282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89" h="282">
                          <a:moveTo>
                            <a:pt x="12" y="4"/>
                          </a:moveTo>
                          <a:lnTo>
                            <a:pt x="16" y="103"/>
                          </a:lnTo>
                          <a:lnTo>
                            <a:pt x="14" y="130"/>
                          </a:lnTo>
                          <a:lnTo>
                            <a:pt x="14" y="157"/>
                          </a:lnTo>
                          <a:lnTo>
                            <a:pt x="16" y="182"/>
                          </a:lnTo>
                          <a:lnTo>
                            <a:pt x="16" y="202"/>
                          </a:lnTo>
                          <a:lnTo>
                            <a:pt x="16" y="228"/>
                          </a:lnTo>
                          <a:lnTo>
                            <a:pt x="15" y="238"/>
                          </a:lnTo>
                          <a:lnTo>
                            <a:pt x="4" y="270"/>
                          </a:lnTo>
                          <a:lnTo>
                            <a:pt x="0" y="281"/>
                          </a:lnTo>
                          <a:lnTo>
                            <a:pt x="17" y="281"/>
                          </a:lnTo>
                          <a:lnTo>
                            <a:pt x="25" y="268"/>
                          </a:lnTo>
                          <a:lnTo>
                            <a:pt x="30" y="252"/>
                          </a:lnTo>
                          <a:lnTo>
                            <a:pt x="33" y="226"/>
                          </a:lnTo>
                          <a:lnTo>
                            <a:pt x="43" y="157"/>
                          </a:lnTo>
                          <a:lnTo>
                            <a:pt x="46" y="138"/>
                          </a:lnTo>
                          <a:lnTo>
                            <a:pt x="44" y="175"/>
                          </a:lnTo>
                          <a:lnTo>
                            <a:pt x="47" y="198"/>
                          </a:lnTo>
                          <a:lnTo>
                            <a:pt x="48" y="220"/>
                          </a:lnTo>
                          <a:lnTo>
                            <a:pt x="46" y="239"/>
                          </a:lnTo>
                          <a:lnTo>
                            <a:pt x="47" y="249"/>
                          </a:lnTo>
                          <a:lnTo>
                            <a:pt x="58" y="278"/>
                          </a:lnTo>
                          <a:lnTo>
                            <a:pt x="68" y="278"/>
                          </a:lnTo>
                          <a:lnTo>
                            <a:pt x="73" y="278"/>
                          </a:lnTo>
                          <a:lnTo>
                            <a:pt x="79" y="272"/>
                          </a:lnTo>
                          <a:lnTo>
                            <a:pt x="64" y="239"/>
                          </a:lnTo>
                          <a:lnTo>
                            <a:pt x="71" y="169"/>
                          </a:lnTo>
                          <a:lnTo>
                            <a:pt x="74" y="136"/>
                          </a:lnTo>
                          <a:lnTo>
                            <a:pt x="88" y="0"/>
                          </a:lnTo>
                          <a:lnTo>
                            <a:pt x="12" y="4"/>
                          </a:lnTo>
                        </a:path>
                      </a:pathLst>
                    </a:custGeom>
                    <a:blipFill dpi="0" rotWithShape="0">
                      <a:blip r:embed="rId23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4467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" y="988"/>
                      <a:ext cx="66" cy="159"/>
                      <a:chOff x="2685" y="988"/>
                      <a:chExt cx="66" cy="159"/>
                    </a:xfrm>
                  </p:grpSpPr>
                  <p:sp>
                    <p:nvSpPr>
                      <p:cNvPr id="14477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0" y="988"/>
                        <a:ext cx="35" cy="19"/>
                      </a:xfrm>
                      <a:custGeom>
                        <a:avLst/>
                        <a:gdLst>
                          <a:gd name="T0" fmla="*/ 0 w 35"/>
                          <a:gd name="T1" fmla="*/ 2 h 19"/>
                          <a:gd name="T2" fmla="*/ 7 w 35"/>
                          <a:gd name="T3" fmla="*/ 18 h 19"/>
                          <a:gd name="T4" fmla="*/ 17 w 35"/>
                          <a:gd name="T5" fmla="*/ 0 h 19"/>
                          <a:gd name="T6" fmla="*/ 27 w 35"/>
                          <a:gd name="T7" fmla="*/ 18 h 19"/>
                          <a:gd name="T8" fmla="*/ 34 w 35"/>
                          <a:gd name="T9" fmla="*/ 2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19"/>
                          <a:gd name="T17" fmla="*/ 35 w 3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19">
                            <a:moveTo>
                              <a:pt x="0" y="2"/>
                            </a:moveTo>
                            <a:lnTo>
                              <a:pt x="7" y="18"/>
                            </a:lnTo>
                            <a:lnTo>
                              <a:pt x="17" y="0"/>
                            </a:lnTo>
                            <a:lnTo>
                              <a:pt x="27" y="18"/>
                            </a:lnTo>
                            <a:lnTo>
                              <a:pt x="34" y="2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78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8" y="992"/>
                        <a:ext cx="9" cy="147"/>
                      </a:xfrm>
                      <a:custGeom>
                        <a:avLst/>
                        <a:gdLst>
                          <a:gd name="T0" fmla="*/ 0 w 9"/>
                          <a:gd name="T1" fmla="*/ 0 h 147"/>
                          <a:gd name="T2" fmla="*/ 8 w 9"/>
                          <a:gd name="T3" fmla="*/ 60 h 147"/>
                          <a:gd name="T4" fmla="*/ 8 w 9"/>
                          <a:gd name="T5" fmla="*/ 146 h 147"/>
                          <a:gd name="T6" fmla="*/ 0 60000 65536"/>
                          <a:gd name="T7" fmla="*/ 0 60000 65536"/>
                          <a:gd name="T8" fmla="*/ 0 60000 65536"/>
                          <a:gd name="T9" fmla="*/ 0 w 9"/>
                          <a:gd name="T10" fmla="*/ 0 h 147"/>
                          <a:gd name="T11" fmla="*/ 9 w 9"/>
                          <a:gd name="T12" fmla="*/ 147 h 14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" h="147">
                            <a:moveTo>
                              <a:pt x="0" y="0"/>
                            </a:moveTo>
                            <a:lnTo>
                              <a:pt x="8" y="60"/>
                            </a:lnTo>
                            <a:lnTo>
                              <a:pt x="8" y="146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79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5" y="1138"/>
                        <a:ext cx="66" cy="9"/>
                      </a:xfrm>
                      <a:custGeom>
                        <a:avLst/>
                        <a:gdLst>
                          <a:gd name="T0" fmla="*/ 0 w 66"/>
                          <a:gd name="T1" fmla="*/ 8 h 9"/>
                          <a:gd name="T2" fmla="*/ 36 w 66"/>
                          <a:gd name="T3" fmla="*/ 0 h 9"/>
                          <a:gd name="T4" fmla="*/ 65 w 66"/>
                          <a:gd name="T5" fmla="*/ 3 h 9"/>
                          <a:gd name="T6" fmla="*/ 0 60000 65536"/>
                          <a:gd name="T7" fmla="*/ 0 60000 65536"/>
                          <a:gd name="T8" fmla="*/ 0 60000 65536"/>
                          <a:gd name="T9" fmla="*/ 0 w 66"/>
                          <a:gd name="T10" fmla="*/ 0 h 9"/>
                          <a:gd name="T11" fmla="*/ 66 w 66"/>
                          <a:gd name="T12" fmla="*/ 9 h 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6" h="9">
                            <a:moveTo>
                              <a:pt x="0" y="8"/>
                            </a:moveTo>
                            <a:lnTo>
                              <a:pt x="36" y="0"/>
                            </a:lnTo>
                            <a:lnTo>
                              <a:pt x="65" y="3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68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7" y="1516"/>
                      <a:ext cx="90" cy="61"/>
                      <a:chOff x="2667" y="1516"/>
                      <a:chExt cx="90" cy="61"/>
                    </a:xfrm>
                  </p:grpSpPr>
                  <p:sp>
                    <p:nvSpPr>
                      <p:cNvPr id="14475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21"/>
                        <a:ext cx="36" cy="56"/>
                      </a:xfrm>
                      <a:custGeom>
                        <a:avLst/>
                        <a:gdLst>
                          <a:gd name="T0" fmla="*/ 6 w 36"/>
                          <a:gd name="T1" fmla="*/ 27 h 56"/>
                          <a:gd name="T2" fmla="*/ 1 w 36"/>
                          <a:gd name="T3" fmla="*/ 35 h 56"/>
                          <a:gd name="T4" fmla="*/ 0 w 36"/>
                          <a:gd name="T5" fmla="*/ 42 h 56"/>
                          <a:gd name="T6" fmla="*/ 0 w 36"/>
                          <a:gd name="T7" fmla="*/ 47 h 56"/>
                          <a:gd name="T8" fmla="*/ 1 w 36"/>
                          <a:gd name="T9" fmla="*/ 50 h 56"/>
                          <a:gd name="T10" fmla="*/ 3 w 36"/>
                          <a:gd name="T11" fmla="*/ 53 h 56"/>
                          <a:gd name="T12" fmla="*/ 8 w 36"/>
                          <a:gd name="T13" fmla="*/ 55 h 56"/>
                          <a:gd name="T14" fmla="*/ 14 w 36"/>
                          <a:gd name="T15" fmla="*/ 54 h 56"/>
                          <a:gd name="T16" fmla="*/ 20 w 36"/>
                          <a:gd name="T17" fmla="*/ 52 h 56"/>
                          <a:gd name="T18" fmla="*/ 24 w 36"/>
                          <a:gd name="T19" fmla="*/ 46 h 56"/>
                          <a:gd name="T20" fmla="*/ 28 w 36"/>
                          <a:gd name="T21" fmla="*/ 39 h 56"/>
                          <a:gd name="T22" fmla="*/ 31 w 36"/>
                          <a:gd name="T23" fmla="*/ 24 h 56"/>
                          <a:gd name="T24" fmla="*/ 35 w 36"/>
                          <a:gd name="T25" fmla="*/ 9 h 56"/>
                          <a:gd name="T26" fmla="*/ 34 w 36"/>
                          <a:gd name="T27" fmla="*/ 0 h 56"/>
                          <a:gd name="T28" fmla="*/ 27 w 36"/>
                          <a:gd name="T29" fmla="*/ 21 h 56"/>
                          <a:gd name="T30" fmla="*/ 21 w 36"/>
                          <a:gd name="T31" fmla="*/ 34 h 56"/>
                          <a:gd name="T32" fmla="*/ 12 w 36"/>
                          <a:gd name="T33" fmla="*/ 34 h 56"/>
                          <a:gd name="T34" fmla="*/ 5 w 36"/>
                          <a:gd name="T35" fmla="*/ 33 h 56"/>
                          <a:gd name="T36" fmla="*/ 6 w 36"/>
                          <a:gd name="T37" fmla="*/ 27 h 5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36"/>
                          <a:gd name="T58" fmla="*/ 0 h 56"/>
                          <a:gd name="T59" fmla="*/ 36 w 36"/>
                          <a:gd name="T60" fmla="*/ 56 h 5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36" h="56">
                            <a:moveTo>
                              <a:pt x="6" y="27"/>
                            </a:moveTo>
                            <a:lnTo>
                              <a:pt x="1" y="35"/>
                            </a:lnTo>
                            <a:lnTo>
                              <a:pt x="0" y="42"/>
                            </a:lnTo>
                            <a:lnTo>
                              <a:pt x="0" y="47"/>
                            </a:lnTo>
                            <a:lnTo>
                              <a:pt x="1" y="50"/>
                            </a:lnTo>
                            <a:lnTo>
                              <a:pt x="3" y="53"/>
                            </a:lnTo>
                            <a:lnTo>
                              <a:pt x="8" y="55"/>
                            </a:lnTo>
                            <a:lnTo>
                              <a:pt x="14" y="54"/>
                            </a:lnTo>
                            <a:lnTo>
                              <a:pt x="20" y="52"/>
                            </a:lnTo>
                            <a:lnTo>
                              <a:pt x="24" y="46"/>
                            </a:lnTo>
                            <a:lnTo>
                              <a:pt x="28" y="39"/>
                            </a:lnTo>
                            <a:lnTo>
                              <a:pt x="31" y="24"/>
                            </a:lnTo>
                            <a:lnTo>
                              <a:pt x="35" y="9"/>
                            </a:lnTo>
                            <a:lnTo>
                              <a:pt x="34" y="0"/>
                            </a:lnTo>
                            <a:lnTo>
                              <a:pt x="27" y="21"/>
                            </a:lnTo>
                            <a:lnTo>
                              <a:pt x="21" y="34"/>
                            </a:lnTo>
                            <a:lnTo>
                              <a:pt x="12" y="34"/>
                            </a:lnTo>
                            <a:lnTo>
                              <a:pt x="5" y="33"/>
                            </a:lnTo>
                            <a:lnTo>
                              <a:pt x="6" y="27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76" name="Freeform 2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7" y="1516"/>
                        <a:ext cx="40" cy="61"/>
                      </a:xfrm>
                      <a:custGeom>
                        <a:avLst/>
                        <a:gdLst>
                          <a:gd name="T0" fmla="*/ 0 w 40"/>
                          <a:gd name="T1" fmla="*/ 0 h 61"/>
                          <a:gd name="T2" fmla="*/ 0 w 40"/>
                          <a:gd name="T3" fmla="*/ 6 h 61"/>
                          <a:gd name="T4" fmla="*/ 5 w 40"/>
                          <a:gd name="T5" fmla="*/ 21 h 61"/>
                          <a:gd name="T6" fmla="*/ 8 w 40"/>
                          <a:gd name="T7" fmla="*/ 33 h 61"/>
                          <a:gd name="T8" fmla="*/ 12 w 40"/>
                          <a:gd name="T9" fmla="*/ 45 h 61"/>
                          <a:gd name="T10" fmla="*/ 16 w 40"/>
                          <a:gd name="T11" fmla="*/ 52 h 61"/>
                          <a:gd name="T12" fmla="*/ 20 w 40"/>
                          <a:gd name="T13" fmla="*/ 57 h 61"/>
                          <a:gd name="T14" fmla="*/ 25 w 40"/>
                          <a:gd name="T15" fmla="*/ 59 h 61"/>
                          <a:gd name="T16" fmla="*/ 31 w 40"/>
                          <a:gd name="T17" fmla="*/ 60 h 61"/>
                          <a:gd name="T18" fmla="*/ 34 w 40"/>
                          <a:gd name="T19" fmla="*/ 58 h 61"/>
                          <a:gd name="T20" fmla="*/ 37 w 40"/>
                          <a:gd name="T21" fmla="*/ 56 h 61"/>
                          <a:gd name="T22" fmla="*/ 39 w 40"/>
                          <a:gd name="T23" fmla="*/ 50 h 61"/>
                          <a:gd name="T24" fmla="*/ 38 w 40"/>
                          <a:gd name="T25" fmla="*/ 42 h 61"/>
                          <a:gd name="T26" fmla="*/ 34 w 40"/>
                          <a:gd name="T27" fmla="*/ 33 h 61"/>
                          <a:gd name="T28" fmla="*/ 32 w 40"/>
                          <a:gd name="T29" fmla="*/ 28 h 61"/>
                          <a:gd name="T30" fmla="*/ 31 w 40"/>
                          <a:gd name="T31" fmla="*/ 32 h 61"/>
                          <a:gd name="T32" fmla="*/ 29 w 40"/>
                          <a:gd name="T33" fmla="*/ 34 h 61"/>
                          <a:gd name="T34" fmla="*/ 24 w 40"/>
                          <a:gd name="T35" fmla="*/ 36 h 61"/>
                          <a:gd name="T36" fmla="*/ 21 w 40"/>
                          <a:gd name="T37" fmla="*/ 36 h 61"/>
                          <a:gd name="T38" fmla="*/ 13 w 40"/>
                          <a:gd name="T39" fmla="*/ 35 h 61"/>
                          <a:gd name="T40" fmla="*/ 5 w 40"/>
                          <a:gd name="T41" fmla="*/ 12 h 61"/>
                          <a:gd name="T42" fmla="*/ 0 w 40"/>
                          <a:gd name="T43" fmla="*/ 0 h 61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40"/>
                          <a:gd name="T67" fmla="*/ 0 h 61"/>
                          <a:gd name="T68" fmla="*/ 40 w 40"/>
                          <a:gd name="T69" fmla="*/ 61 h 61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40" h="61">
                            <a:moveTo>
                              <a:pt x="0" y="0"/>
                            </a:moveTo>
                            <a:lnTo>
                              <a:pt x="0" y="6"/>
                            </a:lnTo>
                            <a:lnTo>
                              <a:pt x="5" y="21"/>
                            </a:lnTo>
                            <a:lnTo>
                              <a:pt x="8" y="33"/>
                            </a:lnTo>
                            <a:lnTo>
                              <a:pt x="12" y="45"/>
                            </a:lnTo>
                            <a:lnTo>
                              <a:pt x="16" y="52"/>
                            </a:lnTo>
                            <a:lnTo>
                              <a:pt x="20" y="57"/>
                            </a:lnTo>
                            <a:lnTo>
                              <a:pt x="25" y="59"/>
                            </a:lnTo>
                            <a:lnTo>
                              <a:pt x="31" y="60"/>
                            </a:lnTo>
                            <a:lnTo>
                              <a:pt x="34" y="58"/>
                            </a:lnTo>
                            <a:lnTo>
                              <a:pt x="37" y="56"/>
                            </a:lnTo>
                            <a:lnTo>
                              <a:pt x="39" y="50"/>
                            </a:lnTo>
                            <a:lnTo>
                              <a:pt x="38" y="42"/>
                            </a:lnTo>
                            <a:lnTo>
                              <a:pt x="34" y="33"/>
                            </a:lnTo>
                            <a:lnTo>
                              <a:pt x="32" y="28"/>
                            </a:lnTo>
                            <a:lnTo>
                              <a:pt x="31" y="32"/>
                            </a:lnTo>
                            <a:lnTo>
                              <a:pt x="29" y="34"/>
                            </a:lnTo>
                            <a:lnTo>
                              <a:pt x="24" y="36"/>
                            </a:lnTo>
                            <a:lnTo>
                              <a:pt x="21" y="36"/>
                            </a:lnTo>
                            <a:lnTo>
                              <a:pt x="13" y="35"/>
                            </a:lnTo>
                            <a:lnTo>
                              <a:pt x="5" y="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69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78" y="888"/>
                      <a:ext cx="84" cy="101"/>
                      <a:chOff x="2678" y="888"/>
                      <a:chExt cx="84" cy="101"/>
                    </a:xfrm>
                  </p:grpSpPr>
                  <p:sp>
                    <p:nvSpPr>
                      <p:cNvPr id="14470" name="Freeform 2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8" y="895"/>
                        <a:ext cx="62" cy="94"/>
                      </a:xfrm>
                      <a:custGeom>
                        <a:avLst/>
                        <a:gdLst>
                          <a:gd name="T0" fmla="*/ 15 w 62"/>
                          <a:gd name="T1" fmla="*/ 92 h 94"/>
                          <a:gd name="T2" fmla="*/ 15 w 62"/>
                          <a:gd name="T3" fmla="*/ 78 h 94"/>
                          <a:gd name="T4" fmla="*/ 10 w 62"/>
                          <a:gd name="T5" fmla="*/ 68 h 94"/>
                          <a:gd name="T6" fmla="*/ 5 w 62"/>
                          <a:gd name="T7" fmla="*/ 60 h 94"/>
                          <a:gd name="T8" fmla="*/ 3 w 62"/>
                          <a:gd name="T9" fmla="*/ 48 h 94"/>
                          <a:gd name="T10" fmla="*/ 1 w 62"/>
                          <a:gd name="T11" fmla="*/ 43 h 94"/>
                          <a:gd name="T12" fmla="*/ 0 w 62"/>
                          <a:gd name="T13" fmla="*/ 29 h 94"/>
                          <a:gd name="T14" fmla="*/ 5 w 62"/>
                          <a:gd name="T15" fmla="*/ 13 h 94"/>
                          <a:gd name="T16" fmla="*/ 15 w 62"/>
                          <a:gd name="T17" fmla="*/ 4 h 94"/>
                          <a:gd name="T18" fmla="*/ 25 w 62"/>
                          <a:gd name="T19" fmla="*/ 0 h 94"/>
                          <a:gd name="T20" fmla="*/ 38 w 62"/>
                          <a:gd name="T21" fmla="*/ 0 h 94"/>
                          <a:gd name="T22" fmla="*/ 49 w 62"/>
                          <a:gd name="T23" fmla="*/ 4 h 94"/>
                          <a:gd name="T24" fmla="*/ 57 w 62"/>
                          <a:gd name="T25" fmla="*/ 12 h 94"/>
                          <a:gd name="T26" fmla="*/ 61 w 62"/>
                          <a:gd name="T27" fmla="*/ 23 h 94"/>
                          <a:gd name="T28" fmla="*/ 61 w 62"/>
                          <a:gd name="T29" fmla="*/ 35 h 94"/>
                          <a:gd name="T30" fmla="*/ 59 w 62"/>
                          <a:gd name="T31" fmla="*/ 47 h 94"/>
                          <a:gd name="T32" fmla="*/ 53 w 62"/>
                          <a:gd name="T33" fmla="*/ 61 h 94"/>
                          <a:gd name="T34" fmla="*/ 51 w 62"/>
                          <a:gd name="T35" fmla="*/ 66 h 94"/>
                          <a:gd name="T36" fmla="*/ 48 w 62"/>
                          <a:gd name="T37" fmla="*/ 72 h 94"/>
                          <a:gd name="T38" fmla="*/ 47 w 62"/>
                          <a:gd name="T39" fmla="*/ 79 h 94"/>
                          <a:gd name="T40" fmla="*/ 45 w 62"/>
                          <a:gd name="T41" fmla="*/ 93 h 94"/>
                          <a:gd name="T42" fmla="*/ 15 w 62"/>
                          <a:gd name="T43" fmla="*/ 92 h 9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62"/>
                          <a:gd name="T67" fmla="*/ 0 h 94"/>
                          <a:gd name="T68" fmla="*/ 62 w 62"/>
                          <a:gd name="T69" fmla="*/ 94 h 9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62" h="94">
                            <a:moveTo>
                              <a:pt x="15" y="92"/>
                            </a:moveTo>
                            <a:lnTo>
                              <a:pt x="15" y="78"/>
                            </a:lnTo>
                            <a:lnTo>
                              <a:pt x="10" y="68"/>
                            </a:lnTo>
                            <a:lnTo>
                              <a:pt x="5" y="60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29"/>
                            </a:lnTo>
                            <a:lnTo>
                              <a:pt x="5" y="13"/>
                            </a:lnTo>
                            <a:lnTo>
                              <a:pt x="15" y="4"/>
                            </a:lnTo>
                            <a:lnTo>
                              <a:pt x="25" y="0"/>
                            </a:lnTo>
                            <a:lnTo>
                              <a:pt x="38" y="0"/>
                            </a:lnTo>
                            <a:lnTo>
                              <a:pt x="49" y="4"/>
                            </a:lnTo>
                            <a:lnTo>
                              <a:pt x="57" y="12"/>
                            </a:lnTo>
                            <a:lnTo>
                              <a:pt x="61" y="23"/>
                            </a:lnTo>
                            <a:lnTo>
                              <a:pt x="61" y="35"/>
                            </a:lnTo>
                            <a:lnTo>
                              <a:pt x="59" y="47"/>
                            </a:lnTo>
                            <a:lnTo>
                              <a:pt x="53" y="61"/>
                            </a:lnTo>
                            <a:lnTo>
                              <a:pt x="51" y="66"/>
                            </a:lnTo>
                            <a:lnTo>
                              <a:pt x="48" y="72"/>
                            </a:lnTo>
                            <a:lnTo>
                              <a:pt x="47" y="79"/>
                            </a:lnTo>
                            <a:lnTo>
                              <a:pt x="45" y="93"/>
                            </a:lnTo>
                            <a:lnTo>
                              <a:pt x="15" y="92"/>
                            </a:lnTo>
                          </a:path>
                        </a:pathLst>
                      </a:custGeom>
                      <a:blipFill dpi="0" rotWithShape="0">
                        <a:blip r:embed="rId23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71" name="Freeform 2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8" y="888"/>
                        <a:ext cx="84" cy="74"/>
                      </a:xfrm>
                      <a:custGeom>
                        <a:avLst/>
                        <a:gdLst>
                          <a:gd name="T0" fmla="*/ 6 w 84"/>
                          <a:gd name="T1" fmla="*/ 63 h 74"/>
                          <a:gd name="T2" fmla="*/ 1 w 84"/>
                          <a:gd name="T3" fmla="*/ 56 h 74"/>
                          <a:gd name="T4" fmla="*/ 0 w 84"/>
                          <a:gd name="T5" fmla="*/ 48 h 74"/>
                          <a:gd name="T6" fmla="*/ 1 w 84"/>
                          <a:gd name="T7" fmla="*/ 38 h 74"/>
                          <a:gd name="T8" fmla="*/ 3 w 84"/>
                          <a:gd name="T9" fmla="*/ 30 h 74"/>
                          <a:gd name="T10" fmla="*/ 6 w 84"/>
                          <a:gd name="T11" fmla="*/ 21 h 74"/>
                          <a:gd name="T12" fmla="*/ 11 w 84"/>
                          <a:gd name="T13" fmla="*/ 16 h 74"/>
                          <a:gd name="T14" fmla="*/ 14 w 84"/>
                          <a:gd name="T15" fmla="*/ 9 h 74"/>
                          <a:gd name="T16" fmla="*/ 22 w 84"/>
                          <a:gd name="T17" fmla="*/ 3 h 74"/>
                          <a:gd name="T18" fmla="*/ 28 w 84"/>
                          <a:gd name="T19" fmla="*/ 1 h 74"/>
                          <a:gd name="T20" fmla="*/ 41 w 84"/>
                          <a:gd name="T21" fmla="*/ 0 h 74"/>
                          <a:gd name="T22" fmla="*/ 52 w 84"/>
                          <a:gd name="T23" fmla="*/ 1 h 74"/>
                          <a:gd name="T24" fmla="*/ 60 w 84"/>
                          <a:gd name="T25" fmla="*/ 3 h 74"/>
                          <a:gd name="T26" fmla="*/ 66 w 84"/>
                          <a:gd name="T27" fmla="*/ 6 h 74"/>
                          <a:gd name="T28" fmla="*/ 72 w 84"/>
                          <a:gd name="T29" fmla="*/ 12 h 74"/>
                          <a:gd name="T30" fmla="*/ 77 w 84"/>
                          <a:gd name="T31" fmla="*/ 18 h 74"/>
                          <a:gd name="T32" fmla="*/ 81 w 84"/>
                          <a:gd name="T33" fmla="*/ 24 h 74"/>
                          <a:gd name="T34" fmla="*/ 83 w 84"/>
                          <a:gd name="T35" fmla="*/ 32 h 74"/>
                          <a:gd name="T36" fmla="*/ 83 w 84"/>
                          <a:gd name="T37" fmla="*/ 45 h 74"/>
                          <a:gd name="T38" fmla="*/ 83 w 84"/>
                          <a:gd name="T39" fmla="*/ 54 h 74"/>
                          <a:gd name="T40" fmla="*/ 80 w 84"/>
                          <a:gd name="T41" fmla="*/ 58 h 74"/>
                          <a:gd name="T42" fmla="*/ 75 w 84"/>
                          <a:gd name="T43" fmla="*/ 64 h 74"/>
                          <a:gd name="T44" fmla="*/ 72 w 84"/>
                          <a:gd name="T45" fmla="*/ 68 h 74"/>
                          <a:gd name="T46" fmla="*/ 64 w 84"/>
                          <a:gd name="T47" fmla="*/ 71 h 74"/>
                          <a:gd name="T48" fmla="*/ 57 w 84"/>
                          <a:gd name="T49" fmla="*/ 73 h 74"/>
                          <a:gd name="T50" fmla="*/ 63 w 84"/>
                          <a:gd name="T51" fmla="*/ 64 h 74"/>
                          <a:gd name="T52" fmla="*/ 69 w 84"/>
                          <a:gd name="T53" fmla="*/ 48 h 74"/>
                          <a:gd name="T54" fmla="*/ 66 w 84"/>
                          <a:gd name="T55" fmla="*/ 30 h 74"/>
                          <a:gd name="T56" fmla="*/ 54 w 84"/>
                          <a:gd name="T57" fmla="*/ 34 h 74"/>
                          <a:gd name="T58" fmla="*/ 38 w 84"/>
                          <a:gd name="T59" fmla="*/ 34 h 74"/>
                          <a:gd name="T60" fmla="*/ 27 w 84"/>
                          <a:gd name="T61" fmla="*/ 33 h 74"/>
                          <a:gd name="T62" fmla="*/ 19 w 84"/>
                          <a:gd name="T63" fmla="*/ 31 h 74"/>
                          <a:gd name="T64" fmla="*/ 18 w 84"/>
                          <a:gd name="T65" fmla="*/ 36 h 74"/>
                          <a:gd name="T66" fmla="*/ 14 w 84"/>
                          <a:gd name="T67" fmla="*/ 49 h 74"/>
                          <a:gd name="T68" fmla="*/ 20 w 84"/>
                          <a:gd name="T69" fmla="*/ 64 h 74"/>
                          <a:gd name="T70" fmla="*/ 23 w 84"/>
                          <a:gd name="T71" fmla="*/ 73 h 74"/>
                          <a:gd name="T72" fmla="*/ 14 w 84"/>
                          <a:gd name="T73" fmla="*/ 68 h 74"/>
                          <a:gd name="T74" fmla="*/ 6 w 84"/>
                          <a:gd name="T75" fmla="*/ 63 h 7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84"/>
                          <a:gd name="T115" fmla="*/ 0 h 74"/>
                          <a:gd name="T116" fmla="*/ 84 w 84"/>
                          <a:gd name="T117" fmla="*/ 74 h 74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84" h="74">
                            <a:moveTo>
                              <a:pt x="6" y="63"/>
                            </a:moveTo>
                            <a:lnTo>
                              <a:pt x="1" y="56"/>
                            </a:lnTo>
                            <a:lnTo>
                              <a:pt x="0" y="48"/>
                            </a:lnTo>
                            <a:lnTo>
                              <a:pt x="1" y="38"/>
                            </a:lnTo>
                            <a:lnTo>
                              <a:pt x="3" y="30"/>
                            </a:lnTo>
                            <a:lnTo>
                              <a:pt x="6" y="21"/>
                            </a:lnTo>
                            <a:lnTo>
                              <a:pt x="11" y="16"/>
                            </a:lnTo>
                            <a:lnTo>
                              <a:pt x="14" y="9"/>
                            </a:lnTo>
                            <a:lnTo>
                              <a:pt x="22" y="3"/>
                            </a:lnTo>
                            <a:lnTo>
                              <a:pt x="28" y="1"/>
                            </a:lnTo>
                            <a:lnTo>
                              <a:pt x="41" y="0"/>
                            </a:lnTo>
                            <a:lnTo>
                              <a:pt x="52" y="1"/>
                            </a:lnTo>
                            <a:lnTo>
                              <a:pt x="60" y="3"/>
                            </a:lnTo>
                            <a:lnTo>
                              <a:pt x="66" y="6"/>
                            </a:lnTo>
                            <a:lnTo>
                              <a:pt x="72" y="12"/>
                            </a:lnTo>
                            <a:lnTo>
                              <a:pt x="77" y="18"/>
                            </a:lnTo>
                            <a:lnTo>
                              <a:pt x="81" y="24"/>
                            </a:lnTo>
                            <a:lnTo>
                              <a:pt x="83" y="32"/>
                            </a:lnTo>
                            <a:lnTo>
                              <a:pt x="83" y="45"/>
                            </a:lnTo>
                            <a:lnTo>
                              <a:pt x="83" y="54"/>
                            </a:lnTo>
                            <a:lnTo>
                              <a:pt x="80" y="58"/>
                            </a:lnTo>
                            <a:lnTo>
                              <a:pt x="75" y="64"/>
                            </a:lnTo>
                            <a:lnTo>
                              <a:pt x="72" y="68"/>
                            </a:lnTo>
                            <a:lnTo>
                              <a:pt x="64" y="71"/>
                            </a:lnTo>
                            <a:lnTo>
                              <a:pt x="57" y="73"/>
                            </a:lnTo>
                            <a:lnTo>
                              <a:pt x="63" y="64"/>
                            </a:lnTo>
                            <a:lnTo>
                              <a:pt x="69" y="48"/>
                            </a:lnTo>
                            <a:lnTo>
                              <a:pt x="66" y="30"/>
                            </a:lnTo>
                            <a:lnTo>
                              <a:pt x="54" y="34"/>
                            </a:lnTo>
                            <a:lnTo>
                              <a:pt x="38" y="34"/>
                            </a:lnTo>
                            <a:lnTo>
                              <a:pt x="27" y="33"/>
                            </a:lnTo>
                            <a:lnTo>
                              <a:pt x="19" y="31"/>
                            </a:lnTo>
                            <a:lnTo>
                              <a:pt x="18" y="36"/>
                            </a:lnTo>
                            <a:lnTo>
                              <a:pt x="14" y="49"/>
                            </a:lnTo>
                            <a:lnTo>
                              <a:pt x="20" y="64"/>
                            </a:lnTo>
                            <a:lnTo>
                              <a:pt x="23" y="73"/>
                            </a:lnTo>
                            <a:lnTo>
                              <a:pt x="14" y="68"/>
                            </a:lnTo>
                            <a:lnTo>
                              <a:pt x="6" y="63"/>
                            </a:lnTo>
                          </a:path>
                        </a:pathLst>
                      </a:custGeom>
                      <a:blipFill dpi="0" rotWithShape="0">
                        <a:blip r:embed="rId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4472" name="Group 2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87" y="940"/>
                        <a:ext cx="66" cy="12"/>
                        <a:chOff x="2687" y="940"/>
                        <a:chExt cx="66" cy="12"/>
                      </a:xfrm>
                    </p:grpSpPr>
                    <p:sp>
                      <p:nvSpPr>
                        <p:cNvPr id="14473" name="Oval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7" y="940"/>
                          <a:ext cx="9" cy="10"/>
                        </a:xfrm>
                        <a:prstGeom prst="ellipse">
                          <a:avLst/>
                        </a:prstGeom>
                        <a:blipFill dpi="0" rotWithShape="0">
                          <a:blip r:embed="rId25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74" name="Oval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942"/>
                          <a:ext cx="9" cy="10"/>
                        </a:xfrm>
                        <a:prstGeom prst="ellipse">
                          <a:avLst/>
                        </a:prstGeom>
                        <a:blipFill dpi="0" rotWithShape="0">
                          <a:blip r:embed="rId25" cstate="print"/>
                          <a:srcRect/>
                          <a:tile tx="0" ty="0" sx="100000" sy="100000" flip="none" algn="tl"/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401" name="Group 249"/>
                <p:cNvGrpSpPr>
                  <a:grpSpLocks/>
                </p:cNvGrpSpPr>
                <p:nvPr/>
              </p:nvGrpSpPr>
              <p:grpSpPr bwMode="auto">
                <a:xfrm>
                  <a:off x="2872" y="830"/>
                  <a:ext cx="938" cy="784"/>
                  <a:chOff x="2872" y="830"/>
                  <a:chExt cx="938" cy="784"/>
                </a:xfrm>
              </p:grpSpPr>
              <p:grpSp>
                <p:nvGrpSpPr>
                  <p:cNvPr id="14402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236" y="858"/>
                    <a:ext cx="238" cy="710"/>
                    <a:chOff x="3236" y="858"/>
                    <a:chExt cx="238" cy="710"/>
                  </a:xfrm>
                </p:grpSpPr>
                <p:grpSp>
                  <p:nvGrpSpPr>
                    <p:cNvPr id="14445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36" y="949"/>
                      <a:ext cx="238" cy="619"/>
                      <a:chOff x="3236" y="949"/>
                      <a:chExt cx="238" cy="619"/>
                    </a:xfrm>
                  </p:grpSpPr>
                  <p:grpSp>
                    <p:nvGrpSpPr>
                      <p:cNvPr id="14451" name="Group 2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4" y="1503"/>
                        <a:ext cx="211" cy="65"/>
                        <a:chOff x="3244" y="1503"/>
                        <a:chExt cx="211" cy="65"/>
                      </a:xfrm>
                    </p:grpSpPr>
                    <p:sp>
                      <p:nvSpPr>
                        <p:cNvPr id="14461" name="Freeform 2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4" y="1517"/>
                          <a:ext cx="67" cy="51"/>
                        </a:xfrm>
                        <a:custGeom>
                          <a:avLst/>
                          <a:gdLst>
                            <a:gd name="T0" fmla="*/ 25 w 67"/>
                            <a:gd name="T1" fmla="*/ 10 h 51"/>
                            <a:gd name="T2" fmla="*/ 10 w 67"/>
                            <a:gd name="T3" fmla="*/ 24 h 51"/>
                            <a:gd name="T4" fmla="*/ 0 w 67"/>
                            <a:gd name="T5" fmla="*/ 37 h 51"/>
                            <a:gd name="T6" fmla="*/ 1 w 67"/>
                            <a:gd name="T7" fmla="*/ 46 h 51"/>
                            <a:gd name="T8" fmla="*/ 8 w 67"/>
                            <a:gd name="T9" fmla="*/ 50 h 51"/>
                            <a:gd name="T10" fmla="*/ 29 w 67"/>
                            <a:gd name="T11" fmla="*/ 49 h 51"/>
                            <a:gd name="T12" fmla="*/ 41 w 67"/>
                            <a:gd name="T13" fmla="*/ 43 h 51"/>
                            <a:gd name="T14" fmla="*/ 47 w 67"/>
                            <a:gd name="T15" fmla="*/ 33 h 51"/>
                            <a:gd name="T16" fmla="*/ 65 w 67"/>
                            <a:gd name="T17" fmla="*/ 25 h 51"/>
                            <a:gd name="T18" fmla="*/ 66 w 67"/>
                            <a:gd name="T19" fmla="*/ 12 h 51"/>
                            <a:gd name="T20" fmla="*/ 63 w 67"/>
                            <a:gd name="T21" fmla="*/ 0 h 51"/>
                            <a:gd name="T22" fmla="*/ 45 w 67"/>
                            <a:gd name="T23" fmla="*/ 9 h 51"/>
                            <a:gd name="T24" fmla="*/ 25 w 67"/>
                            <a:gd name="T25" fmla="*/ 10 h 51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67"/>
                            <a:gd name="T40" fmla="*/ 0 h 51"/>
                            <a:gd name="T41" fmla="*/ 67 w 67"/>
                            <a:gd name="T42" fmla="*/ 51 h 51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67" h="51">
                              <a:moveTo>
                                <a:pt x="25" y="10"/>
                              </a:moveTo>
                              <a:lnTo>
                                <a:pt x="10" y="24"/>
                              </a:lnTo>
                              <a:lnTo>
                                <a:pt x="0" y="37"/>
                              </a:lnTo>
                              <a:lnTo>
                                <a:pt x="1" y="46"/>
                              </a:lnTo>
                              <a:lnTo>
                                <a:pt x="8" y="50"/>
                              </a:lnTo>
                              <a:lnTo>
                                <a:pt x="29" y="49"/>
                              </a:lnTo>
                              <a:lnTo>
                                <a:pt x="41" y="43"/>
                              </a:lnTo>
                              <a:lnTo>
                                <a:pt x="47" y="33"/>
                              </a:lnTo>
                              <a:lnTo>
                                <a:pt x="65" y="25"/>
                              </a:lnTo>
                              <a:lnTo>
                                <a:pt x="66" y="12"/>
                              </a:lnTo>
                              <a:lnTo>
                                <a:pt x="63" y="0"/>
                              </a:lnTo>
                              <a:lnTo>
                                <a:pt x="45" y="9"/>
                              </a:lnTo>
                              <a:lnTo>
                                <a:pt x="25" y="1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62" name="Freeform 2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0" y="1503"/>
                          <a:ext cx="75" cy="53"/>
                        </a:xfrm>
                        <a:custGeom>
                          <a:avLst/>
                          <a:gdLst>
                            <a:gd name="T0" fmla="*/ 1 w 75"/>
                            <a:gd name="T1" fmla="*/ 3 h 53"/>
                            <a:gd name="T2" fmla="*/ 0 w 75"/>
                            <a:gd name="T3" fmla="*/ 24 h 53"/>
                            <a:gd name="T4" fmla="*/ 10 w 75"/>
                            <a:gd name="T5" fmla="*/ 32 h 53"/>
                            <a:gd name="T6" fmla="*/ 20 w 75"/>
                            <a:gd name="T7" fmla="*/ 35 h 53"/>
                            <a:gd name="T8" fmla="*/ 27 w 75"/>
                            <a:gd name="T9" fmla="*/ 39 h 53"/>
                            <a:gd name="T10" fmla="*/ 39 w 75"/>
                            <a:gd name="T11" fmla="*/ 46 h 53"/>
                            <a:gd name="T12" fmla="*/ 60 w 75"/>
                            <a:gd name="T13" fmla="*/ 52 h 53"/>
                            <a:gd name="T14" fmla="*/ 68 w 75"/>
                            <a:gd name="T15" fmla="*/ 50 h 53"/>
                            <a:gd name="T16" fmla="*/ 74 w 75"/>
                            <a:gd name="T17" fmla="*/ 47 h 53"/>
                            <a:gd name="T18" fmla="*/ 74 w 75"/>
                            <a:gd name="T19" fmla="*/ 42 h 53"/>
                            <a:gd name="T20" fmla="*/ 66 w 75"/>
                            <a:gd name="T21" fmla="*/ 30 h 53"/>
                            <a:gd name="T22" fmla="*/ 49 w 75"/>
                            <a:gd name="T23" fmla="*/ 18 h 53"/>
                            <a:gd name="T24" fmla="*/ 36 w 75"/>
                            <a:gd name="T25" fmla="*/ 7 h 53"/>
                            <a:gd name="T26" fmla="*/ 31 w 75"/>
                            <a:gd name="T27" fmla="*/ 0 h 53"/>
                            <a:gd name="T28" fmla="*/ 1 w 75"/>
                            <a:gd name="T29" fmla="*/ 3 h 53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75"/>
                            <a:gd name="T46" fmla="*/ 0 h 53"/>
                            <a:gd name="T47" fmla="*/ 75 w 75"/>
                            <a:gd name="T48" fmla="*/ 53 h 53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75" h="53">
                              <a:moveTo>
                                <a:pt x="1" y="3"/>
                              </a:moveTo>
                              <a:lnTo>
                                <a:pt x="0" y="24"/>
                              </a:lnTo>
                              <a:lnTo>
                                <a:pt x="10" y="32"/>
                              </a:lnTo>
                              <a:lnTo>
                                <a:pt x="20" y="35"/>
                              </a:lnTo>
                              <a:lnTo>
                                <a:pt x="27" y="39"/>
                              </a:lnTo>
                              <a:lnTo>
                                <a:pt x="39" y="46"/>
                              </a:lnTo>
                              <a:lnTo>
                                <a:pt x="60" y="52"/>
                              </a:lnTo>
                              <a:lnTo>
                                <a:pt x="68" y="50"/>
                              </a:lnTo>
                              <a:lnTo>
                                <a:pt x="74" y="47"/>
                              </a:lnTo>
                              <a:lnTo>
                                <a:pt x="74" y="42"/>
                              </a:lnTo>
                              <a:lnTo>
                                <a:pt x="66" y="30"/>
                              </a:lnTo>
                              <a:lnTo>
                                <a:pt x="49" y="18"/>
                              </a:lnTo>
                              <a:lnTo>
                                <a:pt x="36" y="7"/>
                              </a:lnTo>
                              <a:lnTo>
                                <a:pt x="31" y="0"/>
                              </a:lnTo>
                              <a:lnTo>
                                <a:pt x="1" y="3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4452" name="Group 2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36" y="949"/>
                        <a:ext cx="238" cy="585"/>
                        <a:chOff x="3236" y="949"/>
                        <a:chExt cx="238" cy="585"/>
                      </a:xfrm>
                    </p:grpSpPr>
                    <p:grpSp>
                      <p:nvGrpSpPr>
                        <p:cNvPr id="14453" name="Group 2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66" y="949"/>
                          <a:ext cx="151" cy="188"/>
                          <a:chOff x="3266" y="949"/>
                          <a:chExt cx="151" cy="188"/>
                        </a:xfrm>
                      </p:grpSpPr>
                      <p:sp>
                        <p:nvSpPr>
                          <p:cNvPr id="14458" name="Freeform 2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6" y="959"/>
                            <a:ext cx="151" cy="178"/>
                          </a:xfrm>
                          <a:custGeom>
                            <a:avLst/>
                            <a:gdLst>
                              <a:gd name="T0" fmla="*/ 0 w 151"/>
                              <a:gd name="T1" fmla="*/ 34 h 178"/>
                              <a:gd name="T2" fmla="*/ 45 w 151"/>
                              <a:gd name="T3" fmla="*/ 0 h 178"/>
                              <a:gd name="T4" fmla="*/ 95 w 151"/>
                              <a:gd name="T5" fmla="*/ 78 h 178"/>
                              <a:gd name="T6" fmla="*/ 103 w 151"/>
                              <a:gd name="T7" fmla="*/ 4 h 178"/>
                              <a:gd name="T8" fmla="*/ 133 w 151"/>
                              <a:gd name="T9" fmla="*/ 13 h 178"/>
                              <a:gd name="T10" fmla="*/ 150 w 151"/>
                              <a:gd name="T11" fmla="*/ 40 h 178"/>
                              <a:gd name="T12" fmla="*/ 147 w 151"/>
                              <a:gd name="T13" fmla="*/ 177 h 178"/>
                              <a:gd name="T14" fmla="*/ 17 w 151"/>
                              <a:gd name="T15" fmla="*/ 177 h 178"/>
                              <a:gd name="T16" fmla="*/ 0 w 151"/>
                              <a:gd name="T17" fmla="*/ 34 h 178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151"/>
                              <a:gd name="T28" fmla="*/ 0 h 178"/>
                              <a:gd name="T29" fmla="*/ 151 w 151"/>
                              <a:gd name="T30" fmla="*/ 178 h 178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151" h="178">
                                <a:moveTo>
                                  <a:pt x="0" y="34"/>
                                </a:moveTo>
                                <a:lnTo>
                                  <a:pt x="45" y="0"/>
                                </a:lnTo>
                                <a:lnTo>
                                  <a:pt x="95" y="78"/>
                                </a:lnTo>
                                <a:lnTo>
                                  <a:pt x="103" y="4"/>
                                </a:lnTo>
                                <a:lnTo>
                                  <a:pt x="133" y="13"/>
                                </a:lnTo>
                                <a:lnTo>
                                  <a:pt x="150" y="40"/>
                                </a:lnTo>
                                <a:lnTo>
                                  <a:pt x="147" y="177"/>
                                </a:lnTo>
                                <a:lnTo>
                                  <a:pt x="17" y="177"/>
                                </a:lnTo>
                                <a:lnTo>
                                  <a:pt x="0" y="34"/>
                                </a:lnTo>
                              </a:path>
                            </a:pathLst>
                          </a:custGeom>
                          <a:blipFill dpi="0" rotWithShape="0">
                            <a:blip r:embed="rId26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4459" name="Freeform 2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0" y="949"/>
                            <a:ext cx="61" cy="104"/>
                          </a:xfrm>
                          <a:custGeom>
                            <a:avLst/>
                            <a:gdLst>
                              <a:gd name="T0" fmla="*/ 0 w 61"/>
                              <a:gd name="T1" fmla="*/ 10 h 104"/>
                              <a:gd name="T2" fmla="*/ 5 w 61"/>
                              <a:gd name="T3" fmla="*/ 0 h 104"/>
                              <a:gd name="T4" fmla="*/ 42 w 61"/>
                              <a:gd name="T5" fmla="*/ 18 h 104"/>
                              <a:gd name="T6" fmla="*/ 51 w 61"/>
                              <a:gd name="T7" fmla="*/ 6 h 104"/>
                              <a:gd name="T8" fmla="*/ 57 w 61"/>
                              <a:gd name="T9" fmla="*/ 10 h 104"/>
                              <a:gd name="T10" fmla="*/ 60 w 61"/>
                              <a:gd name="T11" fmla="*/ 71 h 104"/>
                              <a:gd name="T12" fmla="*/ 59 w 61"/>
                              <a:gd name="T13" fmla="*/ 103 h 104"/>
                              <a:gd name="T14" fmla="*/ 0 w 61"/>
                              <a:gd name="T15" fmla="*/ 10 h 104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61"/>
                              <a:gd name="T25" fmla="*/ 0 h 104"/>
                              <a:gd name="T26" fmla="*/ 61 w 61"/>
                              <a:gd name="T27" fmla="*/ 104 h 104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61" h="104">
                                <a:moveTo>
                                  <a:pt x="0" y="10"/>
                                </a:moveTo>
                                <a:lnTo>
                                  <a:pt x="5" y="0"/>
                                </a:lnTo>
                                <a:lnTo>
                                  <a:pt x="42" y="18"/>
                                </a:lnTo>
                                <a:lnTo>
                                  <a:pt x="51" y="6"/>
                                </a:lnTo>
                                <a:lnTo>
                                  <a:pt x="57" y="10"/>
                                </a:lnTo>
                                <a:lnTo>
                                  <a:pt x="60" y="71"/>
                                </a:lnTo>
                                <a:lnTo>
                                  <a:pt x="59" y="103"/>
                                </a:lnTo>
                                <a:lnTo>
                                  <a:pt x="0" y="10"/>
                                </a:lnTo>
                              </a:path>
                            </a:pathLst>
                          </a:custGeom>
                          <a:blipFill dpi="0" rotWithShape="0">
                            <a:blip r:embed="rId27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4460" name="Freeform 2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9" y="970"/>
                            <a:ext cx="39" cy="21"/>
                          </a:xfrm>
                          <a:custGeom>
                            <a:avLst/>
                            <a:gdLst>
                              <a:gd name="T0" fmla="*/ 0 w 39"/>
                              <a:gd name="T1" fmla="*/ 20 h 21"/>
                              <a:gd name="T2" fmla="*/ 21 w 39"/>
                              <a:gd name="T3" fmla="*/ 0 h 21"/>
                              <a:gd name="T4" fmla="*/ 38 w 39"/>
                              <a:gd name="T5" fmla="*/ 16 h 2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9"/>
                              <a:gd name="T10" fmla="*/ 0 h 21"/>
                              <a:gd name="T11" fmla="*/ 39 w 39"/>
                              <a:gd name="T12" fmla="*/ 21 h 2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9" h="21">
                                <a:moveTo>
                                  <a:pt x="0" y="20"/>
                                </a:moveTo>
                                <a:lnTo>
                                  <a:pt x="21" y="0"/>
                                </a:lnTo>
                                <a:lnTo>
                                  <a:pt x="38" y="16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454" name="Group 2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36" y="958"/>
                          <a:ext cx="238" cy="576"/>
                          <a:chOff x="3236" y="958"/>
                          <a:chExt cx="238" cy="576"/>
                        </a:xfrm>
                      </p:grpSpPr>
                      <p:sp>
                        <p:nvSpPr>
                          <p:cNvPr id="14455" name="Freeform 2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6" y="958"/>
                            <a:ext cx="238" cy="576"/>
                          </a:xfrm>
                          <a:custGeom>
                            <a:avLst/>
                            <a:gdLst>
                              <a:gd name="T0" fmla="*/ 75 w 238"/>
                              <a:gd name="T1" fmla="*/ 0 h 576"/>
                              <a:gd name="T2" fmla="*/ 18 w 238"/>
                              <a:gd name="T3" fmla="*/ 42 h 576"/>
                              <a:gd name="T4" fmla="*/ 0 w 238"/>
                              <a:gd name="T5" fmla="*/ 178 h 576"/>
                              <a:gd name="T6" fmla="*/ 44 w 238"/>
                              <a:gd name="T7" fmla="*/ 268 h 576"/>
                              <a:gd name="T8" fmla="*/ 45 w 238"/>
                              <a:gd name="T9" fmla="*/ 285 h 576"/>
                              <a:gd name="T10" fmla="*/ 48 w 238"/>
                              <a:gd name="T11" fmla="*/ 306 h 576"/>
                              <a:gd name="T12" fmla="*/ 53 w 238"/>
                              <a:gd name="T13" fmla="*/ 319 h 576"/>
                              <a:gd name="T14" fmla="*/ 46 w 238"/>
                              <a:gd name="T15" fmla="*/ 417 h 576"/>
                              <a:gd name="T16" fmla="*/ 31 w 238"/>
                              <a:gd name="T17" fmla="*/ 573 h 576"/>
                              <a:gd name="T18" fmla="*/ 47 w 238"/>
                              <a:gd name="T19" fmla="*/ 575 h 576"/>
                              <a:gd name="T20" fmla="*/ 72 w 238"/>
                              <a:gd name="T21" fmla="*/ 567 h 576"/>
                              <a:gd name="T22" fmla="*/ 90 w 238"/>
                              <a:gd name="T23" fmla="*/ 461 h 576"/>
                              <a:gd name="T24" fmla="*/ 99 w 238"/>
                              <a:gd name="T25" fmla="*/ 422 h 576"/>
                              <a:gd name="T26" fmla="*/ 125 w 238"/>
                              <a:gd name="T27" fmla="*/ 321 h 576"/>
                              <a:gd name="T28" fmla="*/ 129 w 238"/>
                              <a:gd name="T29" fmla="*/ 428 h 576"/>
                              <a:gd name="T30" fmla="*/ 143 w 238"/>
                              <a:gd name="T31" fmla="*/ 558 h 576"/>
                              <a:gd name="T32" fmla="*/ 180 w 238"/>
                              <a:gd name="T33" fmla="*/ 559 h 576"/>
                              <a:gd name="T34" fmla="*/ 184 w 238"/>
                              <a:gd name="T35" fmla="*/ 419 h 576"/>
                              <a:gd name="T36" fmla="*/ 181 w 238"/>
                              <a:gd name="T37" fmla="*/ 280 h 576"/>
                              <a:gd name="T38" fmla="*/ 182 w 238"/>
                              <a:gd name="T39" fmla="*/ 210 h 576"/>
                              <a:gd name="T40" fmla="*/ 190 w 238"/>
                              <a:gd name="T41" fmla="*/ 188 h 576"/>
                              <a:gd name="T42" fmla="*/ 194 w 238"/>
                              <a:gd name="T43" fmla="*/ 190 h 576"/>
                              <a:gd name="T44" fmla="*/ 234 w 238"/>
                              <a:gd name="T45" fmla="*/ 166 h 576"/>
                              <a:gd name="T46" fmla="*/ 237 w 238"/>
                              <a:gd name="T47" fmla="*/ 122 h 576"/>
                              <a:gd name="T48" fmla="*/ 173 w 238"/>
                              <a:gd name="T49" fmla="*/ 15 h 576"/>
                              <a:gd name="T50" fmla="*/ 129 w 238"/>
                              <a:gd name="T51" fmla="*/ 0 h 576"/>
                              <a:gd name="T52" fmla="*/ 138 w 238"/>
                              <a:gd name="T53" fmla="*/ 72 h 576"/>
                              <a:gd name="T54" fmla="*/ 127 w 238"/>
                              <a:gd name="T55" fmla="*/ 142 h 576"/>
                              <a:gd name="T56" fmla="*/ 110 w 238"/>
                              <a:gd name="T57" fmla="*/ 76 h 576"/>
                              <a:gd name="T58" fmla="*/ 75 w 238"/>
                              <a:gd name="T59" fmla="*/ 0 h 57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w 238"/>
                              <a:gd name="T91" fmla="*/ 0 h 576"/>
                              <a:gd name="T92" fmla="*/ 238 w 238"/>
                              <a:gd name="T93" fmla="*/ 576 h 57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T90" t="T91" r="T92" b="T93"/>
                            <a:pathLst>
                              <a:path w="238" h="576">
                                <a:moveTo>
                                  <a:pt x="75" y="0"/>
                                </a:moveTo>
                                <a:lnTo>
                                  <a:pt x="18" y="42"/>
                                </a:lnTo>
                                <a:lnTo>
                                  <a:pt x="0" y="178"/>
                                </a:lnTo>
                                <a:lnTo>
                                  <a:pt x="44" y="268"/>
                                </a:lnTo>
                                <a:lnTo>
                                  <a:pt x="45" y="285"/>
                                </a:lnTo>
                                <a:lnTo>
                                  <a:pt x="48" y="306"/>
                                </a:lnTo>
                                <a:lnTo>
                                  <a:pt x="53" y="319"/>
                                </a:lnTo>
                                <a:lnTo>
                                  <a:pt x="46" y="417"/>
                                </a:lnTo>
                                <a:lnTo>
                                  <a:pt x="31" y="573"/>
                                </a:lnTo>
                                <a:lnTo>
                                  <a:pt x="47" y="575"/>
                                </a:lnTo>
                                <a:lnTo>
                                  <a:pt x="72" y="567"/>
                                </a:lnTo>
                                <a:lnTo>
                                  <a:pt x="90" y="461"/>
                                </a:lnTo>
                                <a:lnTo>
                                  <a:pt x="99" y="422"/>
                                </a:lnTo>
                                <a:lnTo>
                                  <a:pt x="125" y="321"/>
                                </a:lnTo>
                                <a:lnTo>
                                  <a:pt x="129" y="428"/>
                                </a:lnTo>
                                <a:lnTo>
                                  <a:pt x="143" y="558"/>
                                </a:lnTo>
                                <a:lnTo>
                                  <a:pt x="180" y="559"/>
                                </a:lnTo>
                                <a:lnTo>
                                  <a:pt x="184" y="419"/>
                                </a:lnTo>
                                <a:lnTo>
                                  <a:pt x="181" y="280"/>
                                </a:lnTo>
                                <a:lnTo>
                                  <a:pt x="182" y="210"/>
                                </a:lnTo>
                                <a:lnTo>
                                  <a:pt x="190" y="188"/>
                                </a:lnTo>
                                <a:lnTo>
                                  <a:pt x="194" y="190"/>
                                </a:lnTo>
                                <a:lnTo>
                                  <a:pt x="234" y="166"/>
                                </a:lnTo>
                                <a:lnTo>
                                  <a:pt x="237" y="122"/>
                                </a:lnTo>
                                <a:lnTo>
                                  <a:pt x="173" y="15"/>
                                </a:lnTo>
                                <a:lnTo>
                                  <a:pt x="129" y="0"/>
                                </a:lnTo>
                                <a:lnTo>
                                  <a:pt x="138" y="72"/>
                                </a:lnTo>
                                <a:lnTo>
                                  <a:pt x="127" y="142"/>
                                </a:lnTo>
                                <a:lnTo>
                                  <a:pt x="110" y="76"/>
                                </a:lnTo>
                                <a:lnTo>
                                  <a:pt x="75" y="0"/>
                                </a:lnTo>
                              </a:path>
                            </a:pathLst>
                          </a:custGeom>
                          <a:blipFill dpi="0" rotWithShape="0">
                            <a:blip r:embed="rId28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4456" name="Freeform 2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9" y="1020"/>
                            <a:ext cx="61" cy="150"/>
                          </a:xfrm>
                          <a:custGeom>
                            <a:avLst/>
                            <a:gdLst>
                              <a:gd name="T0" fmla="*/ 30 w 61"/>
                              <a:gd name="T1" fmla="*/ 0 h 150"/>
                              <a:gd name="T2" fmla="*/ 36 w 61"/>
                              <a:gd name="T3" fmla="*/ 36 h 150"/>
                              <a:gd name="T4" fmla="*/ 33 w 61"/>
                              <a:gd name="T5" fmla="*/ 90 h 150"/>
                              <a:gd name="T6" fmla="*/ 0 w 61"/>
                              <a:gd name="T7" fmla="*/ 99 h 150"/>
                              <a:gd name="T8" fmla="*/ 33 w 61"/>
                              <a:gd name="T9" fmla="*/ 102 h 150"/>
                              <a:gd name="T10" fmla="*/ 42 w 61"/>
                              <a:gd name="T11" fmla="*/ 134 h 150"/>
                              <a:gd name="T12" fmla="*/ 60 w 61"/>
                              <a:gd name="T13" fmla="*/ 149 h 150"/>
                              <a:gd name="T14" fmla="*/ 54 w 61"/>
                              <a:gd name="T15" fmla="*/ 123 h 150"/>
                              <a:gd name="T16" fmla="*/ 48 w 61"/>
                              <a:gd name="T17" fmla="*/ 108 h 150"/>
                              <a:gd name="T18" fmla="*/ 45 w 61"/>
                              <a:gd name="T19" fmla="*/ 72 h 150"/>
                              <a:gd name="T20" fmla="*/ 30 w 61"/>
                              <a:gd name="T21" fmla="*/ 0 h 150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61"/>
                              <a:gd name="T34" fmla="*/ 0 h 150"/>
                              <a:gd name="T35" fmla="*/ 61 w 61"/>
                              <a:gd name="T36" fmla="*/ 150 h 150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61" h="150">
                                <a:moveTo>
                                  <a:pt x="30" y="0"/>
                                </a:moveTo>
                                <a:lnTo>
                                  <a:pt x="36" y="36"/>
                                </a:lnTo>
                                <a:lnTo>
                                  <a:pt x="33" y="90"/>
                                </a:lnTo>
                                <a:lnTo>
                                  <a:pt x="0" y="99"/>
                                </a:lnTo>
                                <a:lnTo>
                                  <a:pt x="33" y="102"/>
                                </a:lnTo>
                                <a:lnTo>
                                  <a:pt x="42" y="134"/>
                                </a:lnTo>
                                <a:lnTo>
                                  <a:pt x="60" y="149"/>
                                </a:lnTo>
                                <a:lnTo>
                                  <a:pt x="54" y="123"/>
                                </a:lnTo>
                                <a:lnTo>
                                  <a:pt x="48" y="108"/>
                                </a:lnTo>
                                <a:lnTo>
                                  <a:pt x="45" y="72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blipFill dpi="0" rotWithShape="0">
                            <a:blip r:embed="rId22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4457" name="Freeform 2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4" y="1028"/>
                            <a:ext cx="22" cy="22"/>
                          </a:xfrm>
                          <a:custGeom>
                            <a:avLst/>
                            <a:gdLst>
                              <a:gd name="T0" fmla="*/ 0 w 22"/>
                              <a:gd name="T1" fmla="*/ 21 h 22"/>
                              <a:gd name="T2" fmla="*/ 4 w 22"/>
                              <a:gd name="T3" fmla="*/ 0 h 22"/>
                              <a:gd name="T4" fmla="*/ 21 w 22"/>
                              <a:gd name="T5" fmla="*/ 18 h 22"/>
                              <a:gd name="T6" fmla="*/ 0 w 22"/>
                              <a:gd name="T7" fmla="*/ 21 h 2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22"/>
                              <a:gd name="T13" fmla="*/ 0 h 22"/>
                              <a:gd name="T14" fmla="*/ 22 w 22"/>
                              <a:gd name="T15" fmla="*/ 22 h 2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22" h="22">
                                <a:moveTo>
                                  <a:pt x="0" y="21"/>
                                </a:moveTo>
                                <a:lnTo>
                                  <a:pt x="4" y="0"/>
                                </a:lnTo>
                                <a:lnTo>
                                  <a:pt x="21" y="18"/>
                                </a:lnTo>
                                <a:lnTo>
                                  <a:pt x="0" y="21"/>
                                </a:lnTo>
                              </a:path>
                            </a:pathLst>
                          </a:custGeom>
                          <a:blipFill dpi="0" rotWithShape="0">
                            <a:blip r:embed="rId27" cstate="print"/>
                            <a:srcRect/>
                            <a:tile tx="0" ty="0" sx="100000" sy="100000" flip="none" algn="tl"/>
                          </a:blipFill>
                          <a:ln w="9525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446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3" y="858"/>
                      <a:ext cx="76" cy="113"/>
                      <a:chOff x="3303" y="858"/>
                      <a:chExt cx="76" cy="113"/>
                    </a:xfrm>
                  </p:grpSpPr>
                  <p:sp>
                    <p:nvSpPr>
                      <p:cNvPr id="14448" name="Freeform 2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5" y="859"/>
                        <a:ext cx="68" cy="112"/>
                      </a:xfrm>
                      <a:custGeom>
                        <a:avLst/>
                        <a:gdLst>
                          <a:gd name="T0" fmla="*/ 66 w 68"/>
                          <a:gd name="T1" fmla="*/ 19 h 112"/>
                          <a:gd name="T2" fmla="*/ 67 w 68"/>
                          <a:gd name="T3" fmla="*/ 36 h 112"/>
                          <a:gd name="T4" fmla="*/ 64 w 68"/>
                          <a:gd name="T5" fmla="*/ 43 h 112"/>
                          <a:gd name="T6" fmla="*/ 67 w 68"/>
                          <a:gd name="T7" fmla="*/ 49 h 112"/>
                          <a:gd name="T8" fmla="*/ 66 w 68"/>
                          <a:gd name="T9" fmla="*/ 55 h 112"/>
                          <a:gd name="T10" fmla="*/ 65 w 68"/>
                          <a:gd name="T11" fmla="*/ 64 h 112"/>
                          <a:gd name="T12" fmla="*/ 64 w 68"/>
                          <a:gd name="T13" fmla="*/ 73 h 112"/>
                          <a:gd name="T14" fmla="*/ 65 w 68"/>
                          <a:gd name="T15" fmla="*/ 83 h 112"/>
                          <a:gd name="T16" fmla="*/ 61 w 68"/>
                          <a:gd name="T17" fmla="*/ 89 h 112"/>
                          <a:gd name="T18" fmla="*/ 55 w 68"/>
                          <a:gd name="T19" fmla="*/ 93 h 112"/>
                          <a:gd name="T20" fmla="*/ 57 w 68"/>
                          <a:gd name="T21" fmla="*/ 98 h 112"/>
                          <a:gd name="T22" fmla="*/ 46 w 68"/>
                          <a:gd name="T23" fmla="*/ 111 h 112"/>
                          <a:gd name="T24" fmla="*/ 10 w 68"/>
                          <a:gd name="T25" fmla="*/ 92 h 112"/>
                          <a:gd name="T26" fmla="*/ 8 w 68"/>
                          <a:gd name="T27" fmla="*/ 68 h 112"/>
                          <a:gd name="T28" fmla="*/ 7 w 68"/>
                          <a:gd name="T29" fmla="*/ 65 h 112"/>
                          <a:gd name="T30" fmla="*/ 5 w 68"/>
                          <a:gd name="T31" fmla="*/ 61 h 112"/>
                          <a:gd name="T32" fmla="*/ 2 w 68"/>
                          <a:gd name="T33" fmla="*/ 54 h 112"/>
                          <a:gd name="T34" fmla="*/ 0 w 68"/>
                          <a:gd name="T35" fmla="*/ 41 h 112"/>
                          <a:gd name="T36" fmla="*/ 4 w 68"/>
                          <a:gd name="T37" fmla="*/ 39 h 112"/>
                          <a:gd name="T38" fmla="*/ 3 w 68"/>
                          <a:gd name="T39" fmla="*/ 35 h 112"/>
                          <a:gd name="T40" fmla="*/ 3 w 68"/>
                          <a:gd name="T41" fmla="*/ 26 h 112"/>
                          <a:gd name="T42" fmla="*/ 4 w 68"/>
                          <a:gd name="T43" fmla="*/ 20 h 112"/>
                          <a:gd name="T44" fmla="*/ 7 w 68"/>
                          <a:gd name="T45" fmla="*/ 13 h 112"/>
                          <a:gd name="T46" fmla="*/ 10 w 68"/>
                          <a:gd name="T47" fmla="*/ 8 h 112"/>
                          <a:gd name="T48" fmla="*/ 17 w 68"/>
                          <a:gd name="T49" fmla="*/ 3 h 112"/>
                          <a:gd name="T50" fmla="*/ 24 w 68"/>
                          <a:gd name="T51" fmla="*/ 1 h 112"/>
                          <a:gd name="T52" fmla="*/ 31 w 68"/>
                          <a:gd name="T53" fmla="*/ 0 h 112"/>
                          <a:gd name="T54" fmla="*/ 39 w 68"/>
                          <a:gd name="T55" fmla="*/ 0 h 112"/>
                          <a:gd name="T56" fmla="*/ 46 w 68"/>
                          <a:gd name="T57" fmla="*/ 1 h 112"/>
                          <a:gd name="T58" fmla="*/ 52 w 68"/>
                          <a:gd name="T59" fmla="*/ 2 h 112"/>
                          <a:gd name="T60" fmla="*/ 59 w 68"/>
                          <a:gd name="T61" fmla="*/ 5 h 112"/>
                          <a:gd name="T62" fmla="*/ 62 w 68"/>
                          <a:gd name="T63" fmla="*/ 9 h 112"/>
                          <a:gd name="T64" fmla="*/ 64 w 68"/>
                          <a:gd name="T65" fmla="*/ 12 h 112"/>
                          <a:gd name="T66" fmla="*/ 66 w 68"/>
                          <a:gd name="T67" fmla="*/ 19 h 112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68"/>
                          <a:gd name="T103" fmla="*/ 0 h 112"/>
                          <a:gd name="T104" fmla="*/ 68 w 68"/>
                          <a:gd name="T105" fmla="*/ 112 h 112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68" h="112">
                            <a:moveTo>
                              <a:pt x="66" y="19"/>
                            </a:moveTo>
                            <a:lnTo>
                              <a:pt x="67" y="36"/>
                            </a:lnTo>
                            <a:lnTo>
                              <a:pt x="64" y="43"/>
                            </a:lnTo>
                            <a:lnTo>
                              <a:pt x="67" y="49"/>
                            </a:lnTo>
                            <a:lnTo>
                              <a:pt x="66" y="55"/>
                            </a:lnTo>
                            <a:lnTo>
                              <a:pt x="65" y="64"/>
                            </a:lnTo>
                            <a:lnTo>
                              <a:pt x="64" y="73"/>
                            </a:lnTo>
                            <a:lnTo>
                              <a:pt x="65" y="83"/>
                            </a:lnTo>
                            <a:lnTo>
                              <a:pt x="61" y="89"/>
                            </a:lnTo>
                            <a:lnTo>
                              <a:pt x="55" y="93"/>
                            </a:lnTo>
                            <a:lnTo>
                              <a:pt x="57" y="98"/>
                            </a:lnTo>
                            <a:lnTo>
                              <a:pt x="46" y="111"/>
                            </a:lnTo>
                            <a:lnTo>
                              <a:pt x="10" y="92"/>
                            </a:lnTo>
                            <a:lnTo>
                              <a:pt x="8" y="68"/>
                            </a:lnTo>
                            <a:lnTo>
                              <a:pt x="7" y="65"/>
                            </a:lnTo>
                            <a:lnTo>
                              <a:pt x="5" y="61"/>
                            </a:lnTo>
                            <a:lnTo>
                              <a:pt x="2" y="54"/>
                            </a:lnTo>
                            <a:lnTo>
                              <a:pt x="0" y="41"/>
                            </a:lnTo>
                            <a:lnTo>
                              <a:pt x="4" y="39"/>
                            </a:lnTo>
                            <a:lnTo>
                              <a:pt x="3" y="35"/>
                            </a:lnTo>
                            <a:lnTo>
                              <a:pt x="3" y="26"/>
                            </a:lnTo>
                            <a:lnTo>
                              <a:pt x="4" y="20"/>
                            </a:lnTo>
                            <a:lnTo>
                              <a:pt x="7" y="13"/>
                            </a:lnTo>
                            <a:lnTo>
                              <a:pt x="10" y="8"/>
                            </a:lnTo>
                            <a:lnTo>
                              <a:pt x="17" y="3"/>
                            </a:lnTo>
                            <a:lnTo>
                              <a:pt x="24" y="1"/>
                            </a:lnTo>
                            <a:lnTo>
                              <a:pt x="31" y="0"/>
                            </a:lnTo>
                            <a:lnTo>
                              <a:pt x="39" y="0"/>
                            </a:lnTo>
                            <a:lnTo>
                              <a:pt x="46" y="1"/>
                            </a:lnTo>
                            <a:lnTo>
                              <a:pt x="52" y="2"/>
                            </a:lnTo>
                            <a:lnTo>
                              <a:pt x="59" y="5"/>
                            </a:lnTo>
                            <a:lnTo>
                              <a:pt x="62" y="9"/>
                            </a:lnTo>
                            <a:lnTo>
                              <a:pt x="64" y="12"/>
                            </a:lnTo>
                            <a:lnTo>
                              <a:pt x="66" y="19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49" name="Freeform 2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2" y="922"/>
                        <a:ext cx="38" cy="29"/>
                      </a:xfrm>
                      <a:custGeom>
                        <a:avLst/>
                        <a:gdLst>
                          <a:gd name="T0" fmla="*/ 3 w 38"/>
                          <a:gd name="T1" fmla="*/ 3 h 29"/>
                          <a:gd name="T2" fmla="*/ 7 w 38"/>
                          <a:gd name="T3" fmla="*/ 2 h 29"/>
                          <a:gd name="T4" fmla="*/ 16 w 38"/>
                          <a:gd name="T5" fmla="*/ 18 h 29"/>
                          <a:gd name="T6" fmla="*/ 37 w 38"/>
                          <a:gd name="T7" fmla="*/ 28 h 29"/>
                          <a:gd name="T8" fmla="*/ 15 w 38"/>
                          <a:gd name="T9" fmla="*/ 21 h 29"/>
                          <a:gd name="T10" fmla="*/ 7 w 38"/>
                          <a:gd name="T11" fmla="*/ 12 h 29"/>
                          <a:gd name="T12" fmla="*/ 2 w 38"/>
                          <a:gd name="T13" fmla="*/ 16 h 29"/>
                          <a:gd name="T14" fmla="*/ 0 w 38"/>
                          <a:gd name="T15" fmla="*/ 0 h 29"/>
                          <a:gd name="T16" fmla="*/ 3 w 38"/>
                          <a:gd name="T17" fmla="*/ 3 h 2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38"/>
                          <a:gd name="T28" fmla="*/ 0 h 29"/>
                          <a:gd name="T29" fmla="*/ 38 w 38"/>
                          <a:gd name="T30" fmla="*/ 29 h 2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38" h="29">
                            <a:moveTo>
                              <a:pt x="3" y="3"/>
                            </a:moveTo>
                            <a:lnTo>
                              <a:pt x="7" y="2"/>
                            </a:lnTo>
                            <a:lnTo>
                              <a:pt x="16" y="18"/>
                            </a:lnTo>
                            <a:lnTo>
                              <a:pt x="37" y="28"/>
                            </a:lnTo>
                            <a:lnTo>
                              <a:pt x="15" y="21"/>
                            </a:lnTo>
                            <a:lnTo>
                              <a:pt x="7" y="12"/>
                            </a:lnTo>
                            <a:lnTo>
                              <a:pt x="2" y="16"/>
                            </a:lnTo>
                            <a:lnTo>
                              <a:pt x="0" y="0"/>
                            </a:lnTo>
                            <a:lnTo>
                              <a:pt x="3" y="3"/>
                            </a:lnTo>
                          </a:path>
                        </a:pathLst>
                      </a:custGeom>
                      <a:blipFill dpi="0" rotWithShape="0">
                        <a:blip r:embed="rId1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50" name="Freeform 2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858"/>
                        <a:ext cx="76" cy="72"/>
                      </a:xfrm>
                      <a:custGeom>
                        <a:avLst/>
                        <a:gdLst>
                          <a:gd name="T0" fmla="*/ 11 w 76"/>
                          <a:gd name="T1" fmla="*/ 71 h 72"/>
                          <a:gd name="T2" fmla="*/ 5 w 76"/>
                          <a:gd name="T3" fmla="*/ 63 h 72"/>
                          <a:gd name="T4" fmla="*/ 2 w 76"/>
                          <a:gd name="T5" fmla="*/ 52 h 72"/>
                          <a:gd name="T6" fmla="*/ 0 w 76"/>
                          <a:gd name="T7" fmla="*/ 37 h 72"/>
                          <a:gd name="T8" fmla="*/ 0 w 76"/>
                          <a:gd name="T9" fmla="*/ 23 h 72"/>
                          <a:gd name="T10" fmla="*/ 2 w 76"/>
                          <a:gd name="T11" fmla="*/ 12 h 72"/>
                          <a:gd name="T12" fmla="*/ 10 w 76"/>
                          <a:gd name="T13" fmla="*/ 5 h 72"/>
                          <a:gd name="T14" fmla="*/ 18 w 76"/>
                          <a:gd name="T15" fmla="*/ 1 h 72"/>
                          <a:gd name="T16" fmla="*/ 33 w 76"/>
                          <a:gd name="T17" fmla="*/ 0 h 72"/>
                          <a:gd name="T18" fmla="*/ 52 w 76"/>
                          <a:gd name="T19" fmla="*/ 1 h 72"/>
                          <a:gd name="T20" fmla="*/ 64 w 76"/>
                          <a:gd name="T21" fmla="*/ 5 h 72"/>
                          <a:gd name="T22" fmla="*/ 72 w 76"/>
                          <a:gd name="T23" fmla="*/ 6 h 72"/>
                          <a:gd name="T24" fmla="*/ 75 w 76"/>
                          <a:gd name="T25" fmla="*/ 6 h 72"/>
                          <a:gd name="T26" fmla="*/ 71 w 76"/>
                          <a:gd name="T27" fmla="*/ 11 h 72"/>
                          <a:gd name="T28" fmla="*/ 68 w 76"/>
                          <a:gd name="T29" fmla="*/ 18 h 72"/>
                          <a:gd name="T30" fmla="*/ 68 w 76"/>
                          <a:gd name="T31" fmla="*/ 21 h 72"/>
                          <a:gd name="T32" fmla="*/ 61 w 76"/>
                          <a:gd name="T33" fmla="*/ 17 h 72"/>
                          <a:gd name="T34" fmla="*/ 52 w 76"/>
                          <a:gd name="T35" fmla="*/ 16 h 72"/>
                          <a:gd name="T36" fmla="*/ 41 w 76"/>
                          <a:gd name="T37" fmla="*/ 15 h 72"/>
                          <a:gd name="T38" fmla="*/ 34 w 76"/>
                          <a:gd name="T39" fmla="*/ 15 h 72"/>
                          <a:gd name="T40" fmla="*/ 25 w 76"/>
                          <a:gd name="T41" fmla="*/ 15 h 72"/>
                          <a:gd name="T42" fmla="*/ 29 w 76"/>
                          <a:gd name="T43" fmla="*/ 17 h 72"/>
                          <a:gd name="T44" fmla="*/ 29 w 76"/>
                          <a:gd name="T45" fmla="*/ 22 h 72"/>
                          <a:gd name="T46" fmla="*/ 27 w 76"/>
                          <a:gd name="T47" fmla="*/ 27 h 72"/>
                          <a:gd name="T48" fmla="*/ 22 w 76"/>
                          <a:gd name="T49" fmla="*/ 34 h 72"/>
                          <a:gd name="T50" fmla="*/ 20 w 76"/>
                          <a:gd name="T51" fmla="*/ 42 h 72"/>
                          <a:gd name="T52" fmla="*/ 20 w 76"/>
                          <a:gd name="T53" fmla="*/ 52 h 72"/>
                          <a:gd name="T54" fmla="*/ 13 w 76"/>
                          <a:gd name="T55" fmla="*/ 46 h 72"/>
                          <a:gd name="T56" fmla="*/ 13 w 76"/>
                          <a:gd name="T57" fmla="*/ 42 h 72"/>
                          <a:gd name="T58" fmla="*/ 9 w 76"/>
                          <a:gd name="T59" fmla="*/ 40 h 72"/>
                          <a:gd name="T60" fmla="*/ 4 w 76"/>
                          <a:gd name="T61" fmla="*/ 41 h 72"/>
                          <a:gd name="T62" fmla="*/ 3 w 76"/>
                          <a:gd name="T63" fmla="*/ 43 h 72"/>
                          <a:gd name="T64" fmla="*/ 5 w 76"/>
                          <a:gd name="T65" fmla="*/ 57 h 72"/>
                          <a:gd name="T66" fmla="*/ 8 w 76"/>
                          <a:gd name="T67" fmla="*/ 63 h 72"/>
                          <a:gd name="T68" fmla="*/ 11 w 76"/>
                          <a:gd name="T69" fmla="*/ 71 h 72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76"/>
                          <a:gd name="T106" fmla="*/ 0 h 72"/>
                          <a:gd name="T107" fmla="*/ 76 w 76"/>
                          <a:gd name="T108" fmla="*/ 72 h 72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76" h="72">
                            <a:moveTo>
                              <a:pt x="11" y="71"/>
                            </a:moveTo>
                            <a:lnTo>
                              <a:pt x="5" y="63"/>
                            </a:lnTo>
                            <a:lnTo>
                              <a:pt x="2" y="52"/>
                            </a:lnTo>
                            <a:lnTo>
                              <a:pt x="0" y="37"/>
                            </a:lnTo>
                            <a:lnTo>
                              <a:pt x="0" y="23"/>
                            </a:lnTo>
                            <a:lnTo>
                              <a:pt x="2" y="12"/>
                            </a:lnTo>
                            <a:lnTo>
                              <a:pt x="10" y="5"/>
                            </a:lnTo>
                            <a:lnTo>
                              <a:pt x="18" y="1"/>
                            </a:lnTo>
                            <a:lnTo>
                              <a:pt x="33" y="0"/>
                            </a:lnTo>
                            <a:lnTo>
                              <a:pt x="52" y="1"/>
                            </a:lnTo>
                            <a:lnTo>
                              <a:pt x="64" y="5"/>
                            </a:lnTo>
                            <a:lnTo>
                              <a:pt x="72" y="6"/>
                            </a:lnTo>
                            <a:lnTo>
                              <a:pt x="75" y="6"/>
                            </a:lnTo>
                            <a:lnTo>
                              <a:pt x="71" y="11"/>
                            </a:lnTo>
                            <a:lnTo>
                              <a:pt x="68" y="18"/>
                            </a:lnTo>
                            <a:lnTo>
                              <a:pt x="68" y="21"/>
                            </a:lnTo>
                            <a:lnTo>
                              <a:pt x="61" y="17"/>
                            </a:lnTo>
                            <a:lnTo>
                              <a:pt x="52" y="16"/>
                            </a:lnTo>
                            <a:lnTo>
                              <a:pt x="41" y="15"/>
                            </a:lnTo>
                            <a:lnTo>
                              <a:pt x="34" y="15"/>
                            </a:lnTo>
                            <a:lnTo>
                              <a:pt x="25" y="15"/>
                            </a:lnTo>
                            <a:lnTo>
                              <a:pt x="29" y="17"/>
                            </a:lnTo>
                            <a:lnTo>
                              <a:pt x="29" y="22"/>
                            </a:lnTo>
                            <a:lnTo>
                              <a:pt x="27" y="27"/>
                            </a:lnTo>
                            <a:lnTo>
                              <a:pt x="22" y="34"/>
                            </a:lnTo>
                            <a:lnTo>
                              <a:pt x="20" y="42"/>
                            </a:lnTo>
                            <a:lnTo>
                              <a:pt x="20" y="52"/>
                            </a:lnTo>
                            <a:lnTo>
                              <a:pt x="13" y="46"/>
                            </a:lnTo>
                            <a:lnTo>
                              <a:pt x="13" y="42"/>
                            </a:lnTo>
                            <a:lnTo>
                              <a:pt x="9" y="40"/>
                            </a:lnTo>
                            <a:lnTo>
                              <a:pt x="4" y="41"/>
                            </a:lnTo>
                            <a:lnTo>
                              <a:pt x="3" y="43"/>
                            </a:lnTo>
                            <a:lnTo>
                              <a:pt x="5" y="57"/>
                            </a:lnTo>
                            <a:lnTo>
                              <a:pt x="8" y="63"/>
                            </a:lnTo>
                            <a:lnTo>
                              <a:pt x="11" y="71"/>
                            </a:lnTo>
                          </a:path>
                        </a:pathLst>
                      </a:custGeom>
                      <a:blipFill dpi="0" rotWithShape="0">
                        <a:blip r:embed="rId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4447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3365" y="1111"/>
                      <a:ext cx="66" cy="37"/>
                    </a:xfrm>
                    <a:custGeom>
                      <a:avLst/>
                      <a:gdLst>
                        <a:gd name="T0" fmla="*/ 65 w 66"/>
                        <a:gd name="T1" fmla="*/ 32 h 37"/>
                        <a:gd name="T2" fmla="*/ 50 w 66"/>
                        <a:gd name="T3" fmla="*/ 36 h 37"/>
                        <a:gd name="T4" fmla="*/ 28 w 66"/>
                        <a:gd name="T5" fmla="*/ 33 h 37"/>
                        <a:gd name="T6" fmla="*/ 11 w 66"/>
                        <a:gd name="T7" fmla="*/ 27 h 37"/>
                        <a:gd name="T8" fmla="*/ 0 w 66"/>
                        <a:gd name="T9" fmla="*/ 6 h 37"/>
                        <a:gd name="T10" fmla="*/ 30 w 66"/>
                        <a:gd name="T11" fmla="*/ 9 h 37"/>
                        <a:gd name="T12" fmla="*/ 27 w 66"/>
                        <a:gd name="T13" fmla="*/ 0 h 37"/>
                        <a:gd name="T14" fmla="*/ 41 w 66"/>
                        <a:gd name="T15" fmla="*/ 2 h 37"/>
                        <a:gd name="T16" fmla="*/ 54 w 66"/>
                        <a:gd name="T17" fmla="*/ 9 h 37"/>
                        <a:gd name="T18" fmla="*/ 60 w 66"/>
                        <a:gd name="T19" fmla="*/ 12 h 37"/>
                        <a:gd name="T20" fmla="*/ 65 w 66"/>
                        <a:gd name="T21" fmla="*/ 32 h 3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"/>
                        <a:gd name="T34" fmla="*/ 0 h 37"/>
                        <a:gd name="T35" fmla="*/ 66 w 66"/>
                        <a:gd name="T36" fmla="*/ 37 h 3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" h="37">
                          <a:moveTo>
                            <a:pt x="65" y="32"/>
                          </a:moveTo>
                          <a:lnTo>
                            <a:pt x="50" y="36"/>
                          </a:lnTo>
                          <a:lnTo>
                            <a:pt x="28" y="33"/>
                          </a:lnTo>
                          <a:lnTo>
                            <a:pt x="11" y="27"/>
                          </a:lnTo>
                          <a:lnTo>
                            <a:pt x="0" y="6"/>
                          </a:lnTo>
                          <a:lnTo>
                            <a:pt x="30" y="9"/>
                          </a:lnTo>
                          <a:lnTo>
                            <a:pt x="27" y="0"/>
                          </a:lnTo>
                          <a:lnTo>
                            <a:pt x="41" y="2"/>
                          </a:lnTo>
                          <a:lnTo>
                            <a:pt x="54" y="9"/>
                          </a:lnTo>
                          <a:lnTo>
                            <a:pt x="60" y="12"/>
                          </a:lnTo>
                          <a:lnTo>
                            <a:pt x="65" y="32"/>
                          </a:lnTo>
                        </a:path>
                      </a:pathLst>
                    </a:custGeom>
                    <a:blipFill dpi="0" rotWithShape="0">
                      <a:blip r:embed="rId11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40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2872" y="830"/>
                    <a:ext cx="186" cy="767"/>
                    <a:chOff x="2872" y="830"/>
                    <a:chExt cx="186" cy="767"/>
                  </a:xfrm>
                </p:grpSpPr>
                <p:grpSp>
                  <p:nvGrpSpPr>
                    <p:cNvPr id="14426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2" y="1521"/>
                      <a:ext cx="183" cy="76"/>
                      <a:chOff x="2872" y="1521"/>
                      <a:chExt cx="183" cy="76"/>
                    </a:xfrm>
                  </p:grpSpPr>
                  <p:sp>
                    <p:nvSpPr>
                      <p:cNvPr id="14443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72" y="1521"/>
                        <a:ext cx="76" cy="47"/>
                      </a:xfrm>
                      <a:custGeom>
                        <a:avLst/>
                        <a:gdLst>
                          <a:gd name="T0" fmla="*/ 38 w 76"/>
                          <a:gd name="T1" fmla="*/ 0 h 47"/>
                          <a:gd name="T2" fmla="*/ 26 w 76"/>
                          <a:gd name="T3" fmla="*/ 12 h 47"/>
                          <a:gd name="T4" fmla="*/ 15 w 76"/>
                          <a:gd name="T5" fmla="*/ 25 h 47"/>
                          <a:gd name="T6" fmla="*/ 1 w 76"/>
                          <a:gd name="T7" fmla="*/ 36 h 47"/>
                          <a:gd name="T8" fmla="*/ 0 w 76"/>
                          <a:gd name="T9" fmla="*/ 42 h 47"/>
                          <a:gd name="T10" fmla="*/ 13 w 76"/>
                          <a:gd name="T11" fmla="*/ 46 h 47"/>
                          <a:gd name="T12" fmla="*/ 27 w 76"/>
                          <a:gd name="T13" fmla="*/ 44 h 47"/>
                          <a:gd name="T14" fmla="*/ 45 w 76"/>
                          <a:gd name="T15" fmla="*/ 36 h 47"/>
                          <a:gd name="T16" fmla="*/ 57 w 76"/>
                          <a:gd name="T17" fmla="*/ 29 h 47"/>
                          <a:gd name="T18" fmla="*/ 71 w 76"/>
                          <a:gd name="T19" fmla="*/ 27 h 47"/>
                          <a:gd name="T20" fmla="*/ 75 w 76"/>
                          <a:gd name="T21" fmla="*/ 24 h 47"/>
                          <a:gd name="T22" fmla="*/ 74 w 76"/>
                          <a:gd name="T23" fmla="*/ 2 h 47"/>
                          <a:gd name="T24" fmla="*/ 38 w 76"/>
                          <a:gd name="T25" fmla="*/ 0 h 4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76"/>
                          <a:gd name="T40" fmla="*/ 0 h 47"/>
                          <a:gd name="T41" fmla="*/ 76 w 76"/>
                          <a:gd name="T42" fmla="*/ 47 h 4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76" h="47">
                            <a:moveTo>
                              <a:pt x="38" y="0"/>
                            </a:moveTo>
                            <a:lnTo>
                              <a:pt x="26" y="12"/>
                            </a:lnTo>
                            <a:lnTo>
                              <a:pt x="15" y="25"/>
                            </a:lnTo>
                            <a:lnTo>
                              <a:pt x="1" y="36"/>
                            </a:lnTo>
                            <a:lnTo>
                              <a:pt x="0" y="42"/>
                            </a:lnTo>
                            <a:lnTo>
                              <a:pt x="13" y="46"/>
                            </a:lnTo>
                            <a:lnTo>
                              <a:pt x="27" y="44"/>
                            </a:lnTo>
                            <a:lnTo>
                              <a:pt x="45" y="36"/>
                            </a:lnTo>
                            <a:lnTo>
                              <a:pt x="57" y="29"/>
                            </a:lnTo>
                            <a:lnTo>
                              <a:pt x="71" y="27"/>
                            </a:lnTo>
                            <a:lnTo>
                              <a:pt x="75" y="24"/>
                            </a:lnTo>
                            <a:lnTo>
                              <a:pt x="74" y="2"/>
                            </a:lnTo>
                            <a:lnTo>
                              <a:pt x="38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44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7" y="1545"/>
                        <a:ext cx="48" cy="52"/>
                      </a:xfrm>
                      <a:custGeom>
                        <a:avLst/>
                        <a:gdLst>
                          <a:gd name="T0" fmla="*/ 0 w 48"/>
                          <a:gd name="T1" fmla="*/ 1 h 52"/>
                          <a:gd name="T2" fmla="*/ 0 w 48"/>
                          <a:gd name="T3" fmla="*/ 14 h 52"/>
                          <a:gd name="T4" fmla="*/ 6 w 48"/>
                          <a:gd name="T5" fmla="*/ 21 h 52"/>
                          <a:gd name="T6" fmla="*/ 8 w 48"/>
                          <a:gd name="T7" fmla="*/ 32 h 52"/>
                          <a:gd name="T8" fmla="*/ 18 w 48"/>
                          <a:gd name="T9" fmla="*/ 43 h 52"/>
                          <a:gd name="T10" fmla="*/ 27 w 48"/>
                          <a:gd name="T11" fmla="*/ 49 h 52"/>
                          <a:gd name="T12" fmla="*/ 35 w 48"/>
                          <a:gd name="T13" fmla="*/ 51 h 52"/>
                          <a:gd name="T14" fmla="*/ 43 w 48"/>
                          <a:gd name="T15" fmla="*/ 50 h 52"/>
                          <a:gd name="T16" fmla="*/ 47 w 48"/>
                          <a:gd name="T17" fmla="*/ 42 h 52"/>
                          <a:gd name="T18" fmla="*/ 46 w 48"/>
                          <a:gd name="T19" fmla="*/ 31 h 52"/>
                          <a:gd name="T20" fmla="*/ 38 w 48"/>
                          <a:gd name="T21" fmla="*/ 18 h 52"/>
                          <a:gd name="T22" fmla="*/ 26 w 48"/>
                          <a:gd name="T23" fmla="*/ 4 h 52"/>
                          <a:gd name="T24" fmla="*/ 26 w 48"/>
                          <a:gd name="T25" fmla="*/ 0 h 52"/>
                          <a:gd name="T26" fmla="*/ 0 w 48"/>
                          <a:gd name="T27" fmla="*/ 1 h 5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8"/>
                          <a:gd name="T43" fmla="*/ 0 h 52"/>
                          <a:gd name="T44" fmla="*/ 48 w 48"/>
                          <a:gd name="T45" fmla="*/ 52 h 5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8" h="52">
                            <a:moveTo>
                              <a:pt x="0" y="1"/>
                            </a:moveTo>
                            <a:lnTo>
                              <a:pt x="0" y="14"/>
                            </a:lnTo>
                            <a:lnTo>
                              <a:pt x="6" y="21"/>
                            </a:lnTo>
                            <a:lnTo>
                              <a:pt x="8" y="32"/>
                            </a:lnTo>
                            <a:lnTo>
                              <a:pt x="18" y="43"/>
                            </a:lnTo>
                            <a:lnTo>
                              <a:pt x="27" y="49"/>
                            </a:lnTo>
                            <a:lnTo>
                              <a:pt x="35" y="51"/>
                            </a:lnTo>
                            <a:lnTo>
                              <a:pt x="43" y="50"/>
                            </a:lnTo>
                            <a:lnTo>
                              <a:pt x="47" y="42"/>
                            </a:lnTo>
                            <a:lnTo>
                              <a:pt x="46" y="31"/>
                            </a:lnTo>
                            <a:lnTo>
                              <a:pt x="38" y="18"/>
                            </a:lnTo>
                            <a:lnTo>
                              <a:pt x="26" y="4"/>
                            </a:lnTo>
                            <a:lnTo>
                              <a:pt x="26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27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0" y="927"/>
                      <a:ext cx="168" cy="620"/>
                      <a:chOff x="2890" y="927"/>
                      <a:chExt cx="168" cy="620"/>
                    </a:xfrm>
                  </p:grpSpPr>
                  <p:sp>
                    <p:nvSpPr>
                      <p:cNvPr id="14432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4" y="1247"/>
                        <a:ext cx="24" cy="58"/>
                      </a:xfrm>
                      <a:custGeom>
                        <a:avLst/>
                        <a:gdLst>
                          <a:gd name="T0" fmla="*/ 1 w 24"/>
                          <a:gd name="T1" fmla="*/ 0 h 58"/>
                          <a:gd name="T2" fmla="*/ 0 w 24"/>
                          <a:gd name="T3" fmla="*/ 32 h 58"/>
                          <a:gd name="T4" fmla="*/ 12 w 24"/>
                          <a:gd name="T5" fmla="*/ 51 h 58"/>
                          <a:gd name="T6" fmla="*/ 18 w 24"/>
                          <a:gd name="T7" fmla="*/ 57 h 58"/>
                          <a:gd name="T8" fmla="*/ 17 w 24"/>
                          <a:gd name="T9" fmla="*/ 30 h 58"/>
                          <a:gd name="T10" fmla="*/ 19 w 24"/>
                          <a:gd name="T11" fmla="*/ 33 h 58"/>
                          <a:gd name="T12" fmla="*/ 22 w 24"/>
                          <a:gd name="T13" fmla="*/ 41 h 58"/>
                          <a:gd name="T14" fmla="*/ 23 w 24"/>
                          <a:gd name="T15" fmla="*/ 32 h 58"/>
                          <a:gd name="T16" fmla="*/ 20 w 24"/>
                          <a:gd name="T17" fmla="*/ 15 h 58"/>
                          <a:gd name="T18" fmla="*/ 12 w 24"/>
                          <a:gd name="T19" fmla="*/ 0 h 58"/>
                          <a:gd name="T20" fmla="*/ 1 w 24"/>
                          <a:gd name="T21" fmla="*/ 0 h 58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24"/>
                          <a:gd name="T34" fmla="*/ 0 h 58"/>
                          <a:gd name="T35" fmla="*/ 24 w 24"/>
                          <a:gd name="T36" fmla="*/ 58 h 58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24" h="58">
                            <a:moveTo>
                              <a:pt x="1" y="0"/>
                            </a:moveTo>
                            <a:lnTo>
                              <a:pt x="0" y="32"/>
                            </a:lnTo>
                            <a:lnTo>
                              <a:pt x="12" y="51"/>
                            </a:lnTo>
                            <a:lnTo>
                              <a:pt x="18" y="57"/>
                            </a:lnTo>
                            <a:lnTo>
                              <a:pt x="17" y="30"/>
                            </a:lnTo>
                            <a:lnTo>
                              <a:pt x="19" y="33"/>
                            </a:lnTo>
                            <a:lnTo>
                              <a:pt x="22" y="41"/>
                            </a:lnTo>
                            <a:lnTo>
                              <a:pt x="23" y="32"/>
                            </a:lnTo>
                            <a:lnTo>
                              <a:pt x="20" y="15"/>
                            </a:lnTo>
                            <a:lnTo>
                              <a:pt x="12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33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5" y="1122"/>
                        <a:ext cx="132" cy="425"/>
                      </a:xfrm>
                      <a:custGeom>
                        <a:avLst/>
                        <a:gdLst>
                          <a:gd name="T0" fmla="*/ 2 w 132"/>
                          <a:gd name="T1" fmla="*/ 0 h 425"/>
                          <a:gd name="T2" fmla="*/ 0 w 132"/>
                          <a:gd name="T3" fmla="*/ 230 h 425"/>
                          <a:gd name="T4" fmla="*/ 2 w 132"/>
                          <a:gd name="T5" fmla="*/ 401 h 425"/>
                          <a:gd name="T6" fmla="*/ 41 w 132"/>
                          <a:gd name="T7" fmla="*/ 409 h 425"/>
                          <a:gd name="T8" fmla="*/ 47 w 132"/>
                          <a:gd name="T9" fmla="*/ 269 h 425"/>
                          <a:gd name="T10" fmla="*/ 42 w 132"/>
                          <a:gd name="T11" fmla="*/ 255 h 425"/>
                          <a:gd name="T12" fmla="*/ 47 w 132"/>
                          <a:gd name="T13" fmla="*/ 248 h 425"/>
                          <a:gd name="T14" fmla="*/ 47 w 132"/>
                          <a:gd name="T15" fmla="*/ 162 h 425"/>
                          <a:gd name="T16" fmla="*/ 56 w 132"/>
                          <a:gd name="T17" fmla="*/ 189 h 425"/>
                          <a:gd name="T18" fmla="*/ 78 w 132"/>
                          <a:gd name="T19" fmla="*/ 305 h 425"/>
                          <a:gd name="T20" fmla="*/ 98 w 132"/>
                          <a:gd name="T21" fmla="*/ 424 h 425"/>
                          <a:gd name="T22" fmla="*/ 131 w 132"/>
                          <a:gd name="T23" fmla="*/ 424 h 425"/>
                          <a:gd name="T24" fmla="*/ 116 w 132"/>
                          <a:gd name="T25" fmla="*/ 264 h 425"/>
                          <a:gd name="T26" fmla="*/ 110 w 132"/>
                          <a:gd name="T27" fmla="*/ 130 h 425"/>
                          <a:gd name="T28" fmla="*/ 113 w 132"/>
                          <a:gd name="T29" fmla="*/ 3 h 425"/>
                          <a:gd name="T30" fmla="*/ 2 w 132"/>
                          <a:gd name="T31" fmla="*/ 0 h 425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32"/>
                          <a:gd name="T49" fmla="*/ 0 h 425"/>
                          <a:gd name="T50" fmla="*/ 132 w 132"/>
                          <a:gd name="T51" fmla="*/ 425 h 425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32" h="425">
                            <a:moveTo>
                              <a:pt x="2" y="0"/>
                            </a:moveTo>
                            <a:lnTo>
                              <a:pt x="0" y="230"/>
                            </a:lnTo>
                            <a:lnTo>
                              <a:pt x="2" y="401"/>
                            </a:lnTo>
                            <a:lnTo>
                              <a:pt x="41" y="409"/>
                            </a:lnTo>
                            <a:lnTo>
                              <a:pt x="47" y="269"/>
                            </a:lnTo>
                            <a:lnTo>
                              <a:pt x="42" y="255"/>
                            </a:lnTo>
                            <a:lnTo>
                              <a:pt x="47" y="248"/>
                            </a:lnTo>
                            <a:lnTo>
                              <a:pt x="47" y="162"/>
                            </a:lnTo>
                            <a:lnTo>
                              <a:pt x="56" y="189"/>
                            </a:lnTo>
                            <a:lnTo>
                              <a:pt x="78" y="305"/>
                            </a:lnTo>
                            <a:lnTo>
                              <a:pt x="98" y="424"/>
                            </a:lnTo>
                            <a:lnTo>
                              <a:pt x="131" y="424"/>
                            </a:lnTo>
                            <a:lnTo>
                              <a:pt x="116" y="264"/>
                            </a:lnTo>
                            <a:lnTo>
                              <a:pt x="110" y="130"/>
                            </a:lnTo>
                            <a:lnTo>
                              <a:pt x="113" y="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blipFill dpi="0" rotWithShape="0">
                        <a:blip r:embed="rId4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34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90" y="927"/>
                        <a:ext cx="168" cy="325"/>
                      </a:xfrm>
                      <a:custGeom>
                        <a:avLst/>
                        <a:gdLst>
                          <a:gd name="T0" fmla="*/ 55 w 168"/>
                          <a:gd name="T1" fmla="*/ 4 h 325"/>
                          <a:gd name="T2" fmla="*/ 5 w 168"/>
                          <a:gd name="T3" fmla="*/ 43 h 325"/>
                          <a:gd name="T4" fmla="*/ 1 w 168"/>
                          <a:gd name="T5" fmla="*/ 147 h 325"/>
                          <a:gd name="T6" fmla="*/ 0 w 168"/>
                          <a:gd name="T7" fmla="*/ 200 h 325"/>
                          <a:gd name="T8" fmla="*/ 3 w 168"/>
                          <a:gd name="T9" fmla="*/ 324 h 325"/>
                          <a:gd name="T10" fmla="*/ 15 w 168"/>
                          <a:gd name="T11" fmla="*/ 324 h 325"/>
                          <a:gd name="T12" fmla="*/ 20 w 168"/>
                          <a:gd name="T13" fmla="*/ 197 h 325"/>
                          <a:gd name="T14" fmla="*/ 127 w 168"/>
                          <a:gd name="T15" fmla="*/ 197 h 325"/>
                          <a:gd name="T16" fmla="*/ 130 w 168"/>
                          <a:gd name="T17" fmla="*/ 165 h 325"/>
                          <a:gd name="T18" fmla="*/ 133 w 168"/>
                          <a:gd name="T19" fmla="*/ 187 h 325"/>
                          <a:gd name="T20" fmla="*/ 126 w 168"/>
                          <a:gd name="T21" fmla="*/ 235 h 325"/>
                          <a:gd name="T22" fmla="*/ 119 w 168"/>
                          <a:gd name="T23" fmla="*/ 307 h 325"/>
                          <a:gd name="T24" fmla="*/ 137 w 168"/>
                          <a:gd name="T25" fmla="*/ 312 h 325"/>
                          <a:gd name="T26" fmla="*/ 167 w 168"/>
                          <a:gd name="T27" fmla="*/ 185 h 325"/>
                          <a:gd name="T28" fmla="*/ 148 w 168"/>
                          <a:gd name="T29" fmla="*/ 36 h 325"/>
                          <a:gd name="T30" fmla="*/ 91 w 168"/>
                          <a:gd name="T31" fmla="*/ 0 h 325"/>
                          <a:gd name="T32" fmla="*/ 66 w 168"/>
                          <a:gd name="T33" fmla="*/ 16 h 325"/>
                          <a:gd name="T34" fmla="*/ 55 w 168"/>
                          <a:gd name="T35" fmla="*/ 4 h 32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68"/>
                          <a:gd name="T55" fmla="*/ 0 h 325"/>
                          <a:gd name="T56" fmla="*/ 168 w 168"/>
                          <a:gd name="T57" fmla="*/ 325 h 32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68" h="325">
                            <a:moveTo>
                              <a:pt x="55" y="4"/>
                            </a:moveTo>
                            <a:lnTo>
                              <a:pt x="5" y="43"/>
                            </a:lnTo>
                            <a:lnTo>
                              <a:pt x="1" y="147"/>
                            </a:lnTo>
                            <a:lnTo>
                              <a:pt x="0" y="200"/>
                            </a:lnTo>
                            <a:lnTo>
                              <a:pt x="3" y="324"/>
                            </a:lnTo>
                            <a:lnTo>
                              <a:pt x="15" y="324"/>
                            </a:lnTo>
                            <a:lnTo>
                              <a:pt x="20" y="197"/>
                            </a:lnTo>
                            <a:lnTo>
                              <a:pt x="127" y="197"/>
                            </a:lnTo>
                            <a:lnTo>
                              <a:pt x="130" y="165"/>
                            </a:lnTo>
                            <a:lnTo>
                              <a:pt x="133" y="187"/>
                            </a:lnTo>
                            <a:lnTo>
                              <a:pt x="126" y="235"/>
                            </a:lnTo>
                            <a:lnTo>
                              <a:pt x="119" y="307"/>
                            </a:lnTo>
                            <a:lnTo>
                              <a:pt x="137" y="312"/>
                            </a:lnTo>
                            <a:lnTo>
                              <a:pt x="167" y="185"/>
                            </a:lnTo>
                            <a:lnTo>
                              <a:pt x="148" y="36"/>
                            </a:lnTo>
                            <a:lnTo>
                              <a:pt x="91" y="0"/>
                            </a:lnTo>
                            <a:lnTo>
                              <a:pt x="66" y="16"/>
                            </a:lnTo>
                            <a:lnTo>
                              <a:pt x="55" y="4"/>
                            </a:lnTo>
                          </a:path>
                        </a:pathLst>
                      </a:custGeom>
                      <a:blipFill dpi="0" rotWithShape="0">
                        <a:blip r:embed="rId20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35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4" y="1232"/>
                        <a:ext cx="26" cy="55"/>
                      </a:xfrm>
                      <a:custGeom>
                        <a:avLst/>
                        <a:gdLst>
                          <a:gd name="T0" fmla="*/ 7 w 26"/>
                          <a:gd name="T1" fmla="*/ 0 h 55"/>
                          <a:gd name="T2" fmla="*/ 0 w 26"/>
                          <a:gd name="T3" fmla="*/ 28 h 55"/>
                          <a:gd name="T4" fmla="*/ 13 w 26"/>
                          <a:gd name="T5" fmla="*/ 54 h 55"/>
                          <a:gd name="T6" fmla="*/ 17 w 26"/>
                          <a:gd name="T7" fmla="*/ 51 h 55"/>
                          <a:gd name="T8" fmla="*/ 25 w 26"/>
                          <a:gd name="T9" fmla="*/ 48 h 55"/>
                          <a:gd name="T10" fmla="*/ 22 w 26"/>
                          <a:gd name="T11" fmla="*/ 40 h 55"/>
                          <a:gd name="T12" fmla="*/ 21 w 26"/>
                          <a:gd name="T13" fmla="*/ 30 h 55"/>
                          <a:gd name="T14" fmla="*/ 25 w 26"/>
                          <a:gd name="T15" fmla="*/ 20 h 55"/>
                          <a:gd name="T16" fmla="*/ 22 w 26"/>
                          <a:gd name="T17" fmla="*/ 2 h 55"/>
                          <a:gd name="T18" fmla="*/ 7 w 26"/>
                          <a:gd name="T19" fmla="*/ 0 h 5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6"/>
                          <a:gd name="T31" fmla="*/ 0 h 55"/>
                          <a:gd name="T32" fmla="*/ 26 w 26"/>
                          <a:gd name="T33" fmla="*/ 55 h 5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6" h="55">
                            <a:moveTo>
                              <a:pt x="7" y="0"/>
                            </a:moveTo>
                            <a:lnTo>
                              <a:pt x="0" y="28"/>
                            </a:lnTo>
                            <a:lnTo>
                              <a:pt x="13" y="54"/>
                            </a:lnTo>
                            <a:lnTo>
                              <a:pt x="17" y="51"/>
                            </a:lnTo>
                            <a:lnTo>
                              <a:pt x="25" y="48"/>
                            </a:lnTo>
                            <a:lnTo>
                              <a:pt x="22" y="40"/>
                            </a:lnTo>
                            <a:lnTo>
                              <a:pt x="21" y="30"/>
                            </a:lnTo>
                            <a:lnTo>
                              <a:pt x="25" y="20"/>
                            </a:lnTo>
                            <a:lnTo>
                              <a:pt x="22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4436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11" y="933"/>
                        <a:ext cx="107" cy="202"/>
                        <a:chOff x="2911" y="933"/>
                        <a:chExt cx="107" cy="202"/>
                      </a:xfrm>
                    </p:grpSpPr>
                    <p:grpSp>
                      <p:nvGrpSpPr>
                        <p:cNvPr id="14437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11" y="933"/>
                          <a:ext cx="107" cy="202"/>
                          <a:chOff x="2911" y="933"/>
                          <a:chExt cx="107" cy="202"/>
                        </a:xfrm>
                      </p:grpSpPr>
                      <p:grpSp>
                        <p:nvGrpSpPr>
                          <p:cNvPr id="14439" name="Group 2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11" y="1124"/>
                            <a:ext cx="107" cy="11"/>
                            <a:chOff x="2911" y="1124"/>
                            <a:chExt cx="107" cy="11"/>
                          </a:xfrm>
                        </p:grpSpPr>
                        <p:sp>
                          <p:nvSpPr>
                            <p:cNvPr id="14441" name="Line 2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11" y="1134"/>
                              <a:ext cx="10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4442" name="Line 2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11" y="1124"/>
                              <a:ext cx="107" cy="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4440" name="Freeform 2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40" y="933"/>
                            <a:ext cx="50" cy="30"/>
                          </a:xfrm>
                          <a:custGeom>
                            <a:avLst/>
                            <a:gdLst>
                              <a:gd name="T0" fmla="*/ 0 w 50"/>
                              <a:gd name="T1" fmla="*/ 3 h 30"/>
                              <a:gd name="T2" fmla="*/ 2 w 50"/>
                              <a:gd name="T3" fmla="*/ 29 h 30"/>
                              <a:gd name="T4" fmla="*/ 15 w 50"/>
                              <a:gd name="T5" fmla="*/ 10 h 30"/>
                              <a:gd name="T6" fmla="*/ 25 w 50"/>
                              <a:gd name="T7" fmla="*/ 28 h 30"/>
                              <a:gd name="T8" fmla="*/ 49 w 50"/>
                              <a:gd name="T9" fmla="*/ 0 h 3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50"/>
                              <a:gd name="T16" fmla="*/ 0 h 30"/>
                              <a:gd name="T17" fmla="*/ 50 w 50"/>
                              <a:gd name="T18" fmla="*/ 30 h 3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50" h="30">
                                <a:moveTo>
                                  <a:pt x="0" y="3"/>
                                </a:moveTo>
                                <a:lnTo>
                                  <a:pt x="2" y="29"/>
                                </a:lnTo>
                                <a:lnTo>
                                  <a:pt x="15" y="10"/>
                                </a:lnTo>
                                <a:lnTo>
                                  <a:pt x="25" y="28"/>
                                </a:lnTo>
                                <a:lnTo>
                                  <a:pt x="49" y="0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438" name="Line 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55" y="948"/>
                          <a:ext cx="1" cy="1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4428" name="Group 2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4" y="830"/>
                      <a:ext cx="71" cy="115"/>
                      <a:chOff x="2924" y="830"/>
                      <a:chExt cx="71" cy="115"/>
                    </a:xfrm>
                  </p:grpSpPr>
                  <p:sp>
                    <p:nvSpPr>
                      <p:cNvPr id="14429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6" y="836"/>
                        <a:ext cx="66" cy="109"/>
                      </a:xfrm>
                      <a:custGeom>
                        <a:avLst/>
                        <a:gdLst>
                          <a:gd name="T0" fmla="*/ 3 w 66"/>
                          <a:gd name="T1" fmla="*/ 19 h 109"/>
                          <a:gd name="T2" fmla="*/ 1 w 66"/>
                          <a:gd name="T3" fmla="*/ 30 h 109"/>
                          <a:gd name="T4" fmla="*/ 1 w 66"/>
                          <a:gd name="T5" fmla="*/ 34 h 109"/>
                          <a:gd name="T6" fmla="*/ 3 w 66"/>
                          <a:gd name="T7" fmla="*/ 38 h 109"/>
                          <a:gd name="T8" fmla="*/ 0 w 66"/>
                          <a:gd name="T9" fmla="*/ 46 h 109"/>
                          <a:gd name="T10" fmla="*/ 2 w 66"/>
                          <a:gd name="T11" fmla="*/ 59 h 109"/>
                          <a:gd name="T12" fmla="*/ 3 w 66"/>
                          <a:gd name="T13" fmla="*/ 65 h 109"/>
                          <a:gd name="T14" fmla="*/ 5 w 66"/>
                          <a:gd name="T15" fmla="*/ 71 h 109"/>
                          <a:gd name="T16" fmla="*/ 7 w 66"/>
                          <a:gd name="T17" fmla="*/ 77 h 109"/>
                          <a:gd name="T18" fmla="*/ 9 w 66"/>
                          <a:gd name="T19" fmla="*/ 84 h 109"/>
                          <a:gd name="T20" fmla="*/ 14 w 66"/>
                          <a:gd name="T21" fmla="*/ 85 h 109"/>
                          <a:gd name="T22" fmla="*/ 19 w 66"/>
                          <a:gd name="T23" fmla="*/ 87 h 109"/>
                          <a:gd name="T24" fmla="*/ 19 w 66"/>
                          <a:gd name="T25" fmla="*/ 92 h 109"/>
                          <a:gd name="T26" fmla="*/ 19 w 66"/>
                          <a:gd name="T27" fmla="*/ 95 h 109"/>
                          <a:gd name="T28" fmla="*/ 29 w 66"/>
                          <a:gd name="T29" fmla="*/ 108 h 109"/>
                          <a:gd name="T30" fmla="*/ 55 w 66"/>
                          <a:gd name="T31" fmla="*/ 92 h 109"/>
                          <a:gd name="T32" fmla="*/ 56 w 66"/>
                          <a:gd name="T33" fmla="*/ 62 h 109"/>
                          <a:gd name="T34" fmla="*/ 60 w 66"/>
                          <a:gd name="T35" fmla="*/ 53 h 109"/>
                          <a:gd name="T36" fmla="*/ 62 w 66"/>
                          <a:gd name="T37" fmla="*/ 47 h 109"/>
                          <a:gd name="T38" fmla="*/ 64 w 66"/>
                          <a:gd name="T39" fmla="*/ 39 h 109"/>
                          <a:gd name="T40" fmla="*/ 65 w 66"/>
                          <a:gd name="T41" fmla="*/ 32 h 109"/>
                          <a:gd name="T42" fmla="*/ 64 w 66"/>
                          <a:gd name="T43" fmla="*/ 25 h 109"/>
                          <a:gd name="T44" fmla="*/ 63 w 66"/>
                          <a:gd name="T45" fmla="*/ 18 h 109"/>
                          <a:gd name="T46" fmla="*/ 62 w 66"/>
                          <a:gd name="T47" fmla="*/ 13 h 109"/>
                          <a:gd name="T48" fmla="*/ 59 w 66"/>
                          <a:gd name="T49" fmla="*/ 8 h 109"/>
                          <a:gd name="T50" fmla="*/ 55 w 66"/>
                          <a:gd name="T51" fmla="*/ 5 h 109"/>
                          <a:gd name="T52" fmla="*/ 51 w 66"/>
                          <a:gd name="T53" fmla="*/ 3 h 109"/>
                          <a:gd name="T54" fmla="*/ 45 w 66"/>
                          <a:gd name="T55" fmla="*/ 1 h 109"/>
                          <a:gd name="T56" fmla="*/ 39 w 66"/>
                          <a:gd name="T57" fmla="*/ 0 h 109"/>
                          <a:gd name="T58" fmla="*/ 32 w 66"/>
                          <a:gd name="T59" fmla="*/ 0 h 109"/>
                          <a:gd name="T60" fmla="*/ 25 w 66"/>
                          <a:gd name="T61" fmla="*/ 0 h 109"/>
                          <a:gd name="T62" fmla="*/ 17 w 66"/>
                          <a:gd name="T63" fmla="*/ 2 h 109"/>
                          <a:gd name="T64" fmla="*/ 12 w 66"/>
                          <a:gd name="T65" fmla="*/ 5 h 109"/>
                          <a:gd name="T66" fmla="*/ 8 w 66"/>
                          <a:gd name="T67" fmla="*/ 8 h 109"/>
                          <a:gd name="T68" fmla="*/ 5 w 66"/>
                          <a:gd name="T69" fmla="*/ 13 h 109"/>
                          <a:gd name="T70" fmla="*/ 3 w 66"/>
                          <a:gd name="T71" fmla="*/ 19 h 109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66"/>
                          <a:gd name="T109" fmla="*/ 0 h 109"/>
                          <a:gd name="T110" fmla="*/ 66 w 66"/>
                          <a:gd name="T111" fmla="*/ 109 h 109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66" h="109">
                            <a:moveTo>
                              <a:pt x="3" y="19"/>
                            </a:moveTo>
                            <a:lnTo>
                              <a:pt x="1" y="30"/>
                            </a:lnTo>
                            <a:lnTo>
                              <a:pt x="1" y="34"/>
                            </a:lnTo>
                            <a:lnTo>
                              <a:pt x="3" y="38"/>
                            </a:lnTo>
                            <a:lnTo>
                              <a:pt x="0" y="46"/>
                            </a:lnTo>
                            <a:lnTo>
                              <a:pt x="2" y="59"/>
                            </a:lnTo>
                            <a:lnTo>
                              <a:pt x="3" y="65"/>
                            </a:lnTo>
                            <a:lnTo>
                              <a:pt x="5" y="71"/>
                            </a:lnTo>
                            <a:lnTo>
                              <a:pt x="7" y="77"/>
                            </a:lnTo>
                            <a:lnTo>
                              <a:pt x="9" y="84"/>
                            </a:lnTo>
                            <a:lnTo>
                              <a:pt x="14" y="85"/>
                            </a:lnTo>
                            <a:lnTo>
                              <a:pt x="19" y="87"/>
                            </a:lnTo>
                            <a:lnTo>
                              <a:pt x="19" y="92"/>
                            </a:lnTo>
                            <a:lnTo>
                              <a:pt x="19" y="95"/>
                            </a:lnTo>
                            <a:lnTo>
                              <a:pt x="29" y="108"/>
                            </a:lnTo>
                            <a:lnTo>
                              <a:pt x="55" y="92"/>
                            </a:lnTo>
                            <a:lnTo>
                              <a:pt x="56" y="62"/>
                            </a:lnTo>
                            <a:lnTo>
                              <a:pt x="60" y="53"/>
                            </a:lnTo>
                            <a:lnTo>
                              <a:pt x="62" y="47"/>
                            </a:lnTo>
                            <a:lnTo>
                              <a:pt x="64" y="39"/>
                            </a:lnTo>
                            <a:lnTo>
                              <a:pt x="65" y="32"/>
                            </a:lnTo>
                            <a:lnTo>
                              <a:pt x="64" y="25"/>
                            </a:lnTo>
                            <a:lnTo>
                              <a:pt x="63" y="18"/>
                            </a:lnTo>
                            <a:lnTo>
                              <a:pt x="62" y="13"/>
                            </a:lnTo>
                            <a:lnTo>
                              <a:pt x="59" y="8"/>
                            </a:lnTo>
                            <a:lnTo>
                              <a:pt x="55" y="5"/>
                            </a:lnTo>
                            <a:lnTo>
                              <a:pt x="51" y="3"/>
                            </a:lnTo>
                            <a:lnTo>
                              <a:pt x="45" y="1"/>
                            </a:lnTo>
                            <a:lnTo>
                              <a:pt x="39" y="0"/>
                            </a:lnTo>
                            <a:lnTo>
                              <a:pt x="32" y="0"/>
                            </a:lnTo>
                            <a:lnTo>
                              <a:pt x="25" y="0"/>
                            </a:lnTo>
                            <a:lnTo>
                              <a:pt x="17" y="2"/>
                            </a:lnTo>
                            <a:lnTo>
                              <a:pt x="12" y="5"/>
                            </a:lnTo>
                            <a:lnTo>
                              <a:pt x="8" y="8"/>
                            </a:lnTo>
                            <a:lnTo>
                              <a:pt x="5" y="13"/>
                            </a:lnTo>
                            <a:lnTo>
                              <a:pt x="3" y="19"/>
                            </a:lnTo>
                          </a:path>
                        </a:pathLst>
                      </a:custGeom>
                      <a:blipFill dpi="0" rotWithShape="0">
                        <a:blip r:embed="rId6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30" name="Freeform 2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9" y="894"/>
                        <a:ext cx="34" cy="35"/>
                      </a:xfrm>
                      <a:custGeom>
                        <a:avLst/>
                        <a:gdLst>
                          <a:gd name="T0" fmla="*/ 27 w 34"/>
                          <a:gd name="T1" fmla="*/ 9 h 35"/>
                          <a:gd name="T2" fmla="*/ 24 w 34"/>
                          <a:gd name="T3" fmla="*/ 17 h 35"/>
                          <a:gd name="T4" fmla="*/ 0 w 34"/>
                          <a:gd name="T5" fmla="*/ 29 h 35"/>
                          <a:gd name="T6" fmla="*/ 13 w 34"/>
                          <a:gd name="T7" fmla="*/ 26 h 35"/>
                          <a:gd name="T8" fmla="*/ 18 w 34"/>
                          <a:gd name="T9" fmla="*/ 25 h 35"/>
                          <a:gd name="T10" fmla="*/ 25 w 34"/>
                          <a:gd name="T11" fmla="*/ 26 h 35"/>
                          <a:gd name="T12" fmla="*/ 30 w 34"/>
                          <a:gd name="T13" fmla="*/ 28 h 35"/>
                          <a:gd name="T14" fmla="*/ 32 w 34"/>
                          <a:gd name="T15" fmla="*/ 34 h 35"/>
                          <a:gd name="T16" fmla="*/ 33 w 34"/>
                          <a:gd name="T17" fmla="*/ 10 h 35"/>
                          <a:gd name="T18" fmla="*/ 32 w 34"/>
                          <a:gd name="T19" fmla="*/ 5 h 35"/>
                          <a:gd name="T20" fmla="*/ 28 w 34"/>
                          <a:gd name="T21" fmla="*/ 0 h 35"/>
                          <a:gd name="T22" fmla="*/ 27 w 34"/>
                          <a:gd name="T23" fmla="*/ 9 h 35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4"/>
                          <a:gd name="T37" fmla="*/ 0 h 35"/>
                          <a:gd name="T38" fmla="*/ 34 w 34"/>
                          <a:gd name="T39" fmla="*/ 35 h 35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4" h="35">
                            <a:moveTo>
                              <a:pt x="27" y="9"/>
                            </a:moveTo>
                            <a:lnTo>
                              <a:pt x="24" y="17"/>
                            </a:lnTo>
                            <a:lnTo>
                              <a:pt x="0" y="29"/>
                            </a:lnTo>
                            <a:lnTo>
                              <a:pt x="13" y="26"/>
                            </a:lnTo>
                            <a:lnTo>
                              <a:pt x="18" y="25"/>
                            </a:lnTo>
                            <a:lnTo>
                              <a:pt x="25" y="26"/>
                            </a:lnTo>
                            <a:lnTo>
                              <a:pt x="30" y="28"/>
                            </a:lnTo>
                            <a:lnTo>
                              <a:pt x="32" y="34"/>
                            </a:lnTo>
                            <a:lnTo>
                              <a:pt x="33" y="10"/>
                            </a:lnTo>
                            <a:lnTo>
                              <a:pt x="32" y="5"/>
                            </a:lnTo>
                            <a:lnTo>
                              <a:pt x="28" y="0"/>
                            </a:lnTo>
                            <a:lnTo>
                              <a:pt x="27" y="9"/>
                            </a:lnTo>
                          </a:path>
                        </a:pathLst>
                      </a:custGeom>
                      <a:blipFill dpi="0" rotWithShape="0">
                        <a:blip r:embed="rId2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31" name="Freeform 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4" y="830"/>
                        <a:ext cx="71" cy="79"/>
                      </a:xfrm>
                      <a:custGeom>
                        <a:avLst/>
                        <a:gdLst>
                          <a:gd name="T0" fmla="*/ 13 w 71"/>
                          <a:gd name="T1" fmla="*/ 6 h 79"/>
                          <a:gd name="T2" fmla="*/ 19 w 71"/>
                          <a:gd name="T3" fmla="*/ 3 h 79"/>
                          <a:gd name="T4" fmla="*/ 24 w 71"/>
                          <a:gd name="T5" fmla="*/ 2 h 79"/>
                          <a:gd name="T6" fmla="*/ 32 w 71"/>
                          <a:gd name="T7" fmla="*/ 0 h 79"/>
                          <a:gd name="T8" fmla="*/ 38 w 71"/>
                          <a:gd name="T9" fmla="*/ 0 h 79"/>
                          <a:gd name="T10" fmla="*/ 45 w 71"/>
                          <a:gd name="T11" fmla="*/ 0 h 79"/>
                          <a:gd name="T12" fmla="*/ 51 w 71"/>
                          <a:gd name="T13" fmla="*/ 1 h 79"/>
                          <a:gd name="T14" fmla="*/ 56 w 71"/>
                          <a:gd name="T15" fmla="*/ 1 h 79"/>
                          <a:gd name="T16" fmla="*/ 60 w 71"/>
                          <a:gd name="T17" fmla="*/ 3 h 79"/>
                          <a:gd name="T18" fmla="*/ 64 w 71"/>
                          <a:gd name="T19" fmla="*/ 6 h 79"/>
                          <a:gd name="T20" fmla="*/ 67 w 71"/>
                          <a:gd name="T21" fmla="*/ 10 h 79"/>
                          <a:gd name="T22" fmla="*/ 68 w 71"/>
                          <a:gd name="T23" fmla="*/ 16 h 79"/>
                          <a:gd name="T24" fmla="*/ 69 w 71"/>
                          <a:gd name="T25" fmla="*/ 24 h 79"/>
                          <a:gd name="T26" fmla="*/ 70 w 71"/>
                          <a:gd name="T27" fmla="*/ 34 h 79"/>
                          <a:gd name="T28" fmla="*/ 69 w 71"/>
                          <a:gd name="T29" fmla="*/ 43 h 79"/>
                          <a:gd name="T30" fmla="*/ 67 w 71"/>
                          <a:gd name="T31" fmla="*/ 51 h 79"/>
                          <a:gd name="T32" fmla="*/ 66 w 71"/>
                          <a:gd name="T33" fmla="*/ 58 h 79"/>
                          <a:gd name="T34" fmla="*/ 64 w 71"/>
                          <a:gd name="T35" fmla="*/ 63 h 79"/>
                          <a:gd name="T36" fmla="*/ 62 w 71"/>
                          <a:gd name="T37" fmla="*/ 68 h 79"/>
                          <a:gd name="T38" fmla="*/ 60 w 71"/>
                          <a:gd name="T39" fmla="*/ 73 h 79"/>
                          <a:gd name="T40" fmla="*/ 57 w 71"/>
                          <a:gd name="T41" fmla="*/ 78 h 79"/>
                          <a:gd name="T42" fmla="*/ 55 w 71"/>
                          <a:gd name="T43" fmla="*/ 78 h 79"/>
                          <a:gd name="T44" fmla="*/ 56 w 71"/>
                          <a:gd name="T45" fmla="*/ 71 h 79"/>
                          <a:gd name="T46" fmla="*/ 54 w 71"/>
                          <a:gd name="T47" fmla="*/ 66 h 79"/>
                          <a:gd name="T48" fmla="*/ 53 w 71"/>
                          <a:gd name="T49" fmla="*/ 63 h 79"/>
                          <a:gd name="T50" fmla="*/ 55 w 71"/>
                          <a:gd name="T51" fmla="*/ 59 h 79"/>
                          <a:gd name="T52" fmla="*/ 56 w 71"/>
                          <a:gd name="T53" fmla="*/ 51 h 79"/>
                          <a:gd name="T54" fmla="*/ 54 w 71"/>
                          <a:gd name="T55" fmla="*/ 49 h 79"/>
                          <a:gd name="T56" fmla="*/ 51 w 71"/>
                          <a:gd name="T57" fmla="*/ 53 h 79"/>
                          <a:gd name="T58" fmla="*/ 48 w 71"/>
                          <a:gd name="T59" fmla="*/ 57 h 79"/>
                          <a:gd name="T60" fmla="*/ 49 w 71"/>
                          <a:gd name="T61" fmla="*/ 49 h 79"/>
                          <a:gd name="T62" fmla="*/ 47 w 71"/>
                          <a:gd name="T63" fmla="*/ 40 h 79"/>
                          <a:gd name="T64" fmla="*/ 47 w 71"/>
                          <a:gd name="T65" fmla="*/ 30 h 79"/>
                          <a:gd name="T66" fmla="*/ 47 w 71"/>
                          <a:gd name="T67" fmla="*/ 24 h 79"/>
                          <a:gd name="T68" fmla="*/ 49 w 71"/>
                          <a:gd name="T69" fmla="*/ 22 h 79"/>
                          <a:gd name="T70" fmla="*/ 44 w 71"/>
                          <a:gd name="T71" fmla="*/ 23 h 79"/>
                          <a:gd name="T72" fmla="*/ 40 w 71"/>
                          <a:gd name="T73" fmla="*/ 25 h 79"/>
                          <a:gd name="T74" fmla="*/ 37 w 71"/>
                          <a:gd name="T75" fmla="*/ 25 h 79"/>
                          <a:gd name="T76" fmla="*/ 30 w 71"/>
                          <a:gd name="T77" fmla="*/ 26 h 79"/>
                          <a:gd name="T78" fmla="*/ 26 w 71"/>
                          <a:gd name="T79" fmla="*/ 28 h 79"/>
                          <a:gd name="T80" fmla="*/ 32 w 71"/>
                          <a:gd name="T81" fmla="*/ 25 h 79"/>
                          <a:gd name="T82" fmla="*/ 28 w 71"/>
                          <a:gd name="T83" fmla="*/ 25 h 79"/>
                          <a:gd name="T84" fmla="*/ 20 w 71"/>
                          <a:gd name="T85" fmla="*/ 25 h 79"/>
                          <a:gd name="T86" fmla="*/ 14 w 71"/>
                          <a:gd name="T87" fmla="*/ 24 h 79"/>
                          <a:gd name="T88" fmla="*/ 7 w 71"/>
                          <a:gd name="T89" fmla="*/ 24 h 79"/>
                          <a:gd name="T90" fmla="*/ 5 w 71"/>
                          <a:gd name="T91" fmla="*/ 29 h 79"/>
                          <a:gd name="T92" fmla="*/ 4 w 71"/>
                          <a:gd name="T93" fmla="*/ 35 h 79"/>
                          <a:gd name="T94" fmla="*/ 2 w 71"/>
                          <a:gd name="T95" fmla="*/ 28 h 79"/>
                          <a:gd name="T96" fmla="*/ 0 w 71"/>
                          <a:gd name="T97" fmla="*/ 19 h 79"/>
                          <a:gd name="T98" fmla="*/ 4 w 71"/>
                          <a:gd name="T99" fmla="*/ 13 h 79"/>
                          <a:gd name="T100" fmla="*/ 8 w 71"/>
                          <a:gd name="T101" fmla="*/ 9 h 79"/>
                          <a:gd name="T102" fmla="*/ 13 w 71"/>
                          <a:gd name="T103" fmla="*/ 6 h 79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71"/>
                          <a:gd name="T157" fmla="*/ 0 h 79"/>
                          <a:gd name="T158" fmla="*/ 71 w 71"/>
                          <a:gd name="T159" fmla="*/ 79 h 79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71" h="79">
                            <a:moveTo>
                              <a:pt x="13" y="6"/>
                            </a:moveTo>
                            <a:lnTo>
                              <a:pt x="19" y="3"/>
                            </a:lnTo>
                            <a:lnTo>
                              <a:pt x="24" y="2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56" y="1"/>
                            </a:lnTo>
                            <a:lnTo>
                              <a:pt x="60" y="3"/>
                            </a:lnTo>
                            <a:lnTo>
                              <a:pt x="64" y="6"/>
                            </a:lnTo>
                            <a:lnTo>
                              <a:pt x="67" y="10"/>
                            </a:lnTo>
                            <a:lnTo>
                              <a:pt x="68" y="16"/>
                            </a:lnTo>
                            <a:lnTo>
                              <a:pt x="69" y="24"/>
                            </a:lnTo>
                            <a:lnTo>
                              <a:pt x="70" y="34"/>
                            </a:lnTo>
                            <a:lnTo>
                              <a:pt x="69" y="43"/>
                            </a:lnTo>
                            <a:lnTo>
                              <a:pt x="67" y="51"/>
                            </a:lnTo>
                            <a:lnTo>
                              <a:pt x="66" y="58"/>
                            </a:lnTo>
                            <a:lnTo>
                              <a:pt x="64" y="63"/>
                            </a:lnTo>
                            <a:lnTo>
                              <a:pt x="62" y="68"/>
                            </a:lnTo>
                            <a:lnTo>
                              <a:pt x="60" y="73"/>
                            </a:lnTo>
                            <a:lnTo>
                              <a:pt x="57" y="78"/>
                            </a:lnTo>
                            <a:lnTo>
                              <a:pt x="55" y="78"/>
                            </a:lnTo>
                            <a:lnTo>
                              <a:pt x="56" y="71"/>
                            </a:lnTo>
                            <a:lnTo>
                              <a:pt x="54" y="66"/>
                            </a:lnTo>
                            <a:lnTo>
                              <a:pt x="53" y="63"/>
                            </a:lnTo>
                            <a:lnTo>
                              <a:pt x="55" y="59"/>
                            </a:lnTo>
                            <a:lnTo>
                              <a:pt x="56" y="51"/>
                            </a:lnTo>
                            <a:lnTo>
                              <a:pt x="54" y="49"/>
                            </a:lnTo>
                            <a:lnTo>
                              <a:pt x="51" y="53"/>
                            </a:lnTo>
                            <a:lnTo>
                              <a:pt x="48" y="57"/>
                            </a:lnTo>
                            <a:lnTo>
                              <a:pt x="49" y="49"/>
                            </a:lnTo>
                            <a:lnTo>
                              <a:pt x="47" y="40"/>
                            </a:lnTo>
                            <a:lnTo>
                              <a:pt x="47" y="30"/>
                            </a:lnTo>
                            <a:lnTo>
                              <a:pt x="47" y="24"/>
                            </a:lnTo>
                            <a:lnTo>
                              <a:pt x="49" y="22"/>
                            </a:lnTo>
                            <a:lnTo>
                              <a:pt x="44" y="23"/>
                            </a:lnTo>
                            <a:lnTo>
                              <a:pt x="40" y="25"/>
                            </a:lnTo>
                            <a:lnTo>
                              <a:pt x="37" y="25"/>
                            </a:lnTo>
                            <a:lnTo>
                              <a:pt x="30" y="26"/>
                            </a:lnTo>
                            <a:lnTo>
                              <a:pt x="26" y="28"/>
                            </a:lnTo>
                            <a:lnTo>
                              <a:pt x="32" y="25"/>
                            </a:lnTo>
                            <a:lnTo>
                              <a:pt x="28" y="25"/>
                            </a:lnTo>
                            <a:lnTo>
                              <a:pt x="20" y="25"/>
                            </a:lnTo>
                            <a:lnTo>
                              <a:pt x="14" y="24"/>
                            </a:lnTo>
                            <a:lnTo>
                              <a:pt x="7" y="24"/>
                            </a:lnTo>
                            <a:lnTo>
                              <a:pt x="5" y="29"/>
                            </a:lnTo>
                            <a:lnTo>
                              <a:pt x="4" y="35"/>
                            </a:lnTo>
                            <a:lnTo>
                              <a:pt x="2" y="28"/>
                            </a:lnTo>
                            <a:lnTo>
                              <a:pt x="0" y="19"/>
                            </a:lnTo>
                            <a:lnTo>
                              <a:pt x="4" y="13"/>
                            </a:lnTo>
                            <a:lnTo>
                              <a:pt x="8" y="9"/>
                            </a:lnTo>
                            <a:lnTo>
                              <a:pt x="13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404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3650" y="875"/>
                    <a:ext cx="160" cy="739"/>
                    <a:chOff x="3650" y="875"/>
                    <a:chExt cx="160" cy="739"/>
                  </a:xfrm>
                </p:grpSpPr>
                <p:grpSp>
                  <p:nvGrpSpPr>
                    <p:cNvPr id="14405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1" y="875"/>
                      <a:ext cx="85" cy="178"/>
                      <a:chOff x="3691" y="875"/>
                      <a:chExt cx="85" cy="178"/>
                    </a:xfrm>
                  </p:grpSpPr>
                  <p:sp>
                    <p:nvSpPr>
                      <p:cNvPr id="14424" name="Freeform 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1" y="875"/>
                        <a:ext cx="85" cy="101"/>
                      </a:xfrm>
                      <a:custGeom>
                        <a:avLst/>
                        <a:gdLst>
                          <a:gd name="T0" fmla="*/ 48 w 85"/>
                          <a:gd name="T1" fmla="*/ 2 h 101"/>
                          <a:gd name="T2" fmla="*/ 60 w 85"/>
                          <a:gd name="T3" fmla="*/ 6 h 101"/>
                          <a:gd name="T4" fmla="*/ 67 w 85"/>
                          <a:gd name="T5" fmla="*/ 11 h 101"/>
                          <a:gd name="T6" fmla="*/ 72 w 85"/>
                          <a:gd name="T7" fmla="*/ 18 h 101"/>
                          <a:gd name="T8" fmla="*/ 76 w 85"/>
                          <a:gd name="T9" fmla="*/ 32 h 101"/>
                          <a:gd name="T10" fmla="*/ 81 w 85"/>
                          <a:gd name="T11" fmla="*/ 52 h 101"/>
                          <a:gd name="T12" fmla="*/ 84 w 85"/>
                          <a:gd name="T13" fmla="*/ 70 h 101"/>
                          <a:gd name="T14" fmla="*/ 84 w 85"/>
                          <a:gd name="T15" fmla="*/ 78 h 101"/>
                          <a:gd name="T16" fmla="*/ 82 w 85"/>
                          <a:gd name="T17" fmla="*/ 86 h 101"/>
                          <a:gd name="T18" fmla="*/ 81 w 85"/>
                          <a:gd name="T19" fmla="*/ 98 h 101"/>
                          <a:gd name="T20" fmla="*/ 78 w 85"/>
                          <a:gd name="T21" fmla="*/ 98 h 101"/>
                          <a:gd name="T22" fmla="*/ 73 w 85"/>
                          <a:gd name="T23" fmla="*/ 96 h 101"/>
                          <a:gd name="T24" fmla="*/ 67 w 85"/>
                          <a:gd name="T25" fmla="*/ 97 h 101"/>
                          <a:gd name="T26" fmla="*/ 59 w 85"/>
                          <a:gd name="T27" fmla="*/ 99 h 101"/>
                          <a:gd name="T28" fmla="*/ 55 w 85"/>
                          <a:gd name="T29" fmla="*/ 99 h 101"/>
                          <a:gd name="T30" fmla="*/ 55 w 85"/>
                          <a:gd name="T31" fmla="*/ 93 h 101"/>
                          <a:gd name="T32" fmla="*/ 61 w 85"/>
                          <a:gd name="T33" fmla="*/ 79 h 101"/>
                          <a:gd name="T34" fmla="*/ 63 w 85"/>
                          <a:gd name="T35" fmla="*/ 57 h 101"/>
                          <a:gd name="T36" fmla="*/ 61 w 85"/>
                          <a:gd name="T37" fmla="*/ 37 h 101"/>
                          <a:gd name="T38" fmla="*/ 49 w 85"/>
                          <a:gd name="T39" fmla="*/ 24 h 101"/>
                          <a:gd name="T40" fmla="*/ 29 w 85"/>
                          <a:gd name="T41" fmla="*/ 22 h 101"/>
                          <a:gd name="T42" fmla="*/ 20 w 85"/>
                          <a:gd name="T43" fmla="*/ 35 h 101"/>
                          <a:gd name="T44" fmla="*/ 21 w 85"/>
                          <a:gd name="T45" fmla="*/ 77 h 101"/>
                          <a:gd name="T46" fmla="*/ 29 w 85"/>
                          <a:gd name="T47" fmla="*/ 93 h 101"/>
                          <a:gd name="T48" fmla="*/ 29 w 85"/>
                          <a:gd name="T49" fmla="*/ 99 h 101"/>
                          <a:gd name="T50" fmla="*/ 24 w 85"/>
                          <a:gd name="T51" fmla="*/ 99 h 101"/>
                          <a:gd name="T52" fmla="*/ 18 w 85"/>
                          <a:gd name="T53" fmla="*/ 98 h 101"/>
                          <a:gd name="T54" fmla="*/ 13 w 85"/>
                          <a:gd name="T55" fmla="*/ 97 h 101"/>
                          <a:gd name="T56" fmla="*/ 6 w 85"/>
                          <a:gd name="T57" fmla="*/ 100 h 101"/>
                          <a:gd name="T58" fmla="*/ 5 w 85"/>
                          <a:gd name="T59" fmla="*/ 93 h 101"/>
                          <a:gd name="T60" fmla="*/ 2 w 85"/>
                          <a:gd name="T61" fmla="*/ 83 h 101"/>
                          <a:gd name="T62" fmla="*/ 0 w 85"/>
                          <a:gd name="T63" fmla="*/ 73 h 101"/>
                          <a:gd name="T64" fmla="*/ 0 w 85"/>
                          <a:gd name="T65" fmla="*/ 66 h 101"/>
                          <a:gd name="T66" fmla="*/ 0 w 85"/>
                          <a:gd name="T67" fmla="*/ 57 h 101"/>
                          <a:gd name="T68" fmla="*/ 2 w 85"/>
                          <a:gd name="T69" fmla="*/ 50 h 101"/>
                          <a:gd name="T70" fmla="*/ 4 w 85"/>
                          <a:gd name="T71" fmla="*/ 43 h 101"/>
                          <a:gd name="T72" fmla="*/ 5 w 85"/>
                          <a:gd name="T73" fmla="*/ 36 h 101"/>
                          <a:gd name="T74" fmla="*/ 5 w 85"/>
                          <a:gd name="T75" fmla="*/ 31 h 101"/>
                          <a:gd name="T76" fmla="*/ 7 w 85"/>
                          <a:gd name="T77" fmla="*/ 24 h 101"/>
                          <a:gd name="T78" fmla="*/ 9 w 85"/>
                          <a:gd name="T79" fmla="*/ 15 h 101"/>
                          <a:gd name="T80" fmla="*/ 17 w 85"/>
                          <a:gd name="T81" fmla="*/ 7 h 101"/>
                          <a:gd name="T82" fmla="*/ 23 w 85"/>
                          <a:gd name="T83" fmla="*/ 2 h 101"/>
                          <a:gd name="T84" fmla="*/ 32 w 85"/>
                          <a:gd name="T85" fmla="*/ 0 h 101"/>
                          <a:gd name="T86" fmla="*/ 40 w 85"/>
                          <a:gd name="T87" fmla="*/ 0 h 101"/>
                          <a:gd name="T88" fmla="*/ 48 w 85"/>
                          <a:gd name="T89" fmla="*/ 2 h 101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w 85"/>
                          <a:gd name="T136" fmla="*/ 0 h 101"/>
                          <a:gd name="T137" fmla="*/ 85 w 85"/>
                          <a:gd name="T138" fmla="*/ 101 h 101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T135" t="T136" r="T137" b="T138"/>
                        <a:pathLst>
                          <a:path w="85" h="101">
                            <a:moveTo>
                              <a:pt x="48" y="2"/>
                            </a:moveTo>
                            <a:lnTo>
                              <a:pt x="60" y="6"/>
                            </a:lnTo>
                            <a:lnTo>
                              <a:pt x="67" y="11"/>
                            </a:lnTo>
                            <a:lnTo>
                              <a:pt x="72" y="18"/>
                            </a:lnTo>
                            <a:lnTo>
                              <a:pt x="76" y="32"/>
                            </a:lnTo>
                            <a:lnTo>
                              <a:pt x="81" y="52"/>
                            </a:lnTo>
                            <a:lnTo>
                              <a:pt x="84" y="70"/>
                            </a:lnTo>
                            <a:lnTo>
                              <a:pt x="84" y="78"/>
                            </a:lnTo>
                            <a:lnTo>
                              <a:pt x="82" y="86"/>
                            </a:lnTo>
                            <a:lnTo>
                              <a:pt x="81" y="98"/>
                            </a:lnTo>
                            <a:lnTo>
                              <a:pt x="78" y="98"/>
                            </a:lnTo>
                            <a:lnTo>
                              <a:pt x="73" y="96"/>
                            </a:lnTo>
                            <a:lnTo>
                              <a:pt x="67" y="97"/>
                            </a:lnTo>
                            <a:lnTo>
                              <a:pt x="59" y="99"/>
                            </a:lnTo>
                            <a:lnTo>
                              <a:pt x="55" y="99"/>
                            </a:lnTo>
                            <a:lnTo>
                              <a:pt x="55" y="93"/>
                            </a:lnTo>
                            <a:lnTo>
                              <a:pt x="61" y="79"/>
                            </a:lnTo>
                            <a:lnTo>
                              <a:pt x="63" y="57"/>
                            </a:lnTo>
                            <a:lnTo>
                              <a:pt x="61" y="37"/>
                            </a:lnTo>
                            <a:lnTo>
                              <a:pt x="49" y="24"/>
                            </a:lnTo>
                            <a:lnTo>
                              <a:pt x="29" y="22"/>
                            </a:lnTo>
                            <a:lnTo>
                              <a:pt x="20" y="35"/>
                            </a:lnTo>
                            <a:lnTo>
                              <a:pt x="21" y="77"/>
                            </a:lnTo>
                            <a:lnTo>
                              <a:pt x="29" y="93"/>
                            </a:lnTo>
                            <a:lnTo>
                              <a:pt x="29" y="99"/>
                            </a:lnTo>
                            <a:lnTo>
                              <a:pt x="24" y="99"/>
                            </a:lnTo>
                            <a:lnTo>
                              <a:pt x="18" y="98"/>
                            </a:lnTo>
                            <a:lnTo>
                              <a:pt x="13" y="97"/>
                            </a:lnTo>
                            <a:lnTo>
                              <a:pt x="6" y="100"/>
                            </a:lnTo>
                            <a:lnTo>
                              <a:pt x="5" y="93"/>
                            </a:lnTo>
                            <a:lnTo>
                              <a:pt x="2" y="83"/>
                            </a:lnTo>
                            <a:lnTo>
                              <a:pt x="0" y="73"/>
                            </a:lnTo>
                            <a:lnTo>
                              <a:pt x="0" y="66"/>
                            </a:lnTo>
                            <a:lnTo>
                              <a:pt x="0" y="57"/>
                            </a:lnTo>
                            <a:lnTo>
                              <a:pt x="2" y="50"/>
                            </a:lnTo>
                            <a:lnTo>
                              <a:pt x="4" y="43"/>
                            </a:lnTo>
                            <a:lnTo>
                              <a:pt x="5" y="36"/>
                            </a:lnTo>
                            <a:lnTo>
                              <a:pt x="5" y="31"/>
                            </a:lnTo>
                            <a:lnTo>
                              <a:pt x="7" y="24"/>
                            </a:lnTo>
                            <a:lnTo>
                              <a:pt x="9" y="15"/>
                            </a:lnTo>
                            <a:lnTo>
                              <a:pt x="17" y="7"/>
                            </a:lnTo>
                            <a:lnTo>
                              <a:pt x="23" y="2"/>
                            </a:lnTo>
                            <a:lnTo>
                              <a:pt x="32" y="0"/>
                            </a:lnTo>
                            <a:lnTo>
                              <a:pt x="40" y="0"/>
                            </a:lnTo>
                            <a:lnTo>
                              <a:pt x="48" y="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25" name="Freeform 2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893"/>
                        <a:ext cx="70" cy="160"/>
                      </a:xfrm>
                      <a:custGeom>
                        <a:avLst/>
                        <a:gdLst>
                          <a:gd name="T0" fmla="*/ 42 w 70"/>
                          <a:gd name="T1" fmla="*/ 1 h 160"/>
                          <a:gd name="T2" fmla="*/ 47 w 70"/>
                          <a:gd name="T3" fmla="*/ 4 h 160"/>
                          <a:gd name="T4" fmla="*/ 52 w 70"/>
                          <a:gd name="T5" fmla="*/ 7 h 160"/>
                          <a:gd name="T6" fmla="*/ 55 w 70"/>
                          <a:gd name="T7" fmla="*/ 13 h 160"/>
                          <a:gd name="T8" fmla="*/ 57 w 70"/>
                          <a:gd name="T9" fmla="*/ 19 h 160"/>
                          <a:gd name="T10" fmla="*/ 58 w 70"/>
                          <a:gd name="T11" fmla="*/ 38 h 160"/>
                          <a:gd name="T12" fmla="*/ 58 w 70"/>
                          <a:gd name="T13" fmla="*/ 46 h 160"/>
                          <a:gd name="T14" fmla="*/ 56 w 70"/>
                          <a:gd name="T15" fmla="*/ 59 h 160"/>
                          <a:gd name="T16" fmla="*/ 53 w 70"/>
                          <a:gd name="T17" fmla="*/ 66 h 160"/>
                          <a:gd name="T18" fmla="*/ 49 w 70"/>
                          <a:gd name="T19" fmla="*/ 75 h 160"/>
                          <a:gd name="T20" fmla="*/ 49 w 70"/>
                          <a:gd name="T21" fmla="*/ 99 h 160"/>
                          <a:gd name="T22" fmla="*/ 69 w 70"/>
                          <a:gd name="T23" fmla="*/ 112 h 160"/>
                          <a:gd name="T24" fmla="*/ 33 w 70"/>
                          <a:gd name="T25" fmla="*/ 159 h 160"/>
                          <a:gd name="T26" fmla="*/ 0 w 70"/>
                          <a:gd name="T27" fmla="*/ 109 h 160"/>
                          <a:gd name="T28" fmla="*/ 23 w 70"/>
                          <a:gd name="T29" fmla="*/ 94 h 160"/>
                          <a:gd name="T30" fmla="*/ 23 w 70"/>
                          <a:gd name="T31" fmla="*/ 76 h 160"/>
                          <a:gd name="T32" fmla="*/ 17 w 70"/>
                          <a:gd name="T33" fmla="*/ 66 h 160"/>
                          <a:gd name="T34" fmla="*/ 14 w 70"/>
                          <a:gd name="T35" fmla="*/ 60 h 160"/>
                          <a:gd name="T36" fmla="*/ 13 w 70"/>
                          <a:gd name="T37" fmla="*/ 52 h 160"/>
                          <a:gd name="T38" fmla="*/ 12 w 70"/>
                          <a:gd name="T39" fmla="*/ 42 h 160"/>
                          <a:gd name="T40" fmla="*/ 12 w 70"/>
                          <a:gd name="T41" fmla="*/ 36 h 160"/>
                          <a:gd name="T42" fmla="*/ 12 w 70"/>
                          <a:gd name="T43" fmla="*/ 26 h 160"/>
                          <a:gd name="T44" fmla="*/ 12 w 70"/>
                          <a:gd name="T45" fmla="*/ 19 h 160"/>
                          <a:gd name="T46" fmla="*/ 14 w 70"/>
                          <a:gd name="T47" fmla="*/ 12 h 160"/>
                          <a:gd name="T48" fmla="*/ 18 w 70"/>
                          <a:gd name="T49" fmla="*/ 6 h 160"/>
                          <a:gd name="T50" fmla="*/ 23 w 70"/>
                          <a:gd name="T51" fmla="*/ 2 h 160"/>
                          <a:gd name="T52" fmla="*/ 28 w 70"/>
                          <a:gd name="T53" fmla="*/ 0 h 160"/>
                          <a:gd name="T54" fmla="*/ 35 w 70"/>
                          <a:gd name="T55" fmla="*/ 0 h 160"/>
                          <a:gd name="T56" fmla="*/ 42 w 70"/>
                          <a:gd name="T57" fmla="*/ 1 h 16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70"/>
                          <a:gd name="T88" fmla="*/ 0 h 160"/>
                          <a:gd name="T89" fmla="*/ 70 w 70"/>
                          <a:gd name="T90" fmla="*/ 160 h 16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70" h="160">
                            <a:moveTo>
                              <a:pt x="42" y="1"/>
                            </a:moveTo>
                            <a:lnTo>
                              <a:pt x="47" y="4"/>
                            </a:lnTo>
                            <a:lnTo>
                              <a:pt x="52" y="7"/>
                            </a:lnTo>
                            <a:lnTo>
                              <a:pt x="55" y="13"/>
                            </a:lnTo>
                            <a:lnTo>
                              <a:pt x="57" y="19"/>
                            </a:lnTo>
                            <a:lnTo>
                              <a:pt x="58" y="38"/>
                            </a:lnTo>
                            <a:lnTo>
                              <a:pt x="58" y="46"/>
                            </a:lnTo>
                            <a:lnTo>
                              <a:pt x="56" y="59"/>
                            </a:lnTo>
                            <a:lnTo>
                              <a:pt x="53" y="66"/>
                            </a:lnTo>
                            <a:lnTo>
                              <a:pt x="49" y="75"/>
                            </a:lnTo>
                            <a:lnTo>
                              <a:pt x="49" y="99"/>
                            </a:lnTo>
                            <a:lnTo>
                              <a:pt x="69" y="112"/>
                            </a:lnTo>
                            <a:lnTo>
                              <a:pt x="33" y="159"/>
                            </a:lnTo>
                            <a:lnTo>
                              <a:pt x="0" y="109"/>
                            </a:lnTo>
                            <a:lnTo>
                              <a:pt x="23" y="94"/>
                            </a:lnTo>
                            <a:lnTo>
                              <a:pt x="23" y="76"/>
                            </a:lnTo>
                            <a:lnTo>
                              <a:pt x="17" y="66"/>
                            </a:lnTo>
                            <a:lnTo>
                              <a:pt x="14" y="60"/>
                            </a:lnTo>
                            <a:lnTo>
                              <a:pt x="13" y="52"/>
                            </a:lnTo>
                            <a:lnTo>
                              <a:pt x="12" y="42"/>
                            </a:lnTo>
                            <a:lnTo>
                              <a:pt x="12" y="36"/>
                            </a:lnTo>
                            <a:lnTo>
                              <a:pt x="12" y="26"/>
                            </a:lnTo>
                            <a:lnTo>
                              <a:pt x="12" y="19"/>
                            </a:lnTo>
                            <a:lnTo>
                              <a:pt x="14" y="12"/>
                            </a:lnTo>
                            <a:lnTo>
                              <a:pt x="18" y="6"/>
                            </a:lnTo>
                            <a:lnTo>
                              <a:pt x="23" y="2"/>
                            </a:lnTo>
                            <a:lnTo>
                              <a:pt x="28" y="0"/>
                            </a:lnTo>
                            <a:lnTo>
                              <a:pt x="35" y="0"/>
                            </a:lnTo>
                            <a:lnTo>
                              <a:pt x="42" y="1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06" name="Group 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3" y="1231"/>
                      <a:ext cx="132" cy="351"/>
                      <a:chOff x="3653" y="1231"/>
                      <a:chExt cx="132" cy="351"/>
                    </a:xfrm>
                  </p:grpSpPr>
                  <p:grpSp>
                    <p:nvGrpSpPr>
                      <p:cNvPr id="14420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53" y="1231"/>
                        <a:ext cx="132" cy="351"/>
                        <a:chOff x="3653" y="1231"/>
                        <a:chExt cx="132" cy="351"/>
                      </a:xfrm>
                    </p:grpSpPr>
                    <p:sp>
                      <p:nvSpPr>
                        <p:cNvPr id="14422" name="Freeform 2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0" y="1307"/>
                          <a:ext cx="95" cy="275"/>
                        </a:xfrm>
                        <a:custGeom>
                          <a:avLst/>
                          <a:gdLst>
                            <a:gd name="T0" fmla="*/ 77 w 95"/>
                            <a:gd name="T1" fmla="*/ 6 h 275"/>
                            <a:gd name="T2" fmla="*/ 76 w 95"/>
                            <a:gd name="T3" fmla="*/ 85 h 275"/>
                            <a:gd name="T4" fmla="*/ 76 w 95"/>
                            <a:gd name="T5" fmla="*/ 152 h 275"/>
                            <a:gd name="T6" fmla="*/ 72 w 95"/>
                            <a:gd name="T7" fmla="*/ 216 h 275"/>
                            <a:gd name="T8" fmla="*/ 83 w 95"/>
                            <a:gd name="T9" fmla="*/ 244 h 275"/>
                            <a:gd name="T10" fmla="*/ 91 w 95"/>
                            <a:gd name="T11" fmla="*/ 262 h 275"/>
                            <a:gd name="T12" fmla="*/ 94 w 95"/>
                            <a:gd name="T13" fmla="*/ 268 h 275"/>
                            <a:gd name="T14" fmla="*/ 90 w 95"/>
                            <a:gd name="T15" fmla="*/ 274 h 275"/>
                            <a:gd name="T16" fmla="*/ 73 w 95"/>
                            <a:gd name="T17" fmla="*/ 273 h 275"/>
                            <a:gd name="T18" fmla="*/ 58 w 95"/>
                            <a:gd name="T19" fmla="*/ 237 h 275"/>
                            <a:gd name="T20" fmla="*/ 57 w 95"/>
                            <a:gd name="T21" fmla="*/ 214 h 275"/>
                            <a:gd name="T22" fmla="*/ 46 w 95"/>
                            <a:gd name="T23" fmla="*/ 138 h 275"/>
                            <a:gd name="T24" fmla="*/ 44 w 95"/>
                            <a:gd name="T25" fmla="*/ 121 h 275"/>
                            <a:gd name="T26" fmla="*/ 45 w 95"/>
                            <a:gd name="T27" fmla="*/ 156 h 275"/>
                            <a:gd name="T28" fmla="*/ 40 w 95"/>
                            <a:gd name="T29" fmla="*/ 207 h 275"/>
                            <a:gd name="T30" fmla="*/ 41 w 95"/>
                            <a:gd name="T31" fmla="*/ 230 h 275"/>
                            <a:gd name="T32" fmla="*/ 34 w 95"/>
                            <a:gd name="T33" fmla="*/ 253 h 275"/>
                            <a:gd name="T34" fmla="*/ 24 w 95"/>
                            <a:gd name="T35" fmla="*/ 270 h 275"/>
                            <a:gd name="T36" fmla="*/ 9 w 95"/>
                            <a:gd name="T37" fmla="*/ 271 h 275"/>
                            <a:gd name="T38" fmla="*/ 4 w 95"/>
                            <a:gd name="T39" fmla="*/ 265 h 275"/>
                            <a:gd name="T40" fmla="*/ 20 w 95"/>
                            <a:gd name="T41" fmla="*/ 229 h 275"/>
                            <a:gd name="T42" fmla="*/ 22 w 95"/>
                            <a:gd name="T43" fmla="*/ 212 h 275"/>
                            <a:gd name="T44" fmla="*/ 19 w 95"/>
                            <a:gd name="T45" fmla="*/ 176 h 275"/>
                            <a:gd name="T46" fmla="*/ 13 w 95"/>
                            <a:gd name="T47" fmla="*/ 116 h 275"/>
                            <a:gd name="T48" fmla="*/ 0 w 95"/>
                            <a:gd name="T49" fmla="*/ 0 h 275"/>
                            <a:gd name="T50" fmla="*/ 77 w 95"/>
                            <a:gd name="T51" fmla="*/ 6 h 275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95"/>
                            <a:gd name="T79" fmla="*/ 0 h 275"/>
                            <a:gd name="T80" fmla="*/ 95 w 95"/>
                            <a:gd name="T81" fmla="*/ 275 h 275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95" h="275">
                              <a:moveTo>
                                <a:pt x="77" y="6"/>
                              </a:moveTo>
                              <a:lnTo>
                                <a:pt x="76" y="85"/>
                              </a:lnTo>
                              <a:lnTo>
                                <a:pt x="76" y="152"/>
                              </a:lnTo>
                              <a:lnTo>
                                <a:pt x="72" y="216"/>
                              </a:lnTo>
                              <a:lnTo>
                                <a:pt x="83" y="244"/>
                              </a:lnTo>
                              <a:lnTo>
                                <a:pt x="91" y="262"/>
                              </a:lnTo>
                              <a:lnTo>
                                <a:pt x="94" y="268"/>
                              </a:lnTo>
                              <a:lnTo>
                                <a:pt x="90" y="274"/>
                              </a:lnTo>
                              <a:lnTo>
                                <a:pt x="73" y="273"/>
                              </a:lnTo>
                              <a:lnTo>
                                <a:pt x="58" y="237"/>
                              </a:lnTo>
                              <a:lnTo>
                                <a:pt x="57" y="214"/>
                              </a:lnTo>
                              <a:lnTo>
                                <a:pt x="46" y="138"/>
                              </a:lnTo>
                              <a:lnTo>
                                <a:pt x="44" y="121"/>
                              </a:lnTo>
                              <a:lnTo>
                                <a:pt x="45" y="156"/>
                              </a:lnTo>
                              <a:lnTo>
                                <a:pt x="40" y="207"/>
                              </a:lnTo>
                              <a:lnTo>
                                <a:pt x="41" y="230"/>
                              </a:lnTo>
                              <a:lnTo>
                                <a:pt x="34" y="253"/>
                              </a:lnTo>
                              <a:lnTo>
                                <a:pt x="24" y="270"/>
                              </a:lnTo>
                              <a:lnTo>
                                <a:pt x="9" y="271"/>
                              </a:lnTo>
                              <a:lnTo>
                                <a:pt x="4" y="265"/>
                              </a:lnTo>
                              <a:lnTo>
                                <a:pt x="20" y="229"/>
                              </a:lnTo>
                              <a:lnTo>
                                <a:pt x="22" y="212"/>
                              </a:lnTo>
                              <a:lnTo>
                                <a:pt x="19" y="176"/>
                              </a:lnTo>
                              <a:lnTo>
                                <a:pt x="13" y="116"/>
                              </a:lnTo>
                              <a:lnTo>
                                <a:pt x="0" y="0"/>
                              </a:lnTo>
                              <a:lnTo>
                                <a:pt x="77" y="6"/>
                              </a:lnTo>
                            </a:path>
                          </a:pathLst>
                        </a:custGeom>
                        <a:blipFill dpi="0" rotWithShape="0">
                          <a:blip r:embed="rId11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23" name="Freeform 2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3" y="1231"/>
                          <a:ext cx="23" cy="36"/>
                        </a:xfrm>
                        <a:custGeom>
                          <a:avLst/>
                          <a:gdLst>
                            <a:gd name="T0" fmla="*/ 0 w 23"/>
                            <a:gd name="T1" fmla="*/ 0 h 36"/>
                            <a:gd name="T2" fmla="*/ 0 w 23"/>
                            <a:gd name="T3" fmla="*/ 18 h 36"/>
                            <a:gd name="T4" fmla="*/ 22 w 23"/>
                            <a:gd name="T5" fmla="*/ 35 h 36"/>
                            <a:gd name="T6" fmla="*/ 12 w 23"/>
                            <a:gd name="T7" fmla="*/ 3 h 36"/>
                            <a:gd name="T8" fmla="*/ 0 w 23"/>
                            <a:gd name="T9" fmla="*/ 0 h 3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3"/>
                            <a:gd name="T16" fmla="*/ 0 h 36"/>
                            <a:gd name="T17" fmla="*/ 23 w 23"/>
                            <a:gd name="T18" fmla="*/ 36 h 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3" h="36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22" y="35"/>
                              </a:lnTo>
                              <a:lnTo>
                                <a:pt x="12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blipFill dpi="0" rotWithShape="0">
                          <a:blip r:embed="rId11" cstate="print"/>
                          <a:srcRect/>
                          <a:tile tx="0" ty="0" sx="100000" sy="100000" flip="none" algn="tl"/>
                        </a:blipFill>
                        <a:ln w="9525" cap="rnd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4421" name="Freeform 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8" y="1309"/>
                        <a:ext cx="9" cy="123"/>
                      </a:xfrm>
                      <a:custGeom>
                        <a:avLst/>
                        <a:gdLst>
                          <a:gd name="T0" fmla="*/ 0 w 9"/>
                          <a:gd name="T1" fmla="*/ 0 h 123"/>
                          <a:gd name="T2" fmla="*/ 0 w 9"/>
                          <a:gd name="T3" fmla="*/ 40 h 123"/>
                          <a:gd name="T4" fmla="*/ 1 w 9"/>
                          <a:gd name="T5" fmla="*/ 64 h 123"/>
                          <a:gd name="T6" fmla="*/ 3 w 9"/>
                          <a:gd name="T7" fmla="*/ 90 h 123"/>
                          <a:gd name="T8" fmla="*/ 8 w 9"/>
                          <a:gd name="T9" fmla="*/ 116 h 123"/>
                          <a:gd name="T10" fmla="*/ 7 w 9"/>
                          <a:gd name="T11" fmla="*/ 122 h 123"/>
                          <a:gd name="T12" fmla="*/ 0 w 9"/>
                          <a:gd name="T13" fmla="*/ 0 h 12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9"/>
                          <a:gd name="T22" fmla="*/ 0 h 123"/>
                          <a:gd name="T23" fmla="*/ 9 w 9"/>
                          <a:gd name="T24" fmla="*/ 123 h 12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9" h="123">
                            <a:moveTo>
                              <a:pt x="0" y="0"/>
                            </a:moveTo>
                            <a:lnTo>
                              <a:pt x="0" y="40"/>
                            </a:lnTo>
                            <a:lnTo>
                              <a:pt x="1" y="64"/>
                            </a:lnTo>
                            <a:lnTo>
                              <a:pt x="3" y="90"/>
                            </a:lnTo>
                            <a:lnTo>
                              <a:pt x="8" y="116"/>
                            </a:lnTo>
                            <a:lnTo>
                              <a:pt x="7" y="12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12700" cap="rnd">
                        <a:solidFill>
                          <a:srgbClr val="FF5F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07" name="Group 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536"/>
                      <a:ext cx="101" cy="78"/>
                      <a:chOff x="3689" y="1536"/>
                      <a:chExt cx="101" cy="78"/>
                    </a:xfrm>
                  </p:grpSpPr>
                  <p:sp>
                    <p:nvSpPr>
                      <p:cNvPr id="14418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9" y="1536"/>
                        <a:ext cx="46" cy="74"/>
                      </a:xfrm>
                      <a:custGeom>
                        <a:avLst/>
                        <a:gdLst>
                          <a:gd name="T0" fmla="*/ 42 w 46"/>
                          <a:gd name="T1" fmla="*/ 0 h 74"/>
                          <a:gd name="T2" fmla="*/ 45 w 46"/>
                          <a:gd name="T3" fmla="*/ 11 h 74"/>
                          <a:gd name="T4" fmla="*/ 45 w 46"/>
                          <a:gd name="T5" fmla="*/ 32 h 74"/>
                          <a:gd name="T6" fmla="*/ 40 w 46"/>
                          <a:gd name="T7" fmla="*/ 24 h 74"/>
                          <a:gd name="T8" fmla="*/ 35 w 46"/>
                          <a:gd name="T9" fmla="*/ 35 h 74"/>
                          <a:gd name="T10" fmla="*/ 34 w 46"/>
                          <a:gd name="T11" fmla="*/ 50 h 74"/>
                          <a:gd name="T12" fmla="*/ 27 w 46"/>
                          <a:gd name="T13" fmla="*/ 63 h 74"/>
                          <a:gd name="T14" fmla="*/ 16 w 46"/>
                          <a:gd name="T15" fmla="*/ 71 h 74"/>
                          <a:gd name="T16" fmla="*/ 7 w 46"/>
                          <a:gd name="T17" fmla="*/ 73 h 74"/>
                          <a:gd name="T18" fmla="*/ 0 w 46"/>
                          <a:gd name="T19" fmla="*/ 71 h 74"/>
                          <a:gd name="T20" fmla="*/ 0 w 46"/>
                          <a:gd name="T21" fmla="*/ 57 h 74"/>
                          <a:gd name="T22" fmla="*/ 6 w 46"/>
                          <a:gd name="T23" fmla="*/ 35 h 74"/>
                          <a:gd name="T24" fmla="*/ 9 w 46"/>
                          <a:gd name="T25" fmla="*/ 41 h 74"/>
                          <a:gd name="T26" fmla="*/ 16 w 46"/>
                          <a:gd name="T27" fmla="*/ 41 h 74"/>
                          <a:gd name="T28" fmla="*/ 25 w 46"/>
                          <a:gd name="T29" fmla="*/ 40 h 74"/>
                          <a:gd name="T30" fmla="*/ 31 w 46"/>
                          <a:gd name="T31" fmla="*/ 30 h 74"/>
                          <a:gd name="T32" fmla="*/ 36 w 46"/>
                          <a:gd name="T33" fmla="*/ 19 h 74"/>
                          <a:gd name="T34" fmla="*/ 42 w 46"/>
                          <a:gd name="T35" fmla="*/ 0 h 7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46"/>
                          <a:gd name="T55" fmla="*/ 0 h 74"/>
                          <a:gd name="T56" fmla="*/ 46 w 46"/>
                          <a:gd name="T57" fmla="*/ 74 h 74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46" h="74">
                            <a:moveTo>
                              <a:pt x="42" y="0"/>
                            </a:moveTo>
                            <a:lnTo>
                              <a:pt x="45" y="11"/>
                            </a:lnTo>
                            <a:lnTo>
                              <a:pt x="45" y="32"/>
                            </a:lnTo>
                            <a:lnTo>
                              <a:pt x="40" y="24"/>
                            </a:lnTo>
                            <a:lnTo>
                              <a:pt x="35" y="35"/>
                            </a:lnTo>
                            <a:lnTo>
                              <a:pt x="34" y="50"/>
                            </a:lnTo>
                            <a:lnTo>
                              <a:pt x="27" y="63"/>
                            </a:lnTo>
                            <a:lnTo>
                              <a:pt x="16" y="71"/>
                            </a:lnTo>
                            <a:lnTo>
                              <a:pt x="7" y="73"/>
                            </a:lnTo>
                            <a:lnTo>
                              <a:pt x="0" y="71"/>
                            </a:lnTo>
                            <a:lnTo>
                              <a:pt x="0" y="57"/>
                            </a:lnTo>
                            <a:lnTo>
                              <a:pt x="6" y="35"/>
                            </a:lnTo>
                            <a:lnTo>
                              <a:pt x="9" y="41"/>
                            </a:lnTo>
                            <a:lnTo>
                              <a:pt x="16" y="41"/>
                            </a:lnTo>
                            <a:lnTo>
                              <a:pt x="25" y="40"/>
                            </a:lnTo>
                            <a:lnTo>
                              <a:pt x="31" y="30"/>
                            </a:lnTo>
                            <a:lnTo>
                              <a:pt x="36" y="19"/>
                            </a:lnTo>
                            <a:lnTo>
                              <a:pt x="42" y="0"/>
                            </a:lnTo>
                          </a:path>
                        </a:pathLst>
                      </a:custGeom>
                      <a:blipFill dpi="0" rotWithShape="0">
                        <a:blip r:embed="rId7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19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7" y="1538"/>
                        <a:ext cx="43" cy="76"/>
                      </a:xfrm>
                      <a:custGeom>
                        <a:avLst/>
                        <a:gdLst>
                          <a:gd name="T0" fmla="*/ 0 w 43"/>
                          <a:gd name="T1" fmla="*/ 0 h 76"/>
                          <a:gd name="T2" fmla="*/ 0 w 43"/>
                          <a:gd name="T3" fmla="*/ 29 h 76"/>
                          <a:gd name="T4" fmla="*/ 2 w 43"/>
                          <a:gd name="T5" fmla="*/ 22 h 76"/>
                          <a:gd name="T6" fmla="*/ 6 w 43"/>
                          <a:gd name="T7" fmla="*/ 31 h 76"/>
                          <a:gd name="T8" fmla="*/ 9 w 43"/>
                          <a:gd name="T9" fmla="*/ 46 h 76"/>
                          <a:gd name="T10" fmla="*/ 13 w 43"/>
                          <a:gd name="T11" fmla="*/ 58 h 76"/>
                          <a:gd name="T12" fmla="*/ 21 w 43"/>
                          <a:gd name="T13" fmla="*/ 67 h 76"/>
                          <a:gd name="T14" fmla="*/ 29 w 43"/>
                          <a:gd name="T15" fmla="*/ 73 h 76"/>
                          <a:gd name="T16" fmla="*/ 36 w 43"/>
                          <a:gd name="T17" fmla="*/ 75 h 76"/>
                          <a:gd name="T18" fmla="*/ 39 w 43"/>
                          <a:gd name="T19" fmla="*/ 71 h 76"/>
                          <a:gd name="T20" fmla="*/ 41 w 43"/>
                          <a:gd name="T21" fmla="*/ 64 h 76"/>
                          <a:gd name="T22" fmla="*/ 42 w 43"/>
                          <a:gd name="T23" fmla="*/ 57 h 76"/>
                          <a:gd name="T24" fmla="*/ 41 w 43"/>
                          <a:gd name="T25" fmla="*/ 49 h 76"/>
                          <a:gd name="T26" fmla="*/ 37 w 43"/>
                          <a:gd name="T27" fmla="*/ 36 h 76"/>
                          <a:gd name="T28" fmla="*/ 31 w 43"/>
                          <a:gd name="T29" fmla="*/ 41 h 76"/>
                          <a:gd name="T30" fmla="*/ 22 w 43"/>
                          <a:gd name="T31" fmla="*/ 41 h 76"/>
                          <a:gd name="T32" fmla="*/ 16 w 43"/>
                          <a:gd name="T33" fmla="*/ 40 h 76"/>
                          <a:gd name="T34" fmla="*/ 5 w 43"/>
                          <a:gd name="T35" fmla="*/ 15 h 76"/>
                          <a:gd name="T36" fmla="*/ 0 w 43"/>
                          <a:gd name="T37" fmla="*/ 0 h 7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3"/>
                          <a:gd name="T58" fmla="*/ 0 h 76"/>
                          <a:gd name="T59" fmla="*/ 43 w 43"/>
                          <a:gd name="T60" fmla="*/ 76 h 7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3" h="76">
                            <a:moveTo>
                              <a:pt x="0" y="0"/>
                            </a:move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6" y="31"/>
                            </a:lnTo>
                            <a:lnTo>
                              <a:pt x="9" y="46"/>
                            </a:lnTo>
                            <a:lnTo>
                              <a:pt x="13" y="58"/>
                            </a:lnTo>
                            <a:lnTo>
                              <a:pt x="21" y="67"/>
                            </a:lnTo>
                            <a:lnTo>
                              <a:pt x="29" y="73"/>
                            </a:lnTo>
                            <a:lnTo>
                              <a:pt x="36" y="75"/>
                            </a:lnTo>
                            <a:lnTo>
                              <a:pt x="39" y="71"/>
                            </a:lnTo>
                            <a:lnTo>
                              <a:pt x="41" y="64"/>
                            </a:lnTo>
                            <a:lnTo>
                              <a:pt x="42" y="57"/>
                            </a:lnTo>
                            <a:lnTo>
                              <a:pt x="41" y="49"/>
                            </a:lnTo>
                            <a:lnTo>
                              <a:pt x="37" y="36"/>
                            </a:lnTo>
                            <a:lnTo>
                              <a:pt x="31" y="41"/>
                            </a:lnTo>
                            <a:lnTo>
                              <a:pt x="22" y="41"/>
                            </a:lnTo>
                            <a:lnTo>
                              <a:pt x="16" y="40"/>
                            </a:lnTo>
                            <a:lnTo>
                              <a:pt x="5" y="1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blipFill dpi="0" rotWithShape="0">
                        <a:blip r:embed="rId7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4408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3650" y="997"/>
                      <a:ext cx="160" cy="537"/>
                    </a:xfrm>
                    <a:custGeom>
                      <a:avLst/>
                      <a:gdLst>
                        <a:gd name="T0" fmla="*/ 114 w 160"/>
                        <a:gd name="T1" fmla="*/ 5 h 537"/>
                        <a:gd name="T2" fmla="*/ 145 w 160"/>
                        <a:gd name="T3" fmla="*/ 23 h 537"/>
                        <a:gd name="T4" fmla="*/ 153 w 160"/>
                        <a:gd name="T5" fmla="*/ 38 h 537"/>
                        <a:gd name="T6" fmla="*/ 159 w 160"/>
                        <a:gd name="T7" fmla="*/ 161 h 537"/>
                        <a:gd name="T8" fmla="*/ 156 w 160"/>
                        <a:gd name="T9" fmla="*/ 190 h 537"/>
                        <a:gd name="T10" fmla="*/ 138 w 160"/>
                        <a:gd name="T11" fmla="*/ 188 h 537"/>
                        <a:gd name="T12" fmla="*/ 139 w 160"/>
                        <a:gd name="T13" fmla="*/ 261 h 537"/>
                        <a:gd name="T14" fmla="*/ 130 w 160"/>
                        <a:gd name="T15" fmla="*/ 261 h 537"/>
                        <a:gd name="T16" fmla="*/ 119 w 160"/>
                        <a:gd name="T17" fmla="*/ 412 h 537"/>
                        <a:gd name="T18" fmla="*/ 118 w 160"/>
                        <a:gd name="T19" fmla="*/ 493 h 537"/>
                        <a:gd name="T20" fmla="*/ 116 w 160"/>
                        <a:gd name="T21" fmla="*/ 529 h 537"/>
                        <a:gd name="T22" fmla="*/ 108 w 160"/>
                        <a:gd name="T23" fmla="*/ 536 h 537"/>
                        <a:gd name="T24" fmla="*/ 94 w 160"/>
                        <a:gd name="T25" fmla="*/ 530 h 537"/>
                        <a:gd name="T26" fmla="*/ 87 w 160"/>
                        <a:gd name="T27" fmla="*/ 468 h 537"/>
                        <a:gd name="T28" fmla="*/ 81 w 160"/>
                        <a:gd name="T29" fmla="*/ 533 h 537"/>
                        <a:gd name="T30" fmla="*/ 70 w 160"/>
                        <a:gd name="T31" fmla="*/ 536 h 537"/>
                        <a:gd name="T32" fmla="*/ 59 w 160"/>
                        <a:gd name="T33" fmla="*/ 531 h 537"/>
                        <a:gd name="T34" fmla="*/ 48 w 160"/>
                        <a:gd name="T35" fmla="*/ 409 h 537"/>
                        <a:gd name="T36" fmla="*/ 34 w 160"/>
                        <a:gd name="T37" fmla="*/ 320 h 537"/>
                        <a:gd name="T38" fmla="*/ 12 w 160"/>
                        <a:gd name="T39" fmla="*/ 237 h 537"/>
                        <a:gd name="T40" fmla="*/ 0 w 160"/>
                        <a:gd name="T41" fmla="*/ 236 h 537"/>
                        <a:gd name="T42" fmla="*/ 11 w 160"/>
                        <a:gd name="T43" fmla="*/ 122 h 537"/>
                        <a:gd name="T44" fmla="*/ 12 w 160"/>
                        <a:gd name="T45" fmla="*/ 32 h 537"/>
                        <a:gd name="T46" fmla="*/ 19 w 160"/>
                        <a:gd name="T47" fmla="*/ 22 h 537"/>
                        <a:gd name="T48" fmla="*/ 52 w 160"/>
                        <a:gd name="T49" fmla="*/ 0 h 537"/>
                        <a:gd name="T50" fmla="*/ 80 w 160"/>
                        <a:gd name="T51" fmla="*/ 48 h 537"/>
                        <a:gd name="T52" fmla="*/ 114 w 160"/>
                        <a:gd name="T53" fmla="*/ 5 h 53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60"/>
                        <a:gd name="T82" fmla="*/ 0 h 537"/>
                        <a:gd name="T83" fmla="*/ 160 w 160"/>
                        <a:gd name="T84" fmla="*/ 537 h 53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60" h="537">
                          <a:moveTo>
                            <a:pt x="114" y="5"/>
                          </a:moveTo>
                          <a:lnTo>
                            <a:pt x="145" y="23"/>
                          </a:lnTo>
                          <a:lnTo>
                            <a:pt x="153" y="38"/>
                          </a:lnTo>
                          <a:lnTo>
                            <a:pt x="159" y="161"/>
                          </a:lnTo>
                          <a:lnTo>
                            <a:pt x="156" y="190"/>
                          </a:lnTo>
                          <a:lnTo>
                            <a:pt x="138" y="188"/>
                          </a:lnTo>
                          <a:lnTo>
                            <a:pt x="139" y="261"/>
                          </a:lnTo>
                          <a:lnTo>
                            <a:pt x="130" y="261"/>
                          </a:lnTo>
                          <a:lnTo>
                            <a:pt x="119" y="412"/>
                          </a:lnTo>
                          <a:lnTo>
                            <a:pt x="118" y="493"/>
                          </a:lnTo>
                          <a:lnTo>
                            <a:pt x="116" y="529"/>
                          </a:lnTo>
                          <a:lnTo>
                            <a:pt x="108" y="536"/>
                          </a:lnTo>
                          <a:lnTo>
                            <a:pt x="94" y="530"/>
                          </a:lnTo>
                          <a:lnTo>
                            <a:pt x="87" y="468"/>
                          </a:lnTo>
                          <a:lnTo>
                            <a:pt x="81" y="533"/>
                          </a:lnTo>
                          <a:lnTo>
                            <a:pt x="70" y="536"/>
                          </a:lnTo>
                          <a:lnTo>
                            <a:pt x="59" y="531"/>
                          </a:lnTo>
                          <a:lnTo>
                            <a:pt x="48" y="409"/>
                          </a:lnTo>
                          <a:lnTo>
                            <a:pt x="34" y="320"/>
                          </a:lnTo>
                          <a:lnTo>
                            <a:pt x="12" y="237"/>
                          </a:lnTo>
                          <a:lnTo>
                            <a:pt x="0" y="236"/>
                          </a:lnTo>
                          <a:lnTo>
                            <a:pt x="11" y="122"/>
                          </a:lnTo>
                          <a:lnTo>
                            <a:pt x="12" y="32"/>
                          </a:lnTo>
                          <a:lnTo>
                            <a:pt x="19" y="22"/>
                          </a:lnTo>
                          <a:lnTo>
                            <a:pt x="52" y="0"/>
                          </a:lnTo>
                          <a:lnTo>
                            <a:pt x="80" y="48"/>
                          </a:lnTo>
                          <a:lnTo>
                            <a:pt x="114" y="5"/>
                          </a:lnTo>
                        </a:path>
                      </a:pathLst>
                    </a:custGeom>
                    <a:blipFill dpi="0" rotWithShape="0">
                      <a:blip r:embed="rId29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4409" name="Group 3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0" y="1053"/>
                      <a:ext cx="99" cy="133"/>
                      <a:chOff x="3690" y="1053"/>
                      <a:chExt cx="99" cy="133"/>
                    </a:xfrm>
                  </p:grpSpPr>
                  <p:sp>
                    <p:nvSpPr>
                      <p:cNvPr id="14415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053"/>
                        <a:ext cx="85" cy="101"/>
                      </a:xfrm>
                      <a:custGeom>
                        <a:avLst/>
                        <a:gdLst>
                          <a:gd name="T0" fmla="*/ 84 w 85"/>
                          <a:gd name="T1" fmla="*/ 35 h 101"/>
                          <a:gd name="T2" fmla="*/ 30 w 85"/>
                          <a:gd name="T3" fmla="*/ 0 h 101"/>
                          <a:gd name="T4" fmla="*/ 0 w 85"/>
                          <a:gd name="T5" fmla="*/ 67 h 101"/>
                          <a:gd name="T6" fmla="*/ 54 w 85"/>
                          <a:gd name="T7" fmla="*/ 100 h 101"/>
                          <a:gd name="T8" fmla="*/ 84 w 85"/>
                          <a:gd name="T9" fmla="*/ 35 h 10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101"/>
                          <a:gd name="T17" fmla="*/ 85 w 85"/>
                          <a:gd name="T18" fmla="*/ 101 h 10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101">
                            <a:moveTo>
                              <a:pt x="84" y="35"/>
                            </a:moveTo>
                            <a:lnTo>
                              <a:pt x="30" y="0"/>
                            </a:lnTo>
                            <a:lnTo>
                              <a:pt x="0" y="67"/>
                            </a:lnTo>
                            <a:lnTo>
                              <a:pt x="54" y="100"/>
                            </a:lnTo>
                            <a:lnTo>
                              <a:pt x="84" y="35"/>
                            </a:lnTo>
                          </a:path>
                        </a:pathLst>
                      </a:custGeom>
                      <a:blipFill dpi="0" rotWithShape="0">
                        <a:blip r:embed="rId15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16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0" y="1095"/>
                        <a:ext cx="38" cy="54"/>
                      </a:xfrm>
                      <a:custGeom>
                        <a:avLst/>
                        <a:gdLst>
                          <a:gd name="T0" fmla="*/ 37 w 38"/>
                          <a:gd name="T1" fmla="*/ 33 h 54"/>
                          <a:gd name="T2" fmla="*/ 28 w 38"/>
                          <a:gd name="T3" fmla="*/ 25 h 54"/>
                          <a:gd name="T4" fmla="*/ 23 w 38"/>
                          <a:gd name="T5" fmla="*/ 9 h 54"/>
                          <a:gd name="T6" fmla="*/ 16 w 38"/>
                          <a:gd name="T7" fmla="*/ 4 h 54"/>
                          <a:gd name="T8" fmla="*/ 12 w 38"/>
                          <a:gd name="T9" fmla="*/ 0 h 54"/>
                          <a:gd name="T10" fmla="*/ 10 w 38"/>
                          <a:gd name="T11" fmla="*/ 1 h 54"/>
                          <a:gd name="T12" fmla="*/ 9 w 38"/>
                          <a:gd name="T13" fmla="*/ 5 h 54"/>
                          <a:gd name="T14" fmla="*/ 2 w 38"/>
                          <a:gd name="T15" fmla="*/ 13 h 54"/>
                          <a:gd name="T16" fmla="*/ 0 w 38"/>
                          <a:gd name="T17" fmla="*/ 26 h 54"/>
                          <a:gd name="T18" fmla="*/ 2 w 38"/>
                          <a:gd name="T19" fmla="*/ 36 h 54"/>
                          <a:gd name="T20" fmla="*/ 13 w 38"/>
                          <a:gd name="T21" fmla="*/ 46 h 54"/>
                          <a:gd name="T22" fmla="*/ 33 w 38"/>
                          <a:gd name="T23" fmla="*/ 53 h 54"/>
                          <a:gd name="T24" fmla="*/ 37 w 38"/>
                          <a:gd name="T25" fmla="*/ 33 h 54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38"/>
                          <a:gd name="T40" fmla="*/ 0 h 54"/>
                          <a:gd name="T41" fmla="*/ 38 w 38"/>
                          <a:gd name="T42" fmla="*/ 54 h 54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38" h="54">
                            <a:moveTo>
                              <a:pt x="37" y="33"/>
                            </a:moveTo>
                            <a:lnTo>
                              <a:pt x="28" y="25"/>
                            </a:lnTo>
                            <a:lnTo>
                              <a:pt x="23" y="9"/>
                            </a:lnTo>
                            <a:lnTo>
                              <a:pt x="16" y="4"/>
                            </a:lnTo>
                            <a:lnTo>
                              <a:pt x="12" y="0"/>
                            </a:lnTo>
                            <a:lnTo>
                              <a:pt x="10" y="1"/>
                            </a:lnTo>
                            <a:lnTo>
                              <a:pt x="9" y="5"/>
                            </a:lnTo>
                            <a:lnTo>
                              <a:pt x="2" y="13"/>
                            </a:lnTo>
                            <a:lnTo>
                              <a:pt x="0" y="26"/>
                            </a:lnTo>
                            <a:lnTo>
                              <a:pt x="2" y="36"/>
                            </a:lnTo>
                            <a:lnTo>
                              <a:pt x="13" y="46"/>
                            </a:lnTo>
                            <a:lnTo>
                              <a:pt x="33" y="53"/>
                            </a:lnTo>
                            <a:lnTo>
                              <a:pt x="37" y="33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417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0" y="1126"/>
                        <a:ext cx="69" cy="60"/>
                      </a:xfrm>
                      <a:custGeom>
                        <a:avLst/>
                        <a:gdLst>
                          <a:gd name="T0" fmla="*/ 68 w 69"/>
                          <a:gd name="T1" fmla="*/ 59 h 60"/>
                          <a:gd name="T2" fmla="*/ 41 w 69"/>
                          <a:gd name="T3" fmla="*/ 49 h 60"/>
                          <a:gd name="T4" fmla="*/ 19 w 69"/>
                          <a:gd name="T5" fmla="*/ 37 h 60"/>
                          <a:gd name="T6" fmla="*/ 0 w 69"/>
                          <a:gd name="T7" fmla="*/ 25 h 60"/>
                          <a:gd name="T8" fmla="*/ 7 w 69"/>
                          <a:gd name="T9" fmla="*/ 0 h 60"/>
                          <a:gd name="T10" fmla="*/ 44 w 69"/>
                          <a:gd name="T11" fmla="*/ 16 h 60"/>
                          <a:gd name="T12" fmla="*/ 65 w 69"/>
                          <a:gd name="T13" fmla="*/ 24 h 60"/>
                          <a:gd name="T14" fmla="*/ 66 w 69"/>
                          <a:gd name="T15" fmla="*/ 20 h 60"/>
                          <a:gd name="T16" fmla="*/ 68 w 69"/>
                          <a:gd name="T17" fmla="*/ 59 h 6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9"/>
                          <a:gd name="T28" fmla="*/ 0 h 60"/>
                          <a:gd name="T29" fmla="*/ 69 w 69"/>
                          <a:gd name="T30" fmla="*/ 60 h 6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9" h="60">
                            <a:moveTo>
                              <a:pt x="68" y="59"/>
                            </a:moveTo>
                            <a:lnTo>
                              <a:pt x="41" y="49"/>
                            </a:lnTo>
                            <a:lnTo>
                              <a:pt x="19" y="37"/>
                            </a:lnTo>
                            <a:lnTo>
                              <a:pt x="0" y="25"/>
                            </a:lnTo>
                            <a:lnTo>
                              <a:pt x="7" y="0"/>
                            </a:lnTo>
                            <a:lnTo>
                              <a:pt x="44" y="16"/>
                            </a:lnTo>
                            <a:lnTo>
                              <a:pt x="65" y="24"/>
                            </a:lnTo>
                            <a:lnTo>
                              <a:pt x="66" y="20"/>
                            </a:lnTo>
                            <a:lnTo>
                              <a:pt x="68" y="59"/>
                            </a:lnTo>
                          </a:path>
                        </a:pathLst>
                      </a:custGeom>
                      <a:blipFill dpi="0" rotWithShape="0">
                        <a:blip r:embed="rId29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410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6" y="1145"/>
                      <a:ext cx="70" cy="325"/>
                      <a:chOff x="3716" y="1145"/>
                      <a:chExt cx="70" cy="325"/>
                    </a:xfrm>
                  </p:grpSpPr>
                  <p:grpSp>
                    <p:nvGrpSpPr>
                      <p:cNvPr id="14411" name="Group 3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6" y="1145"/>
                        <a:ext cx="70" cy="114"/>
                        <a:chOff x="3716" y="1145"/>
                        <a:chExt cx="70" cy="114"/>
                      </a:xfrm>
                    </p:grpSpPr>
                    <p:sp>
                      <p:nvSpPr>
                        <p:cNvPr id="14413" name="Freeform 3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6" y="1145"/>
                          <a:ext cx="61" cy="114"/>
                        </a:xfrm>
                        <a:custGeom>
                          <a:avLst/>
                          <a:gdLst>
                            <a:gd name="T0" fmla="*/ 60 w 61"/>
                            <a:gd name="T1" fmla="*/ 113 h 114"/>
                            <a:gd name="T2" fmla="*/ 1 w 61"/>
                            <a:gd name="T3" fmla="*/ 107 h 114"/>
                            <a:gd name="T4" fmla="*/ 0 w 61"/>
                            <a:gd name="T5" fmla="*/ 0 h 114"/>
                            <a:gd name="T6" fmla="*/ 0 60000 65536"/>
                            <a:gd name="T7" fmla="*/ 0 60000 65536"/>
                            <a:gd name="T8" fmla="*/ 0 60000 65536"/>
                            <a:gd name="T9" fmla="*/ 0 w 61"/>
                            <a:gd name="T10" fmla="*/ 0 h 114"/>
                            <a:gd name="T11" fmla="*/ 61 w 61"/>
                            <a:gd name="T12" fmla="*/ 114 h 1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1" h="114">
                              <a:moveTo>
                                <a:pt x="60" y="113"/>
                              </a:moveTo>
                              <a:lnTo>
                                <a:pt x="1" y="10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7F7F7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4414" name="Freeform 3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7" y="1158"/>
                          <a:ext cx="69" cy="30"/>
                        </a:xfrm>
                        <a:custGeom>
                          <a:avLst/>
                          <a:gdLst>
                            <a:gd name="T0" fmla="*/ 68 w 69"/>
                            <a:gd name="T1" fmla="*/ 29 h 30"/>
                            <a:gd name="T2" fmla="*/ 44 w 69"/>
                            <a:gd name="T3" fmla="*/ 21 h 30"/>
                            <a:gd name="T4" fmla="*/ 0 w 69"/>
                            <a:gd name="T5" fmla="*/ 0 h 30"/>
                            <a:gd name="T6" fmla="*/ 0 60000 65536"/>
                            <a:gd name="T7" fmla="*/ 0 60000 65536"/>
                            <a:gd name="T8" fmla="*/ 0 60000 65536"/>
                            <a:gd name="T9" fmla="*/ 0 w 69"/>
                            <a:gd name="T10" fmla="*/ 0 h 30"/>
                            <a:gd name="T11" fmla="*/ 69 w 69"/>
                            <a:gd name="T12" fmla="*/ 30 h 3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9" h="30">
                              <a:moveTo>
                                <a:pt x="68" y="29"/>
                              </a:moveTo>
                              <a:lnTo>
                                <a:pt x="44" y="2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7F7F7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4412" name="Freeform 3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8" y="1275"/>
                        <a:ext cx="10" cy="195"/>
                      </a:xfrm>
                      <a:custGeom>
                        <a:avLst/>
                        <a:gdLst>
                          <a:gd name="T0" fmla="*/ 0 w 10"/>
                          <a:gd name="T1" fmla="*/ 0 h 195"/>
                          <a:gd name="T2" fmla="*/ 3 w 10"/>
                          <a:gd name="T3" fmla="*/ 104 h 195"/>
                          <a:gd name="T4" fmla="*/ 9 w 10"/>
                          <a:gd name="T5" fmla="*/ 194 h 195"/>
                          <a:gd name="T6" fmla="*/ 0 60000 65536"/>
                          <a:gd name="T7" fmla="*/ 0 60000 65536"/>
                          <a:gd name="T8" fmla="*/ 0 60000 65536"/>
                          <a:gd name="T9" fmla="*/ 0 w 10"/>
                          <a:gd name="T10" fmla="*/ 0 h 195"/>
                          <a:gd name="T11" fmla="*/ 10 w 10"/>
                          <a:gd name="T12" fmla="*/ 195 h 19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0" h="195">
                            <a:moveTo>
                              <a:pt x="0" y="0"/>
                            </a:moveTo>
                            <a:lnTo>
                              <a:pt x="3" y="104"/>
                            </a:lnTo>
                            <a:lnTo>
                              <a:pt x="9" y="194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7F7F7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4606" name="Group 258"/>
          <p:cNvGrpSpPr>
            <a:grpSpLocks/>
          </p:cNvGrpSpPr>
          <p:nvPr/>
        </p:nvGrpSpPr>
        <p:grpSpPr bwMode="auto">
          <a:xfrm>
            <a:off x="685800" y="4013200"/>
            <a:ext cx="7086600" cy="989013"/>
            <a:chOff x="685800" y="4013200"/>
            <a:chExt cx="7086600" cy="989675"/>
          </a:xfrm>
        </p:grpSpPr>
        <p:sp>
          <p:nvSpPr>
            <p:cNvPr id="14344" name="Rectangle 312"/>
            <p:cNvSpPr>
              <a:spLocks noChangeArrowheads="1"/>
            </p:cNvSpPr>
            <p:nvPr/>
          </p:nvSpPr>
          <p:spPr bwMode="auto">
            <a:xfrm>
              <a:off x="685800" y="4048125"/>
              <a:ext cx="5791200" cy="95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Sample</a:t>
              </a:r>
              <a:r>
                <a:rPr lang="en-US" sz="2800" b="1">
                  <a:solidFill>
                    <a:srgbClr val="003399"/>
                  </a:solidFill>
                  <a:latin typeface="Times New Roman" pitchFamily="18" charset="0"/>
                </a:rPr>
                <a:t>  </a:t>
              </a:r>
            </a:p>
            <a:p>
              <a:pPr eaLnBrk="0" hangingPunct="0"/>
              <a:r>
                <a:rPr lang="en-US" sz="2800">
                  <a:latin typeface="Times New Roman" pitchFamily="18" charset="0"/>
                </a:rPr>
                <a:t>A subset of the population.</a:t>
              </a:r>
            </a:p>
          </p:txBody>
        </p:sp>
        <p:grpSp>
          <p:nvGrpSpPr>
            <p:cNvPr id="14345" name="Group 328"/>
            <p:cNvGrpSpPr>
              <a:grpSpLocks/>
            </p:cNvGrpSpPr>
            <p:nvPr/>
          </p:nvGrpSpPr>
          <p:grpSpPr bwMode="auto">
            <a:xfrm>
              <a:off x="6705600" y="4013200"/>
              <a:ext cx="1066800" cy="939800"/>
              <a:chOff x="3552" y="2270"/>
              <a:chExt cx="579" cy="788"/>
            </a:xfrm>
          </p:grpSpPr>
          <p:grpSp>
            <p:nvGrpSpPr>
              <p:cNvPr id="14346" name="Group 329"/>
              <p:cNvGrpSpPr>
                <a:grpSpLocks/>
              </p:cNvGrpSpPr>
              <p:nvPr/>
            </p:nvGrpSpPr>
            <p:grpSpPr bwMode="auto">
              <a:xfrm>
                <a:off x="3552" y="2352"/>
                <a:ext cx="224" cy="706"/>
                <a:chOff x="3552" y="2352"/>
                <a:chExt cx="224" cy="706"/>
              </a:xfrm>
            </p:grpSpPr>
            <p:grpSp>
              <p:nvGrpSpPr>
                <p:cNvPr id="14377" name="Group 330"/>
                <p:cNvGrpSpPr>
                  <a:grpSpLocks/>
                </p:cNvGrpSpPr>
                <p:nvPr/>
              </p:nvGrpSpPr>
              <p:grpSpPr bwMode="auto">
                <a:xfrm>
                  <a:off x="3552" y="2455"/>
                  <a:ext cx="224" cy="199"/>
                  <a:chOff x="3552" y="2455"/>
                  <a:chExt cx="224" cy="199"/>
                </a:xfrm>
              </p:grpSpPr>
              <p:sp>
                <p:nvSpPr>
                  <p:cNvPr id="14385" name="Freeform 331"/>
                  <p:cNvSpPr>
                    <a:spLocks/>
                  </p:cNvSpPr>
                  <p:nvPr/>
                </p:nvSpPr>
                <p:spPr bwMode="auto">
                  <a:xfrm>
                    <a:off x="3552" y="2455"/>
                    <a:ext cx="224" cy="199"/>
                  </a:xfrm>
                  <a:custGeom>
                    <a:avLst/>
                    <a:gdLst>
                      <a:gd name="T0" fmla="*/ 85 w 224"/>
                      <a:gd name="T1" fmla="*/ 0 h 199"/>
                      <a:gd name="T2" fmla="*/ 58 w 224"/>
                      <a:gd name="T3" fmla="*/ 16 h 199"/>
                      <a:gd name="T4" fmla="*/ 31 w 224"/>
                      <a:gd name="T5" fmla="*/ 30 h 199"/>
                      <a:gd name="T6" fmla="*/ 14 w 224"/>
                      <a:gd name="T7" fmla="*/ 87 h 199"/>
                      <a:gd name="T8" fmla="*/ 1 w 224"/>
                      <a:gd name="T9" fmla="*/ 130 h 199"/>
                      <a:gd name="T10" fmla="*/ 0 w 224"/>
                      <a:gd name="T11" fmla="*/ 139 h 199"/>
                      <a:gd name="T12" fmla="*/ 12 w 224"/>
                      <a:gd name="T13" fmla="*/ 161 h 199"/>
                      <a:gd name="T14" fmla="*/ 20 w 224"/>
                      <a:gd name="T15" fmla="*/ 168 h 199"/>
                      <a:gd name="T16" fmla="*/ 27 w 224"/>
                      <a:gd name="T17" fmla="*/ 170 h 199"/>
                      <a:gd name="T18" fmla="*/ 28 w 224"/>
                      <a:gd name="T19" fmla="*/ 176 h 199"/>
                      <a:gd name="T20" fmla="*/ 41 w 224"/>
                      <a:gd name="T21" fmla="*/ 167 h 199"/>
                      <a:gd name="T22" fmla="*/ 42 w 224"/>
                      <a:gd name="T23" fmla="*/ 190 h 199"/>
                      <a:gd name="T24" fmla="*/ 50 w 224"/>
                      <a:gd name="T25" fmla="*/ 198 h 199"/>
                      <a:gd name="T26" fmla="*/ 180 w 224"/>
                      <a:gd name="T27" fmla="*/ 198 h 199"/>
                      <a:gd name="T28" fmla="*/ 191 w 224"/>
                      <a:gd name="T29" fmla="*/ 187 h 199"/>
                      <a:gd name="T30" fmla="*/ 189 w 224"/>
                      <a:gd name="T31" fmla="*/ 167 h 199"/>
                      <a:gd name="T32" fmla="*/ 203 w 224"/>
                      <a:gd name="T33" fmla="*/ 180 h 199"/>
                      <a:gd name="T34" fmla="*/ 223 w 224"/>
                      <a:gd name="T35" fmla="*/ 142 h 199"/>
                      <a:gd name="T36" fmla="*/ 183 w 224"/>
                      <a:gd name="T37" fmla="*/ 26 h 199"/>
                      <a:gd name="T38" fmla="*/ 140 w 224"/>
                      <a:gd name="T39" fmla="*/ 11 h 199"/>
                      <a:gd name="T40" fmla="*/ 127 w 224"/>
                      <a:gd name="T41" fmla="*/ 3 h 199"/>
                      <a:gd name="T42" fmla="*/ 107 w 224"/>
                      <a:gd name="T43" fmla="*/ 22 h 199"/>
                      <a:gd name="T44" fmla="*/ 85 w 224"/>
                      <a:gd name="T45" fmla="*/ 0 h 1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4"/>
                      <a:gd name="T70" fmla="*/ 0 h 199"/>
                      <a:gd name="T71" fmla="*/ 224 w 224"/>
                      <a:gd name="T72" fmla="*/ 199 h 1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4" h="199">
                        <a:moveTo>
                          <a:pt x="85" y="0"/>
                        </a:moveTo>
                        <a:lnTo>
                          <a:pt x="58" y="16"/>
                        </a:lnTo>
                        <a:lnTo>
                          <a:pt x="31" y="30"/>
                        </a:lnTo>
                        <a:lnTo>
                          <a:pt x="14" y="87"/>
                        </a:lnTo>
                        <a:lnTo>
                          <a:pt x="1" y="130"/>
                        </a:lnTo>
                        <a:lnTo>
                          <a:pt x="0" y="139"/>
                        </a:lnTo>
                        <a:lnTo>
                          <a:pt x="12" y="161"/>
                        </a:lnTo>
                        <a:lnTo>
                          <a:pt x="20" y="168"/>
                        </a:lnTo>
                        <a:lnTo>
                          <a:pt x="27" y="170"/>
                        </a:lnTo>
                        <a:lnTo>
                          <a:pt x="28" y="176"/>
                        </a:lnTo>
                        <a:lnTo>
                          <a:pt x="41" y="167"/>
                        </a:lnTo>
                        <a:lnTo>
                          <a:pt x="42" y="190"/>
                        </a:lnTo>
                        <a:lnTo>
                          <a:pt x="50" y="198"/>
                        </a:lnTo>
                        <a:lnTo>
                          <a:pt x="180" y="198"/>
                        </a:lnTo>
                        <a:lnTo>
                          <a:pt x="191" y="187"/>
                        </a:lnTo>
                        <a:lnTo>
                          <a:pt x="189" y="167"/>
                        </a:lnTo>
                        <a:lnTo>
                          <a:pt x="203" y="180"/>
                        </a:lnTo>
                        <a:lnTo>
                          <a:pt x="223" y="142"/>
                        </a:lnTo>
                        <a:lnTo>
                          <a:pt x="183" y="26"/>
                        </a:lnTo>
                        <a:lnTo>
                          <a:pt x="140" y="11"/>
                        </a:lnTo>
                        <a:lnTo>
                          <a:pt x="127" y="3"/>
                        </a:lnTo>
                        <a:lnTo>
                          <a:pt x="107" y="22"/>
                        </a:lnTo>
                        <a:lnTo>
                          <a:pt x="85" y="0"/>
                        </a:lnTo>
                      </a:path>
                    </a:pathLst>
                  </a:custGeom>
                  <a:blipFill dpi="0" rotWithShape="0">
                    <a:blip r:embed="rId20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386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3596" y="2475"/>
                    <a:ext cx="155" cy="179"/>
                    <a:chOff x="3596" y="2475"/>
                    <a:chExt cx="155" cy="179"/>
                  </a:xfrm>
                </p:grpSpPr>
                <p:sp>
                  <p:nvSpPr>
                    <p:cNvPr id="14387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3644" y="2475"/>
                      <a:ext cx="34" cy="179"/>
                    </a:xfrm>
                    <a:custGeom>
                      <a:avLst/>
                      <a:gdLst>
                        <a:gd name="T0" fmla="*/ 9 w 34"/>
                        <a:gd name="T1" fmla="*/ 0 h 179"/>
                        <a:gd name="T2" fmla="*/ 3 w 34"/>
                        <a:gd name="T3" fmla="*/ 12 h 179"/>
                        <a:gd name="T4" fmla="*/ 9 w 34"/>
                        <a:gd name="T5" fmla="*/ 18 h 179"/>
                        <a:gd name="T6" fmla="*/ 0 w 34"/>
                        <a:gd name="T7" fmla="*/ 142 h 179"/>
                        <a:gd name="T8" fmla="*/ 1 w 34"/>
                        <a:gd name="T9" fmla="*/ 164 h 179"/>
                        <a:gd name="T10" fmla="*/ 18 w 34"/>
                        <a:gd name="T11" fmla="*/ 178 h 179"/>
                        <a:gd name="T12" fmla="*/ 33 w 34"/>
                        <a:gd name="T13" fmla="*/ 163 h 179"/>
                        <a:gd name="T14" fmla="*/ 33 w 34"/>
                        <a:gd name="T15" fmla="*/ 137 h 179"/>
                        <a:gd name="T16" fmla="*/ 19 w 34"/>
                        <a:gd name="T17" fmla="*/ 19 h 179"/>
                        <a:gd name="T18" fmla="*/ 25 w 34"/>
                        <a:gd name="T19" fmla="*/ 12 h 179"/>
                        <a:gd name="T20" fmla="*/ 20 w 34"/>
                        <a:gd name="T21" fmla="*/ 0 h 179"/>
                        <a:gd name="T22" fmla="*/ 15 w 34"/>
                        <a:gd name="T23" fmla="*/ 4 h 179"/>
                        <a:gd name="T24" fmla="*/ 9 w 34"/>
                        <a:gd name="T25" fmla="*/ 0 h 17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4"/>
                        <a:gd name="T40" fmla="*/ 0 h 179"/>
                        <a:gd name="T41" fmla="*/ 34 w 34"/>
                        <a:gd name="T42" fmla="*/ 179 h 17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4" h="179">
                          <a:moveTo>
                            <a:pt x="9" y="0"/>
                          </a:moveTo>
                          <a:lnTo>
                            <a:pt x="3" y="12"/>
                          </a:lnTo>
                          <a:lnTo>
                            <a:pt x="9" y="18"/>
                          </a:lnTo>
                          <a:lnTo>
                            <a:pt x="0" y="142"/>
                          </a:lnTo>
                          <a:lnTo>
                            <a:pt x="1" y="164"/>
                          </a:lnTo>
                          <a:lnTo>
                            <a:pt x="18" y="178"/>
                          </a:lnTo>
                          <a:lnTo>
                            <a:pt x="33" y="163"/>
                          </a:lnTo>
                          <a:lnTo>
                            <a:pt x="33" y="137"/>
                          </a:lnTo>
                          <a:lnTo>
                            <a:pt x="19" y="19"/>
                          </a:lnTo>
                          <a:lnTo>
                            <a:pt x="25" y="12"/>
                          </a:lnTo>
                          <a:lnTo>
                            <a:pt x="20" y="0"/>
                          </a:lnTo>
                          <a:lnTo>
                            <a:pt x="15" y="4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blipFill dpi="0" rotWithShape="0">
                      <a:blip r:embed="rId3" cstate="print"/>
                      <a:srcRect/>
                      <a:tile tx="0" ty="0" sx="100000" sy="100000" flip="none" algn="tl"/>
                    </a:blip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4388" name="Group 3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6" y="2551"/>
                      <a:ext cx="155" cy="61"/>
                      <a:chOff x="3596" y="2551"/>
                      <a:chExt cx="155" cy="61"/>
                    </a:xfrm>
                  </p:grpSpPr>
                  <p:sp>
                    <p:nvSpPr>
                      <p:cNvPr id="14389" name="Freeform 3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9" y="2563"/>
                        <a:ext cx="121" cy="40"/>
                      </a:xfrm>
                      <a:custGeom>
                        <a:avLst/>
                        <a:gdLst>
                          <a:gd name="T0" fmla="*/ 10 w 121"/>
                          <a:gd name="T1" fmla="*/ 24 h 40"/>
                          <a:gd name="T2" fmla="*/ 92 w 121"/>
                          <a:gd name="T3" fmla="*/ 0 h 40"/>
                          <a:gd name="T4" fmla="*/ 120 w 121"/>
                          <a:gd name="T5" fmla="*/ 3 h 40"/>
                          <a:gd name="T6" fmla="*/ 20 w 121"/>
                          <a:gd name="T7" fmla="*/ 39 h 40"/>
                          <a:gd name="T8" fmla="*/ 0 w 121"/>
                          <a:gd name="T9" fmla="*/ 28 h 40"/>
                          <a:gd name="T10" fmla="*/ 10 w 121"/>
                          <a:gd name="T11" fmla="*/ 24 h 4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1"/>
                          <a:gd name="T19" fmla="*/ 0 h 40"/>
                          <a:gd name="T20" fmla="*/ 121 w 121"/>
                          <a:gd name="T21" fmla="*/ 40 h 4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1" h="40">
                            <a:moveTo>
                              <a:pt x="10" y="24"/>
                            </a:moveTo>
                            <a:lnTo>
                              <a:pt x="92" y="0"/>
                            </a:lnTo>
                            <a:lnTo>
                              <a:pt x="120" y="3"/>
                            </a:lnTo>
                            <a:lnTo>
                              <a:pt x="20" y="39"/>
                            </a:lnTo>
                            <a:lnTo>
                              <a:pt x="0" y="28"/>
                            </a:lnTo>
                            <a:lnTo>
                              <a:pt x="10" y="24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390" name="Freeform 3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3" y="2565"/>
                        <a:ext cx="68" cy="45"/>
                      </a:xfrm>
                      <a:custGeom>
                        <a:avLst/>
                        <a:gdLst>
                          <a:gd name="T0" fmla="*/ 35 w 68"/>
                          <a:gd name="T1" fmla="*/ 0 h 45"/>
                          <a:gd name="T2" fmla="*/ 8 w 68"/>
                          <a:gd name="T3" fmla="*/ 7 h 45"/>
                          <a:gd name="T4" fmla="*/ 6 w 68"/>
                          <a:gd name="T5" fmla="*/ 16 h 45"/>
                          <a:gd name="T6" fmla="*/ 0 w 68"/>
                          <a:gd name="T7" fmla="*/ 23 h 45"/>
                          <a:gd name="T8" fmla="*/ 11 w 68"/>
                          <a:gd name="T9" fmla="*/ 35 h 45"/>
                          <a:gd name="T10" fmla="*/ 26 w 68"/>
                          <a:gd name="T11" fmla="*/ 43 h 45"/>
                          <a:gd name="T12" fmla="*/ 48 w 68"/>
                          <a:gd name="T13" fmla="*/ 44 h 45"/>
                          <a:gd name="T14" fmla="*/ 67 w 68"/>
                          <a:gd name="T15" fmla="*/ 25 h 45"/>
                          <a:gd name="T16" fmla="*/ 65 w 68"/>
                          <a:gd name="T17" fmla="*/ 1 h 45"/>
                          <a:gd name="T18" fmla="*/ 48 w 68"/>
                          <a:gd name="T19" fmla="*/ 13 h 45"/>
                          <a:gd name="T20" fmla="*/ 35 w 68"/>
                          <a:gd name="T21" fmla="*/ 0 h 4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8"/>
                          <a:gd name="T34" fmla="*/ 0 h 45"/>
                          <a:gd name="T35" fmla="*/ 68 w 68"/>
                          <a:gd name="T36" fmla="*/ 45 h 4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8" h="45">
                            <a:moveTo>
                              <a:pt x="35" y="0"/>
                            </a:moveTo>
                            <a:lnTo>
                              <a:pt x="8" y="7"/>
                            </a:lnTo>
                            <a:lnTo>
                              <a:pt x="6" y="16"/>
                            </a:lnTo>
                            <a:lnTo>
                              <a:pt x="0" y="23"/>
                            </a:lnTo>
                            <a:lnTo>
                              <a:pt x="11" y="35"/>
                            </a:lnTo>
                            <a:lnTo>
                              <a:pt x="26" y="43"/>
                            </a:lnTo>
                            <a:lnTo>
                              <a:pt x="48" y="44"/>
                            </a:lnTo>
                            <a:lnTo>
                              <a:pt x="67" y="25"/>
                            </a:lnTo>
                            <a:lnTo>
                              <a:pt x="65" y="1"/>
                            </a:lnTo>
                            <a:lnTo>
                              <a:pt x="48" y="13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4391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6" y="2551"/>
                        <a:ext cx="55" cy="61"/>
                      </a:xfrm>
                      <a:custGeom>
                        <a:avLst/>
                        <a:gdLst>
                          <a:gd name="T0" fmla="*/ 0 w 55"/>
                          <a:gd name="T1" fmla="*/ 37 h 61"/>
                          <a:gd name="T2" fmla="*/ 6 w 55"/>
                          <a:gd name="T3" fmla="*/ 27 h 61"/>
                          <a:gd name="T4" fmla="*/ 12 w 55"/>
                          <a:gd name="T5" fmla="*/ 16 h 61"/>
                          <a:gd name="T6" fmla="*/ 15 w 55"/>
                          <a:gd name="T7" fmla="*/ 5 h 61"/>
                          <a:gd name="T8" fmla="*/ 31 w 55"/>
                          <a:gd name="T9" fmla="*/ 0 h 61"/>
                          <a:gd name="T10" fmla="*/ 44 w 55"/>
                          <a:gd name="T11" fmla="*/ 0 h 61"/>
                          <a:gd name="T12" fmla="*/ 54 w 55"/>
                          <a:gd name="T13" fmla="*/ 30 h 61"/>
                          <a:gd name="T14" fmla="*/ 51 w 55"/>
                          <a:gd name="T15" fmla="*/ 37 h 61"/>
                          <a:gd name="T16" fmla="*/ 44 w 55"/>
                          <a:gd name="T17" fmla="*/ 45 h 61"/>
                          <a:gd name="T18" fmla="*/ 33 w 55"/>
                          <a:gd name="T19" fmla="*/ 48 h 61"/>
                          <a:gd name="T20" fmla="*/ 25 w 55"/>
                          <a:gd name="T21" fmla="*/ 49 h 61"/>
                          <a:gd name="T22" fmla="*/ 21 w 55"/>
                          <a:gd name="T23" fmla="*/ 51 h 61"/>
                          <a:gd name="T24" fmla="*/ 16 w 55"/>
                          <a:gd name="T25" fmla="*/ 57 h 61"/>
                          <a:gd name="T26" fmla="*/ 6 w 55"/>
                          <a:gd name="T27" fmla="*/ 60 h 61"/>
                          <a:gd name="T28" fmla="*/ 2 w 55"/>
                          <a:gd name="T29" fmla="*/ 60 h 61"/>
                          <a:gd name="T30" fmla="*/ 0 w 55"/>
                          <a:gd name="T31" fmla="*/ 37 h 61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55"/>
                          <a:gd name="T49" fmla="*/ 0 h 61"/>
                          <a:gd name="T50" fmla="*/ 55 w 55"/>
                          <a:gd name="T51" fmla="*/ 61 h 61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55" h="61">
                            <a:moveTo>
                              <a:pt x="0" y="37"/>
                            </a:moveTo>
                            <a:lnTo>
                              <a:pt x="6" y="27"/>
                            </a:lnTo>
                            <a:lnTo>
                              <a:pt x="12" y="16"/>
                            </a:lnTo>
                            <a:lnTo>
                              <a:pt x="15" y="5"/>
                            </a:lnTo>
                            <a:lnTo>
                              <a:pt x="31" y="0"/>
                            </a:lnTo>
                            <a:lnTo>
                              <a:pt x="44" y="0"/>
                            </a:lnTo>
                            <a:lnTo>
                              <a:pt x="54" y="30"/>
                            </a:lnTo>
                            <a:lnTo>
                              <a:pt x="51" y="37"/>
                            </a:lnTo>
                            <a:lnTo>
                              <a:pt x="44" y="45"/>
                            </a:lnTo>
                            <a:lnTo>
                              <a:pt x="33" y="48"/>
                            </a:lnTo>
                            <a:lnTo>
                              <a:pt x="25" y="49"/>
                            </a:lnTo>
                            <a:lnTo>
                              <a:pt x="21" y="51"/>
                            </a:lnTo>
                            <a:lnTo>
                              <a:pt x="16" y="57"/>
                            </a:lnTo>
                            <a:lnTo>
                              <a:pt x="6" y="60"/>
                            </a:lnTo>
                            <a:lnTo>
                              <a:pt x="2" y="60"/>
                            </a:lnTo>
                            <a:lnTo>
                              <a:pt x="0" y="37"/>
                            </a:lnTo>
                          </a:path>
                        </a:pathLst>
                      </a:custGeom>
                      <a:blipFill dpi="0" rotWithShape="0">
                        <a:blip r:embed="rId11" cstate="print"/>
                        <a:srcRect/>
                        <a:tile tx="0" ty="0" sx="100000" sy="100000" flip="none" algn="tl"/>
                      </a:blip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378" name="Group 338"/>
                <p:cNvGrpSpPr>
                  <a:grpSpLocks/>
                </p:cNvGrpSpPr>
                <p:nvPr/>
              </p:nvGrpSpPr>
              <p:grpSpPr bwMode="auto">
                <a:xfrm>
                  <a:off x="3622" y="2352"/>
                  <a:ext cx="77" cy="129"/>
                  <a:chOff x="3622" y="2352"/>
                  <a:chExt cx="77" cy="129"/>
                </a:xfrm>
              </p:grpSpPr>
              <p:sp>
                <p:nvSpPr>
                  <p:cNvPr id="14383" name="Freeform 339"/>
                  <p:cNvSpPr>
                    <a:spLocks/>
                  </p:cNvSpPr>
                  <p:nvPr/>
                </p:nvSpPr>
                <p:spPr bwMode="auto">
                  <a:xfrm>
                    <a:off x="3623" y="2359"/>
                    <a:ext cx="72" cy="122"/>
                  </a:xfrm>
                  <a:custGeom>
                    <a:avLst/>
                    <a:gdLst>
                      <a:gd name="T0" fmla="*/ 0 w 72"/>
                      <a:gd name="T1" fmla="*/ 52 h 122"/>
                      <a:gd name="T2" fmla="*/ 3 w 72"/>
                      <a:gd name="T3" fmla="*/ 62 h 122"/>
                      <a:gd name="T4" fmla="*/ 5 w 72"/>
                      <a:gd name="T5" fmla="*/ 68 h 122"/>
                      <a:gd name="T6" fmla="*/ 8 w 72"/>
                      <a:gd name="T7" fmla="*/ 73 h 122"/>
                      <a:gd name="T8" fmla="*/ 12 w 72"/>
                      <a:gd name="T9" fmla="*/ 72 h 122"/>
                      <a:gd name="T10" fmla="*/ 13 w 72"/>
                      <a:gd name="T11" fmla="*/ 72 h 122"/>
                      <a:gd name="T12" fmla="*/ 13 w 72"/>
                      <a:gd name="T13" fmla="*/ 96 h 122"/>
                      <a:gd name="T14" fmla="*/ 35 w 72"/>
                      <a:gd name="T15" fmla="*/ 121 h 122"/>
                      <a:gd name="T16" fmla="*/ 55 w 72"/>
                      <a:gd name="T17" fmla="*/ 102 h 122"/>
                      <a:gd name="T18" fmla="*/ 56 w 72"/>
                      <a:gd name="T19" fmla="*/ 96 h 122"/>
                      <a:gd name="T20" fmla="*/ 59 w 72"/>
                      <a:gd name="T21" fmla="*/ 91 h 122"/>
                      <a:gd name="T22" fmla="*/ 62 w 72"/>
                      <a:gd name="T23" fmla="*/ 86 h 122"/>
                      <a:gd name="T24" fmla="*/ 64 w 72"/>
                      <a:gd name="T25" fmla="*/ 76 h 122"/>
                      <a:gd name="T26" fmla="*/ 69 w 72"/>
                      <a:gd name="T27" fmla="*/ 66 h 122"/>
                      <a:gd name="T28" fmla="*/ 70 w 72"/>
                      <a:gd name="T29" fmla="*/ 57 h 122"/>
                      <a:gd name="T30" fmla="*/ 70 w 72"/>
                      <a:gd name="T31" fmla="*/ 36 h 122"/>
                      <a:gd name="T32" fmla="*/ 71 w 72"/>
                      <a:gd name="T33" fmla="*/ 28 h 122"/>
                      <a:gd name="T34" fmla="*/ 69 w 72"/>
                      <a:gd name="T35" fmla="*/ 19 h 122"/>
                      <a:gd name="T36" fmla="*/ 65 w 72"/>
                      <a:gd name="T37" fmla="*/ 11 h 122"/>
                      <a:gd name="T38" fmla="*/ 57 w 72"/>
                      <a:gd name="T39" fmla="*/ 5 h 122"/>
                      <a:gd name="T40" fmla="*/ 48 w 72"/>
                      <a:gd name="T41" fmla="*/ 2 h 122"/>
                      <a:gd name="T42" fmla="*/ 38 w 72"/>
                      <a:gd name="T43" fmla="*/ 0 h 122"/>
                      <a:gd name="T44" fmla="*/ 28 w 72"/>
                      <a:gd name="T45" fmla="*/ 1 h 122"/>
                      <a:gd name="T46" fmla="*/ 20 w 72"/>
                      <a:gd name="T47" fmla="*/ 4 h 122"/>
                      <a:gd name="T48" fmla="*/ 13 w 72"/>
                      <a:gd name="T49" fmla="*/ 9 h 122"/>
                      <a:gd name="T50" fmla="*/ 8 w 72"/>
                      <a:gd name="T51" fmla="*/ 15 h 122"/>
                      <a:gd name="T52" fmla="*/ 5 w 72"/>
                      <a:gd name="T53" fmla="*/ 20 h 122"/>
                      <a:gd name="T54" fmla="*/ 2 w 72"/>
                      <a:gd name="T55" fmla="*/ 27 h 122"/>
                      <a:gd name="T56" fmla="*/ 1 w 72"/>
                      <a:gd name="T57" fmla="*/ 34 h 122"/>
                      <a:gd name="T58" fmla="*/ 1 w 72"/>
                      <a:gd name="T59" fmla="*/ 42 h 122"/>
                      <a:gd name="T60" fmla="*/ 2 w 72"/>
                      <a:gd name="T61" fmla="*/ 48 h 122"/>
                      <a:gd name="T62" fmla="*/ 0 w 72"/>
                      <a:gd name="T63" fmla="*/ 52 h 12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2"/>
                      <a:gd name="T97" fmla="*/ 0 h 122"/>
                      <a:gd name="T98" fmla="*/ 72 w 72"/>
                      <a:gd name="T99" fmla="*/ 122 h 12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2" h="122">
                        <a:moveTo>
                          <a:pt x="0" y="52"/>
                        </a:moveTo>
                        <a:lnTo>
                          <a:pt x="3" y="62"/>
                        </a:lnTo>
                        <a:lnTo>
                          <a:pt x="5" y="68"/>
                        </a:lnTo>
                        <a:lnTo>
                          <a:pt x="8" y="73"/>
                        </a:lnTo>
                        <a:lnTo>
                          <a:pt x="12" y="72"/>
                        </a:lnTo>
                        <a:lnTo>
                          <a:pt x="13" y="72"/>
                        </a:lnTo>
                        <a:lnTo>
                          <a:pt x="13" y="96"/>
                        </a:lnTo>
                        <a:lnTo>
                          <a:pt x="35" y="121"/>
                        </a:lnTo>
                        <a:lnTo>
                          <a:pt x="55" y="102"/>
                        </a:lnTo>
                        <a:lnTo>
                          <a:pt x="56" y="96"/>
                        </a:lnTo>
                        <a:lnTo>
                          <a:pt x="59" y="91"/>
                        </a:lnTo>
                        <a:lnTo>
                          <a:pt x="62" y="86"/>
                        </a:lnTo>
                        <a:lnTo>
                          <a:pt x="64" y="76"/>
                        </a:lnTo>
                        <a:lnTo>
                          <a:pt x="69" y="66"/>
                        </a:lnTo>
                        <a:lnTo>
                          <a:pt x="70" y="57"/>
                        </a:lnTo>
                        <a:lnTo>
                          <a:pt x="70" y="36"/>
                        </a:lnTo>
                        <a:lnTo>
                          <a:pt x="71" y="28"/>
                        </a:lnTo>
                        <a:lnTo>
                          <a:pt x="69" y="19"/>
                        </a:lnTo>
                        <a:lnTo>
                          <a:pt x="65" y="11"/>
                        </a:lnTo>
                        <a:lnTo>
                          <a:pt x="57" y="5"/>
                        </a:lnTo>
                        <a:lnTo>
                          <a:pt x="48" y="2"/>
                        </a:lnTo>
                        <a:lnTo>
                          <a:pt x="38" y="0"/>
                        </a:lnTo>
                        <a:lnTo>
                          <a:pt x="28" y="1"/>
                        </a:lnTo>
                        <a:lnTo>
                          <a:pt x="20" y="4"/>
                        </a:lnTo>
                        <a:lnTo>
                          <a:pt x="13" y="9"/>
                        </a:lnTo>
                        <a:lnTo>
                          <a:pt x="8" y="15"/>
                        </a:lnTo>
                        <a:lnTo>
                          <a:pt x="5" y="20"/>
                        </a:lnTo>
                        <a:lnTo>
                          <a:pt x="2" y="27"/>
                        </a:lnTo>
                        <a:lnTo>
                          <a:pt x="1" y="34"/>
                        </a:lnTo>
                        <a:lnTo>
                          <a:pt x="1" y="42"/>
                        </a:lnTo>
                        <a:lnTo>
                          <a:pt x="2" y="48"/>
                        </a:lnTo>
                        <a:lnTo>
                          <a:pt x="0" y="52"/>
                        </a:lnTo>
                      </a:path>
                    </a:pathLst>
                  </a:custGeom>
                  <a:blipFill dpi="0" rotWithShape="0">
                    <a:blip r:embed="rId2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84" name="Freeform 340"/>
                  <p:cNvSpPr>
                    <a:spLocks/>
                  </p:cNvSpPr>
                  <p:nvPr/>
                </p:nvSpPr>
                <p:spPr bwMode="auto">
                  <a:xfrm>
                    <a:off x="3622" y="2352"/>
                    <a:ext cx="77" cy="67"/>
                  </a:xfrm>
                  <a:custGeom>
                    <a:avLst/>
                    <a:gdLst>
                      <a:gd name="T0" fmla="*/ 0 w 77"/>
                      <a:gd name="T1" fmla="*/ 54 h 67"/>
                      <a:gd name="T2" fmla="*/ 0 w 77"/>
                      <a:gd name="T3" fmla="*/ 46 h 67"/>
                      <a:gd name="T4" fmla="*/ 1 w 77"/>
                      <a:gd name="T5" fmla="*/ 35 h 67"/>
                      <a:gd name="T6" fmla="*/ 3 w 77"/>
                      <a:gd name="T7" fmla="*/ 25 h 67"/>
                      <a:gd name="T8" fmla="*/ 6 w 77"/>
                      <a:gd name="T9" fmla="*/ 18 h 67"/>
                      <a:gd name="T10" fmla="*/ 10 w 77"/>
                      <a:gd name="T11" fmla="*/ 12 h 67"/>
                      <a:gd name="T12" fmla="*/ 16 w 77"/>
                      <a:gd name="T13" fmla="*/ 9 h 67"/>
                      <a:gd name="T14" fmla="*/ 20 w 77"/>
                      <a:gd name="T15" fmla="*/ 6 h 67"/>
                      <a:gd name="T16" fmla="*/ 27 w 77"/>
                      <a:gd name="T17" fmla="*/ 3 h 67"/>
                      <a:gd name="T18" fmla="*/ 34 w 77"/>
                      <a:gd name="T19" fmla="*/ 0 h 67"/>
                      <a:gd name="T20" fmla="*/ 43 w 77"/>
                      <a:gd name="T21" fmla="*/ 0 h 67"/>
                      <a:gd name="T22" fmla="*/ 52 w 77"/>
                      <a:gd name="T23" fmla="*/ 2 h 67"/>
                      <a:gd name="T24" fmla="*/ 57 w 77"/>
                      <a:gd name="T25" fmla="*/ 5 h 67"/>
                      <a:gd name="T26" fmla="*/ 62 w 77"/>
                      <a:gd name="T27" fmla="*/ 8 h 67"/>
                      <a:gd name="T28" fmla="*/ 69 w 77"/>
                      <a:gd name="T29" fmla="*/ 14 h 67"/>
                      <a:gd name="T30" fmla="*/ 73 w 77"/>
                      <a:gd name="T31" fmla="*/ 19 h 67"/>
                      <a:gd name="T32" fmla="*/ 76 w 77"/>
                      <a:gd name="T33" fmla="*/ 21 h 67"/>
                      <a:gd name="T34" fmla="*/ 73 w 77"/>
                      <a:gd name="T35" fmla="*/ 22 h 67"/>
                      <a:gd name="T36" fmla="*/ 73 w 77"/>
                      <a:gd name="T37" fmla="*/ 24 h 67"/>
                      <a:gd name="T38" fmla="*/ 73 w 77"/>
                      <a:gd name="T39" fmla="*/ 27 h 67"/>
                      <a:gd name="T40" fmla="*/ 72 w 77"/>
                      <a:gd name="T41" fmla="*/ 32 h 67"/>
                      <a:gd name="T42" fmla="*/ 74 w 77"/>
                      <a:gd name="T43" fmla="*/ 39 h 67"/>
                      <a:gd name="T44" fmla="*/ 75 w 77"/>
                      <a:gd name="T45" fmla="*/ 47 h 67"/>
                      <a:gd name="T46" fmla="*/ 71 w 77"/>
                      <a:gd name="T47" fmla="*/ 56 h 67"/>
                      <a:gd name="T48" fmla="*/ 71 w 77"/>
                      <a:gd name="T49" fmla="*/ 44 h 67"/>
                      <a:gd name="T50" fmla="*/ 71 w 77"/>
                      <a:gd name="T51" fmla="*/ 35 h 67"/>
                      <a:gd name="T52" fmla="*/ 69 w 77"/>
                      <a:gd name="T53" fmla="*/ 31 h 67"/>
                      <a:gd name="T54" fmla="*/ 66 w 77"/>
                      <a:gd name="T55" fmla="*/ 29 h 67"/>
                      <a:gd name="T56" fmla="*/ 64 w 77"/>
                      <a:gd name="T57" fmla="*/ 27 h 67"/>
                      <a:gd name="T58" fmla="*/ 62 w 77"/>
                      <a:gd name="T59" fmla="*/ 27 h 67"/>
                      <a:gd name="T60" fmla="*/ 57 w 77"/>
                      <a:gd name="T61" fmla="*/ 29 h 67"/>
                      <a:gd name="T62" fmla="*/ 52 w 77"/>
                      <a:gd name="T63" fmla="*/ 29 h 67"/>
                      <a:gd name="T64" fmla="*/ 46 w 77"/>
                      <a:gd name="T65" fmla="*/ 29 h 67"/>
                      <a:gd name="T66" fmla="*/ 41 w 77"/>
                      <a:gd name="T67" fmla="*/ 29 h 67"/>
                      <a:gd name="T68" fmla="*/ 37 w 77"/>
                      <a:gd name="T69" fmla="*/ 29 h 67"/>
                      <a:gd name="T70" fmla="*/ 40 w 77"/>
                      <a:gd name="T71" fmla="*/ 30 h 67"/>
                      <a:gd name="T72" fmla="*/ 43 w 77"/>
                      <a:gd name="T73" fmla="*/ 31 h 67"/>
                      <a:gd name="T74" fmla="*/ 40 w 77"/>
                      <a:gd name="T75" fmla="*/ 32 h 67"/>
                      <a:gd name="T76" fmla="*/ 34 w 77"/>
                      <a:gd name="T77" fmla="*/ 31 h 67"/>
                      <a:gd name="T78" fmla="*/ 29 w 77"/>
                      <a:gd name="T79" fmla="*/ 31 h 67"/>
                      <a:gd name="T80" fmla="*/ 23 w 77"/>
                      <a:gd name="T81" fmla="*/ 30 h 67"/>
                      <a:gd name="T82" fmla="*/ 19 w 77"/>
                      <a:gd name="T83" fmla="*/ 30 h 67"/>
                      <a:gd name="T84" fmla="*/ 17 w 77"/>
                      <a:gd name="T85" fmla="*/ 30 h 67"/>
                      <a:gd name="T86" fmla="*/ 18 w 77"/>
                      <a:gd name="T87" fmla="*/ 31 h 67"/>
                      <a:gd name="T88" fmla="*/ 19 w 77"/>
                      <a:gd name="T89" fmla="*/ 34 h 67"/>
                      <a:gd name="T90" fmla="*/ 19 w 77"/>
                      <a:gd name="T91" fmla="*/ 38 h 67"/>
                      <a:gd name="T92" fmla="*/ 18 w 77"/>
                      <a:gd name="T93" fmla="*/ 42 h 67"/>
                      <a:gd name="T94" fmla="*/ 15 w 77"/>
                      <a:gd name="T95" fmla="*/ 46 h 67"/>
                      <a:gd name="T96" fmla="*/ 14 w 77"/>
                      <a:gd name="T97" fmla="*/ 51 h 67"/>
                      <a:gd name="T98" fmla="*/ 13 w 77"/>
                      <a:gd name="T99" fmla="*/ 57 h 67"/>
                      <a:gd name="T100" fmla="*/ 14 w 77"/>
                      <a:gd name="T101" fmla="*/ 63 h 67"/>
                      <a:gd name="T102" fmla="*/ 14 w 77"/>
                      <a:gd name="T103" fmla="*/ 66 h 67"/>
                      <a:gd name="T104" fmla="*/ 10 w 77"/>
                      <a:gd name="T105" fmla="*/ 61 h 67"/>
                      <a:gd name="T106" fmla="*/ 5 w 77"/>
                      <a:gd name="T107" fmla="*/ 56 h 67"/>
                      <a:gd name="T108" fmla="*/ 3 w 77"/>
                      <a:gd name="T109" fmla="*/ 57 h 67"/>
                      <a:gd name="T110" fmla="*/ 2 w 77"/>
                      <a:gd name="T111" fmla="*/ 61 h 67"/>
                      <a:gd name="T112" fmla="*/ 0 w 77"/>
                      <a:gd name="T113" fmla="*/ 54 h 6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77"/>
                      <a:gd name="T172" fmla="*/ 0 h 67"/>
                      <a:gd name="T173" fmla="*/ 77 w 77"/>
                      <a:gd name="T174" fmla="*/ 67 h 6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77" h="67">
                        <a:moveTo>
                          <a:pt x="0" y="54"/>
                        </a:moveTo>
                        <a:lnTo>
                          <a:pt x="0" y="46"/>
                        </a:lnTo>
                        <a:lnTo>
                          <a:pt x="1" y="35"/>
                        </a:lnTo>
                        <a:lnTo>
                          <a:pt x="3" y="25"/>
                        </a:lnTo>
                        <a:lnTo>
                          <a:pt x="6" y="18"/>
                        </a:lnTo>
                        <a:lnTo>
                          <a:pt x="10" y="12"/>
                        </a:lnTo>
                        <a:lnTo>
                          <a:pt x="16" y="9"/>
                        </a:lnTo>
                        <a:lnTo>
                          <a:pt x="20" y="6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43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8"/>
                        </a:lnTo>
                        <a:lnTo>
                          <a:pt x="69" y="14"/>
                        </a:lnTo>
                        <a:lnTo>
                          <a:pt x="73" y="19"/>
                        </a:lnTo>
                        <a:lnTo>
                          <a:pt x="76" y="21"/>
                        </a:lnTo>
                        <a:lnTo>
                          <a:pt x="73" y="22"/>
                        </a:lnTo>
                        <a:lnTo>
                          <a:pt x="73" y="24"/>
                        </a:lnTo>
                        <a:lnTo>
                          <a:pt x="73" y="27"/>
                        </a:lnTo>
                        <a:lnTo>
                          <a:pt x="72" y="32"/>
                        </a:lnTo>
                        <a:lnTo>
                          <a:pt x="74" y="39"/>
                        </a:lnTo>
                        <a:lnTo>
                          <a:pt x="75" y="47"/>
                        </a:lnTo>
                        <a:lnTo>
                          <a:pt x="71" y="56"/>
                        </a:lnTo>
                        <a:lnTo>
                          <a:pt x="71" y="44"/>
                        </a:lnTo>
                        <a:lnTo>
                          <a:pt x="71" y="35"/>
                        </a:lnTo>
                        <a:lnTo>
                          <a:pt x="69" y="31"/>
                        </a:lnTo>
                        <a:lnTo>
                          <a:pt x="66" y="29"/>
                        </a:lnTo>
                        <a:lnTo>
                          <a:pt x="64" y="27"/>
                        </a:lnTo>
                        <a:lnTo>
                          <a:pt x="62" y="27"/>
                        </a:lnTo>
                        <a:lnTo>
                          <a:pt x="57" y="29"/>
                        </a:lnTo>
                        <a:lnTo>
                          <a:pt x="52" y="29"/>
                        </a:lnTo>
                        <a:lnTo>
                          <a:pt x="46" y="29"/>
                        </a:lnTo>
                        <a:lnTo>
                          <a:pt x="41" y="29"/>
                        </a:lnTo>
                        <a:lnTo>
                          <a:pt x="37" y="29"/>
                        </a:lnTo>
                        <a:lnTo>
                          <a:pt x="40" y="30"/>
                        </a:lnTo>
                        <a:lnTo>
                          <a:pt x="43" y="31"/>
                        </a:lnTo>
                        <a:lnTo>
                          <a:pt x="40" y="32"/>
                        </a:lnTo>
                        <a:lnTo>
                          <a:pt x="34" y="31"/>
                        </a:lnTo>
                        <a:lnTo>
                          <a:pt x="29" y="31"/>
                        </a:lnTo>
                        <a:lnTo>
                          <a:pt x="23" y="30"/>
                        </a:lnTo>
                        <a:lnTo>
                          <a:pt x="19" y="30"/>
                        </a:lnTo>
                        <a:lnTo>
                          <a:pt x="17" y="30"/>
                        </a:lnTo>
                        <a:lnTo>
                          <a:pt x="18" y="31"/>
                        </a:lnTo>
                        <a:lnTo>
                          <a:pt x="19" y="34"/>
                        </a:lnTo>
                        <a:lnTo>
                          <a:pt x="19" y="38"/>
                        </a:lnTo>
                        <a:lnTo>
                          <a:pt x="18" y="42"/>
                        </a:lnTo>
                        <a:lnTo>
                          <a:pt x="15" y="46"/>
                        </a:lnTo>
                        <a:lnTo>
                          <a:pt x="14" y="51"/>
                        </a:lnTo>
                        <a:lnTo>
                          <a:pt x="13" y="57"/>
                        </a:lnTo>
                        <a:lnTo>
                          <a:pt x="14" y="63"/>
                        </a:lnTo>
                        <a:lnTo>
                          <a:pt x="14" y="66"/>
                        </a:lnTo>
                        <a:lnTo>
                          <a:pt x="10" y="61"/>
                        </a:lnTo>
                        <a:lnTo>
                          <a:pt x="5" y="56"/>
                        </a:lnTo>
                        <a:lnTo>
                          <a:pt x="3" y="57"/>
                        </a:lnTo>
                        <a:lnTo>
                          <a:pt x="2" y="61"/>
                        </a:lnTo>
                        <a:lnTo>
                          <a:pt x="0" y="5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379" name="Group 341"/>
                <p:cNvGrpSpPr>
                  <a:grpSpLocks/>
                </p:cNvGrpSpPr>
                <p:nvPr/>
              </p:nvGrpSpPr>
              <p:grpSpPr bwMode="auto">
                <a:xfrm>
                  <a:off x="3557" y="3004"/>
                  <a:ext cx="210" cy="54"/>
                  <a:chOff x="3557" y="3004"/>
                  <a:chExt cx="210" cy="54"/>
                </a:xfrm>
              </p:grpSpPr>
              <p:sp>
                <p:nvSpPr>
                  <p:cNvPr id="14381" name="Freeform 342"/>
                  <p:cNvSpPr>
                    <a:spLocks/>
                  </p:cNvSpPr>
                  <p:nvPr/>
                </p:nvSpPr>
                <p:spPr bwMode="auto">
                  <a:xfrm>
                    <a:off x="3557" y="3004"/>
                    <a:ext cx="93" cy="54"/>
                  </a:xfrm>
                  <a:custGeom>
                    <a:avLst/>
                    <a:gdLst>
                      <a:gd name="T0" fmla="*/ 43 w 93"/>
                      <a:gd name="T1" fmla="*/ 7 h 54"/>
                      <a:gd name="T2" fmla="*/ 32 w 93"/>
                      <a:gd name="T3" fmla="*/ 16 h 54"/>
                      <a:gd name="T4" fmla="*/ 18 w 93"/>
                      <a:gd name="T5" fmla="*/ 26 h 54"/>
                      <a:gd name="T6" fmla="*/ 7 w 93"/>
                      <a:gd name="T7" fmla="*/ 32 h 54"/>
                      <a:gd name="T8" fmla="*/ 1 w 93"/>
                      <a:gd name="T9" fmla="*/ 37 h 54"/>
                      <a:gd name="T10" fmla="*/ 0 w 93"/>
                      <a:gd name="T11" fmla="*/ 46 h 54"/>
                      <a:gd name="T12" fmla="*/ 6 w 93"/>
                      <a:gd name="T13" fmla="*/ 50 h 54"/>
                      <a:gd name="T14" fmla="*/ 19 w 93"/>
                      <a:gd name="T15" fmla="*/ 52 h 54"/>
                      <a:gd name="T16" fmla="*/ 31 w 93"/>
                      <a:gd name="T17" fmla="*/ 53 h 54"/>
                      <a:gd name="T18" fmla="*/ 43 w 93"/>
                      <a:gd name="T19" fmla="*/ 52 h 54"/>
                      <a:gd name="T20" fmla="*/ 52 w 93"/>
                      <a:gd name="T21" fmla="*/ 46 h 54"/>
                      <a:gd name="T22" fmla="*/ 67 w 93"/>
                      <a:gd name="T23" fmla="*/ 40 h 54"/>
                      <a:gd name="T24" fmla="*/ 90 w 93"/>
                      <a:gd name="T25" fmla="*/ 34 h 54"/>
                      <a:gd name="T26" fmla="*/ 92 w 93"/>
                      <a:gd name="T27" fmla="*/ 13 h 54"/>
                      <a:gd name="T28" fmla="*/ 89 w 93"/>
                      <a:gd name="T29" fmla="*/ 0 h 54"/>
                      <a:gd name="T30" fmla="*/ 43 w 93"/>
                      <a:gd name="T31" fmla="*/ 7 h 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3"/>
                      <a:gd name="T49" fmla="*/ 0 h 54"/>
                      <a:gd name="T50" fmla="*/ 93 w 93"/>
                      <a:gd name="T51" fmla="*/ 54 h 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3" h="54">
                        <a:moveTo>
                          <a:pt x="43" y="7"/>
                        </a:moveTo>
                        <a:lnTo>
                          <a:pt x="32" y="16"/>
                        </a:lnTo>
                        <a:lnTo>
                          <a:pt x="18" y="26"/>
                        </a:lnTo>
                        <a:lnTo>
                          <a:pt x="7" y="32"/>
                        </a:lnTo>
                        <a:lnTo>
                          <a:pt x="1" y="37"/>
                        </a:lnTo>
                        <a:lnTo>
                          <a:pt x="0" y="46"/>
                        </a:lnTo>
                        <a:lnTo>
                          <a:pt x="6" y="50"/>
                        </a:lnTo>
                        <a:lnTo>
                          <a:pt x="19" y="52"/>
                        </a:lnTo>
                        <a:lnTo>
                          <a:pt x="31" y="53"/>
                        </a:lnTo>
                        <a:lnTo>
                          <a:pt x="43" y="52"/>
                        </a:lnTo>
                        <a:lnTo>
                          <a:pt x="52" y="46"/>
                        </a:lnTo>
                        <a:lnTo>
                          <a:pt x="67" y="40"/>
                        </a:lnTo>
                        <a:lnTo>
                          <a:pt x="90" y="34"/>
                        </a:lnTo>
                        <a:lnTo>
                          <a:pt x="92" y="13"/>
                        </a:lnTo>
                        <a:lnTo>
                          <a:pt x="89" y="0"/>
                        </a:lnTo>
                        <a:lnTo>
                          <a:pt x="43" y="7"/>
                        </a:lnTo>
                      </a:path>
                    </a:pathLst>
                  </a:custGeom>
                  <a:blipFill dpi="0" rotWithShape="0">
                    <a:blip r:embed="rId2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82" name="Freeform 343"/>
                  <p:cNvSpPr>
                    <a:spLocks/>
                  </p:cNvSpPr>
                  <p:nvPr/>
                </p:nvSpPr>
                <p:spPr bwMode="auto">
                  <a:xfrm>
                    <a:off x="3671" y="3008"/>
                    <a:ext cx="96" cy="46"/>
                  </a:xfrm>
                  <a:custGeom>
                    <a:avLst/>
                    <a:gdLst>
                      <a:gd name="T0" fmla="*/ 2 w 96"/>
                      <a:gd name="T1" fmla="*/ 0 h 46"/>
                      <a:gd name="T2" fmla="*/ 0 w 96"/>
                      <a:gd name="T3" fmla="*/ 18 h 46"/>
                      <a:gd name="T4" fmla="*/ 2 w 96"/>
                      <a:gd name="T5" fmla="*/ 31 h 46"/>
                      <a:gd name="T6" fmla="*/ 24 w 96"/>
                      <a:gd name="T7" fmla="*/ 36 h 46"/>
                      <a:gd name="T8" fmla="*/ 35 w 96"/>
                      <a:gd name="T9" fmla="*/ 36 h 46"/>
                      <a:gd name="T10" fmla="*/ 51 w 96"/>
                      <a:gd name="T11" fmla="*/ 41 h 46"/>
                      <a:gd name="T12" fmla="*/ 69 w 96"/>
                      <a:gd name="T13" fmla="*/ 44 h 46"/>
                      <a:gd name="T14" fmla="*/ 94 w 96"/>
                      <a:gd name="T15" fmla="*/ 45 h 46"/>
                      <a:gd name="T16" fmla="*/ 95 w 96"/>
                      <a:gd name="T17" fmla="*/ 39 h 46"/>
                      <a:gd name="T18" fmla="*/ 95 w 96"/>
                      <a:gd name="T19" fmla="*/ 32 h 46"/>
                      <a:gd name="T20" fmla="*/ 75 w 96"/>
                      <a:gd name="T21" fmla="*/ 21 h 46"/>
                      <a:gd name="T22" fmla="*/ 54 w 96"/>
                      <a:gd name="T23" fmla="*/ 9 h 46"/>
                      <a:gd name="T24" fmla="*/ 41 w 96"/>
                      <a:gd name="T25" fmla="*/ 0 h 46"/>
                      <a:gd name="T26" fmla="*/ 2 w 96"/>
                      <a:gd name="T27" fmla="*/ 0 h 4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6"/>
                      <a:gd name="T43" fmla="*/ 0 h 46"/>
                      <a:gd name="T44" fmla="*/ 96 w 96"/>
                      <a:gd name="T45" fmla="*/ 46 h 4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6" h="46">
                        <a:moveTo>
                          <a:pt x="2" y="0"/>
                        </a:moveTo>
                        <a:lnTo>
                          <a:pt x="0" y="18"/>
                        </a:lnTo>
                        <a:lnTo>
                          <a:pt x="2" y="31"/>
                        </a:lnTo>
                        <a:lnTo>
                          <a:pt x="24" y="36"/>
                        </a:lnTo>
                        <a:lnTo>
                          <a:pt x="35" y="36"/>
                        </a:lnTo>
                        <a:lnTo>
                          <a:pt x="51" y="41"/>
                        </a:lnTo>
                        <a:lnTo>
                          <a:pt x="69" y="44"/>
                        </a:lnTo>
                        <a:lnTo>
                          <a:pt x="94" y="45"/>
                        </a:lnTo>
                        <a:lnTo>
                          <a:pt x="95" y="39"/>
                        </a:lnTo>
                        <a:lnTo>
                          <a:pt x="95" y="32"/>
                        </a:lnTo>
                        <a:lnTo>
                          <a:pt x="75" y="21"/>
                        </a:lnTo>
                        <a:lnTo>
                          <a:pt x="54" y="9"/>
                        </a:lnTo>
                        <a:lnTo>
                          <a:pt x="41" y="0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2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4380" name="Freeform 344"/>
                <p:cNvSpPr>
                  <a:spLocks/>
                </p:cNvSpPr>
                <p:nvPr/>
              </p:nvSpPr>
              <p:spPr bwMode="auto">
                <a:xfrm>
                  <a:off x="3594" y="2651"/>
                  <a:ext cx="143" cy="373"/>
                </a:xfrm>
                <a:custGeom>
                  <a:avLst/>
                  <a:gdLst>
                    <a:gd name="T0" fmla="*/ 4 w 143"/>
                    <a:gd name="T1" fmla="*/ 0 h 373"/>
                    <a:gd name="T2" fmla="*/ 0 w 143"/>
                    <a:gd name="T3" fmla="*/ 33 h 373"/>
                    <a:gd name="T4" fmla="*/ 0 w 143"/>
                    <a:gd name="T5" fmla="*/ 84 h 373"/>
                    <a:gd name="T6" fmla="*/ 0 w 143"/>
                    <a:gd name="T7" fmla="*/ 144 h 373"/>
                    <a:gd name="T8" fmla="*/ 4 w 143"/>
                    <a:gd name="T9" fmla="*/ 179 h 373"/>
                    <a:gd name="T10" fmla="*/ 4 w 143"/>
                    <a:gd name="T11" fmla="*/ 194 h 373"/>
                    <a:gd name="T12" fmla="*/ 1 w 143"/>
                    <a:gd name="T13" fmla="*/ 251 h 373"/>
                    <a:gd name="T14" fmla="*/ 3 w 143"/>
                    <a:gd name="T15" fmla="*/ 292 h 373"/>
                    <a:gd name="T16" fmla="*/ 6 w 143"/>
                    <a:gd name="T17" fmla="*/ 348 h 373"/>
                    <a:gd name="T18" fmla="*/ 6 w 143"/>
                    <a:gd name="T19" fmla="*/ 363 h 373"/>
                    <a:gd name="T20" fmla="*/ 15 w 143"/>
                    <a:gd name="T21" fmla="*/ 370 h 373"/>
                    <a:gd name="T22" fmla="*/ 51 w 143"/>
                    <a:gd name="T23" fmla="*/ 361 h 373"/>
                    <a:gd name="T24" fmla="*/ 62 w 143"/>
                    <a:gd name="T25" fmla="*/ 242 h 373"/>
                    <a:gd name="T26" fmla="*/ 65 w 143"/>
                    <a:gd name="T27" fmla="*/ 167 h 373"/>
                    <a:gd name="T28" fmla="*/ 69 w 143"/>
                    <a:gd name="T29" fmla="*/ 102 h 373"/>
                    <a:gd name="T30" fmla="*/ 73 w 143"/>
                    <a:gd name="T31" fmla="*/ 206 h 373"/>
                    <a:gd name="T32" fmla="*/ 78 w 143"/>
                    <a:gd name="T33" fmla="*/ 360 h 373"/>
                    <a:gd name="T34" fmla="*/ 114 w 143"/>
                    <a:gd name="T35" fmla="*/ 372 h 373"/>
                    <a:gd name="T36" fmla="*/ 121 w 143"/>
                    <a:gd name="T37" fmla="*/ 363 h 373"/>
                    <a:gd name="T38" fmla="*/ 130 w 143"/>
                    <a:gd name="T39" fmla="*/ 227 h 373"/>
                    <a:gd name="T40" fmla="*/ 132 w 143"/>
                    <a:gd name="T41" fmla="*/ 162 h 373"/>
                    <a:gd name="T42" fmla="*/ 142 w 143"/>
                    <a:gd name="T43" fmla="*/ 18 h 373"/>
                    <a:gd name="T44" fmla="*/ 139 w 143"/>
                    <a:gd name="T45" fmla="*/ 2 h 373"/>
                    <a:gd name="T46" fmla="*/ 4 w 143"/>
                    <a:gd name="T47" fmla="*/ 0 h 3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373"/>
                    <a:gd name="T74" fmla="*/ 143 w 143"/>
                    <a:gd name="T75" fmla="*/ 373 h 37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373">
                      <a:moveTo>
                        <a:pt x="4" y="0"/>
                      </a:moveTo>
                      <a:lnTo>
                        <a:pt x="0" y="33"/>
                      </a:lnTo>
                      <a:lnTo>
                        <a:pt x="0" y="84"/>
                      </a:lnTo>
                      <a:lnTo>
                        <a:pt x="0" y="144"/>
                      </a:lnTo>
                      <a:lnTo>
                        <a:pt x="4" y="179"/>
                      </a:lnTo>
                      <a:lnTo>
                        <a:pt x="4" y="194"/>
                      </a:lnTo>
                      <a:lnTo>
                        <a:pt x="1" y="251"/>
                      </a:lnTo>
                      <a:lnTo>
                        <a:pt x="3" y="292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15" y="370"/>
                      </a:lnTo>
                      <a:lnTo>
                        <a:pt x="51" y="361"/>
                      </a:lnTo>
                      <a:lnTo>
                        <a:pt x="62" y="242"/>
                      </a:lnTo>
                      <a:lnTo>
                        <a:pt x="65" y="167"/>
                      </a:lnTo>
                      <a:lnTo>
                        <a:pt x="69" y="102"/>
                      </a:lnTo>
                      <a:lnTo>
                        <a:pt x="73" y="206"/>
                      </a:lnTo>
                      <a:lnTo>
                        <a:pt x="78" y="360"/>
                      </a:lnTo>
                      <a:lnTo>
                        <a:pt x="114" y="372"/>
                      </a:lnTo>
                      <a:lnTo>
                        <a:pt x="121" y="363"/>
                      </a:lnTo>
                      <a:lnTo>
                        <a:pt x="130" y="227"/>
                      </a:lnTo>
                      <a:lnTo>
                        <a:pt x="132" y="162"/>
                      </a:lnTo>
                      <a:lnTo>
                        <a:pt x="142" y="18"/>
                      </a:lnTo>
                      <a:lnTo>
                        <a:pt x="139" y="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347" name="Group 345"/>
              <p:cNvGrpSpPr>
                <a:grpSpLocks/>
              </p:cNvGrpSpPr>
              <p:nvPr/>
            </p:nvGrpSpPr>
            <p:grpSpPr bwMode="auto">
              <a:xfrm>
                <a:off x="3792" y="2352"/>
                <a:ext cx="153" cy="695"/>
                <a:chOff x="3792" y="2352"/>
                <a:chExt cx="153" cy="695"/>
              </a:xfrm>
            </p:grpSpPr>
            <p:sp>
              <p:nvSpPr>
                <p:cNvPr id="14363" name="Freeform 346"/>
                <p:cNvSpPr>
                  <a:spLocks/>
                </p:cNvSpPr>
                <p:nvPr/>
              </p:nvSpPr>
              <p:spPr bwMode="auto">
                <a:xfrm>
                  <a:off x="3823" y="2824"/>
                  <a:ext cx="82" cy="203"/>
                </a:xfrm>
                <a:custGeom>
                  <a:avLst/>
                  <a:gdLst>
                    <a:gd name="T0" fmla="*/ 18 w 82"/>
                    <a:gd name="T1" fmla="*/ 0 h 203"/>
                    <a:gd name="T2" fmla="*/ 16 w 82"/>
                    <a:gd name="T3" fmla="*/ 24 h 203"/>
                    <a:gd name="T4" fmla="*/ 15 w 82"/>
                    <a:gd name="T5" fmla="*/ 51 h 203"/>
                    <a:gd name="T6" fmla="*/ 15 w 82"/>
                    <a:gd name="T7" fmla="*/ 78 h 203"/>
                    <a:gd name="T8" fmla="*/ 16 w 82"/>
                    <a:gd name="T9" fmla="*/ 103 h 203"/>
                    <a:gd name="T10" fmla="*/ 16 w 82"/>
                    <a:gd name="T11" fmla="*/ 123 h 203"/>
                    <a:gd name="T12" fmla="*/ 16 w 82"/>
                    <a:gd name="T13" fmla="*/ 149 h 203"/>
                    <a:gd name="T14" fmla="*/ 15 w 82"/>
                    <a:gd name="T15" fmla="*/ 159 h 203"/>
                    <a:gd name="T16" fmla="*/ 4 w 82"/>
                    <a:gd name="T17" fmla="*/ 190 h 203"/>
                    <a:gd name="T18" fmla="*/ 0 w 82"/>
                    <a:gd name="T19" fmla="*/ 202 h 203"/>
                    <a:gd name="T20" fmla="*/ 17 w 82"/>
                    <a:gd name="T21" fmla="*/ 202 h 203"/>
                    <a:gd name="T22" fmla="*/ 25 w 82"/>
                    <a:gd name="T23" fmla="*/ 188 h 203"/>
                    <a:gd name="T24" fmla="*/ 30 w 82"/>
                    <a:gd name="T25" fmla="*/ 172 h 203"/>
                    <a:gd name="T26" fmla="*/ 33 w 82"/>
                    <a:gd name="T27" fmla="*/ 147 h 203"/>
                    <a:gd name="T28" fmla="*/ 43 w 82"/>
                    <a:gd name="T29" fmla="*/ 78 h 203"/>
                    <a:gd name="T30" fmla="*/ 46 w 82"/>
                    <a:gd name="T31" fmla="*/ 59 h 203"/>
                    <a:gd name="T32" fmla="*/ 44 w 82"/>
                    <a:gd name="T33" fmla="*/ 96 h 203"/>
                    <a:gd name="T34" fmla="*/ 47 w 82"/>
                    <a:gd name="T35" fmla="*/ 119 h 203"/>
                    <a:gd name="T36" fmla="*/ 48 w 82"/>
                    <a:gd name="T37" fmla="*/ 141 h 203"/>
                    <a:gd name="T38" fmla="*/ 46 w 82"/>
                    <a:gd name="T39" fmla="*/ 160 h 203"/>
                    <a:gd name="T40" fmla="*/ 47 w 82"/>
                    <a:gd name="T41" fmla="*/ 170 h 203"/>
                    <a:gd name="T42" fmla="*/ 58 w 82"/>
                    <a:gd name="T43" fmla="*/ 199 h 203"/>
                    <a:gd name="T44" fmla="*/ 68 w 82"/>
                    <a:gd name="T45" fmla="*/ 199 h 203"/>
                    <a:gd name="T46" fmla="*/ 73 w 82"/>
                    <a:gd name="T47" fmla="*/ 199 h 203"/>
                    <a:gd name="T48" fmla="*/ 79 w 82"/>
                    <a:gd name="T49" fmla="*/ 193 h 203"/>
                    <a:gd name="T50" fmla="*/ 64 w 82"/>
                    <a:gd name="T51" fmla="*/ 160 h 203"/>
                    <a:gd name="T52" fmla="*/ 72 w 82"/>
                    <a:gd name="T53" fmla="*/ 90 h 203"/>
                    <a:gd name="T54" fmla="*/ 75 w 82"/>
                    <a:gd name="T55" fmla="*/ 57 h 203"/>
                    <a:gd name="T56" fmla="*/ 81 w 82"/>
                    <a:gd name="T57" fmla="*/ 1 h 203"/>
                    <a:gd name="T58" fmla="*/ 18 w 82"/>
                    <a:gd name="T59" fmla="*/ 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2"/>
                    <a:gd name="T91" fmla="*/ 0 h 203"/>
                    <a:gd name="T92" fmla="*/ 82 w 82"/>
                    <a:gd name="T93" fmla="*/ 203 h 2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2" h="203">
                      <a:moveTo>
                        <a:pt x="18" y="0"/>
                      </a:moveTo>
                      <a:lnTo>
                        <a:pt x="16" y="24"/>
                      </a:lnTo>
                      <a:lnTo>
                        <a:pt x="15" y="51"/>
                      </a:lnTo>
                      <a:lnTo>
                        <a:pt x="15" y="78"/>
                      </a:lnTo>
                      <a:lnTo>
                        <a:pt x="16" y="103"/>
                      </a:lnTo>
                      <a:lnTo>
                        <a:pt x="16" y="123"/>
                      </a:lnTo>
                      <a:lnTo>
                        <a:pt x="16" y="149"/>
                      </a:lnTo>
                      <a:lnTo>
                        <a:pt x="15" y="159"/>
                      </a:lnTo>
                      <a:lnTo>
                        <a:pt x="4" y="190"/>
                      </a:lnTo>
                      <a:lnTo>
                        <a:pt x="0" y="202"/>
                      </a:lnTo>
                      <a:lnTo>
                        <a:pt x="17" y="202"/>
                      </a:lnTo>
                      <a:lnTo>
                        <a:pt x="25" y="188"/>
                      </a:lnTo>
                      <a:lnTo>
                        <a:pt x="30" y="172"/>
                      </a:lnTo>
                      <a:lnTo>
                        <a:pt x="33" y="147"/>
                      </a:lnTo>
                      <a:lnTo>
                        <a:pt x="43" y="78"/>
                      </a:lnTo>
                      <a:lnTo>
                        <a:pt x="46" y="59"/>
                      </a:lnTo>
                      <a:lnTo>
                        <a:pt x="44" y="96"/>
                      </a:lnTo>
                      <a:lnTo>
                        <a:pt x="47" y="119"/>
                      </a:lnTo>
                      <a:lnTo>
                        <a:pt x="48" y="141"/>
                      </a:lnTo>
                      <a:lnTo>
                        <a:pt x="46" y="160"/>
                      </a:lnTo>
                      <a:lnTo>
                        <a:pt x="47" y="170"/>
                      </a:lnTo>
                      <a:lnTo>
                        <a:pt x="58" y="199"/>
                      </a:lnTo>
                      <a:lnTo>
                        <a:pt x="68" y="199"/>
                      </a:lnTo>
                      <a:lnTo>
                        <a:pt x="73" y="199"/>
                      </a:lnTo>
                      <a:lnTo>
                        <a:pt x="79" y="193"/>
                      </a:lnTo>
                      <a:lnTo>
                        <a:pt x="64" y="160"/>
                      </a:lnTo>
                      <a:lnTo>
                        <a:pt x="72" y="90"/>
                      </a:lnTo>
                      <a:lnTo>
                        <a:pt x="75" y="57"/>
                      </a:lnTo>
                      <a:lnTo>
                        <a:pt x="81" y="1"/>
                      </a:lnTo>
                      <a:lnTo>
                        <a:pt x="18" y="0"/>
                      </a:lnTo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14364" name="Group 347"/>
                <p:cNvGrpSpPr>
                  <a:grpSpLocks/>
                </p:cNvGrpSpPr>
                <p:nvPr/>
              </p:nvGrpSpPr>
              <p:grpSpPr bwMode="auto">
                <a:xfrm>
                  <a:off x="3794" y="2572"/>
                  <a:ext cx="148" cy="203"/>
                  <a:chOff x="3794" y="2572"/>
                  <a:chExt cx="148" cy="203"/>
                </a:xfrm>
              </p:grpSpPr>
              <p:sp>
                <p:nvSpPr>
                  <p:cNvPr id="14375" name="Freeform 348"/>
                  <p:cNvSpPr>
                    <a:spLocks/>
                  </p:cNvSpPr>
                  <p:nvPr/>
                </p:nvSpPr>
                <p:spPr bwMode="auto">
                  <a:xfrm>
                    <a:off x="3794" y="2578"/>
                    <a:ext cx="41" cy="197"/>
                  </a:xfrm>
                  <a:custGeom>
                    <a:avLst/>
                    <a:gdLst>
                      <a:gd name="T0" fmla="*/ 2 w 41"/>
                      <a:gd name="T1" fmla="*/ 0 h 197"/>
                      <a:gd name="T2" fmla="*/ 0 w 41"/>
                      <a:gd name="T3" fmla="*/ 44 h 197"/>
                      <a:gd name="T4" fmla="*/ 6 w 41"/>
                      <a:gd name="T5" fmla="*/ 105 h 197"/>
                      <a:gd name="T6" fmla="*/ 12 w 41"/>
                      <a:gd name="T7" fmla="*/ 158 h 197"/>
                      <a:gd name="T8" fmla="*/ 22 w 41"/>
                      <a:gd name="T9" fmla="*/ 190 h 197"/>
                      <a:gd name="T10" fmla="*/ 26 w 41"/>
                      <a:gd name="T11" fmla="*/ 196 h 197"/>
                      <a:gd name="T12" fmla="*/ 29 w 41"/>
                      <a:gd name="T13" fmla="*/ 187 h 197"/>
                      <a:gd name="T14" fmla="*/ 31 w 41"/>
                      <a:gd name="T15" fmla="*/ 164 h 197"/>
                      <a:gd name="T16" fmla="*/ 40 w 41"/>
                      <a:gd name="T17" fmla="*/ 158 h 197"/>
                      <a:gd name="T18" fmla="*/ 28 w 41"/>
                      <a:gd name="T19" fmla="*/ 141 h 197"/>
                      <a:gd name="T20" fmla="*/ 20 w 41"/>
                      <a:gd name="T21" fmla="*/ 130 h 197"/>
                      <a:gd name="T22" fmla="*/ 21 w 41"/>
                      <a:gd name="T23" fmla="*/ 40 h 197"/>
                      <a:gd name="T24" fmla="*/ 25 w 41"/>
                      <a:gd name="T25" fmla="*/ 4 h 197"/>
                      <a:gd name="T26" fmla="*/ 2 w 41"/>
                      <a:gd name="T27" fmla="*/ 0 h 1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"/>
                      <a:gd name="T43" fmla="*/ 0 h 197"/>
                      <a:gd name="T44" fmla="*/ 41 w 41"/>
                      <a:gd name="T45" fmla="*/ 197 h 1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" h="197">
                        <a:moveTo>
                          <a:pt x="2" y="0"/>
                        </a:moveTo>
                        <a:lnTo>
                          <a:pt x="0" y="44"/>
                        </a:lnTo>
                        <a:lnTo>
                          <a:pt x="6" y="105"/>
                        </a:lnTo>
                        <a:lnTo>
                          <a:pt x="12" y="158"/>
                        </a:lnTo>
                        <a:lnTo>
                          <a:pt x="22" y="190"/>
                        </a:lnTo>
                        <a:lnTo>
                          <a:pt x="26" y="196"/>
                        </a:lnTo>
                        <a:lnTo>
                          <a:pt x="29" y="187"/>
                        </a:lnTo>
                        <a:lnTo>
                          <a:pt x="31" y="164"/>
                        </a:lnTo>
                        <a:lnTo>
                          <a:pt x="40" y="158"/>
                        </a:lnTo>
                        <a:lnTo>
                          <a:pt x="28" y="141"/>
                        </a:lnTo>
                        <a:lnTo>
                          <a:pt x="20" y="130"/>
                        </a:lnTo>
                        <a:lnTo>
                          <a:pt x="21" y="40"/>
                        </a:lnTo>
                        <a:lnTo>
                          <a:pt x="25" y="4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76" name="Freeform 349"/>
                  <p:cNvSpPr>
                    <a:spLocks/>
                  </p:cNvSpPr>
                  <p:nvPr/>
                </p:nvSpPr>
                <p:spPr bwMode="auto">
                  <a:xfrm>
                    <a:off x="3906" y="2572"/>
                    <a:ext cx="36" cy="184"/>
                  </a:xfrm>
                  <a:custGeom>
                    <a:avLst/>
                    <a:gdLst>
                      <a:gd name="T0" fmla="*/ 10 w 36"/>
                      <a:gd name="T1" fmla="*/ 5 h 184"/>
                      <a:gd name="T2" fmla="*/ 15 w 36"/>
                      <a:gd name="T3" fmla="*/ 38 h 184"/>
                      <a:gd name="T4" fmla="*/ 14 w 36"/>
                      <a:gd name="T5" fmla="*/ 116 h 184"/>
                      <a:gd name="T6" fmla="*/ 0 w 36"/>
                      <a:gd name="T7" fmla="*/ 149 h 184"/>
                      <a:gd name="T8" fmla="*/ 3 w 36"/>
                      <a:gd name="T9" fmla="*/ 152 h 184"/>
                      <a:gd name="T10" fmla="*/ 0 w 36"/>
                      <a:gd name="T11" fmla="*/ 169 h 184"/>
                      <a:gd name="T12" fmla="*/ 3 w 36"/>
                      <a:gd name="T13" fmla="*/ 183 h 184"/>
                      <a:gd name="T14" fmla="*/ 14 w 36"/>
                      <a:gd name="T15" fmla="*/ 160 h 184"/>
                      <a:gd name="T16" fmla="*/ 25 w 36"/>
                      <a:gd name="T17" fmla="*/ 120 h 184"/>
                      <a:gd name="T18" fmla="*/ 35 w 36"/>
                      <a:gd name="T19" fmla="*/ 30 h 184"/>
                      <a:gd name="T20" fmla="*/ 30 w 36"/>
                      <a:gd name="T21" fmla="*/ 0 h 184"/>
                      <a:gd name="T22" fmla="*/ 10 w 36"/>
                      <a:gd name="T23" fmla="*/ 5 h 1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184"/>
                      <a:gd name="T38" fmla="*/ 36 w 36"/>
                      <a:gd name="T39" fmla="*/ 184 h 18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184">
                        <a:moveTo>
                          <a:pt x="10" y="5"/>
                        </a:moveTo>
                        <a:lnTo>
                          <a:pt x="15" y="38"/>
                        </a:lnTo>
                        <a:lnTo>
                          <a:pt x="14" y="116"/>
                        </a:lnTo>
                        <a:lnTo>
                          <a:pt x="0" y="149"/>
                        </a:lnTo>
                        <a:lnTo>
                          <a:pt x="3" y="152"/>
                        </a:lnTo>
                        <a:lnTo>
                          <a:pt x="0" y="169"/>
                        </a:lnTo>
                        <a:lnTo>
                          <a:pt x="3" y="183"/>
                        </a:lnTo>
                        <a:lnTo>
                          <a:pt x="14" y="160"/>
                        </a:lnTo>
                        <a:lnTo>
                          <a:pt x="25" y="120"/>
                        </a:lnTo>
                        <a:lnTo>
                          <a:pt x="35" y="30"/>
                        </a:lnTo>
                        <a:lnTo>
                          <a:pt x="30" y="0"/>
                        </a:lnTo>
                        <a:lnTo>
                          <a:pt x="10" y="5"/>
                        </a:lnTo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4365" name="Freeform 350"/>
                <p:cNvSpPr>
                  <a:spLocks/>
                </p:cNvSpPr>
                <p:nvPr/>
              </p:nvSpPr>
              <p:spPr bwMode="auto">
                <a:xfrm>
                  <a:off x="3847" y="2365"/>
                  <a:ext cx="52" cy="94"/>
                </a:xfrm>
                <a:custGeom>
                  <a:avLst/>
                  <a:gdLst>
                    <a:gd name="T0" fmla="*/ 8 w 52"/>
                    <a:gd name="T1" fmla="*/ 93 h 94"/>
                    <a:gd name="T2" fmla="*/ 8 w 52"/>
                    <a:gd name="T3" fmla="*/ 79 h 94"/>
                    <a:gd name="T4" fmla="*/ 2 w 52"/>
                    <a:gd name="T5" fmla="*/ 62 h 94"/>
                    <a:gd name="T6" fmla="*/ 0 w 52"/>
                    <a:gd name="T7" fmla="*/ 51 h 94"/>
                    <a:gd name="T8" fmla="*/ 0 w 52"/>
                    <a:gd name="T9" fmla="*/ 43 h 94"/>
                    <a:gd name="T10" fmla="*/ 0 w 52"/>
                    <a:gd name="T11" fmla="*/ 31 h 94"/>
                    <a:gd name="T12" fmla="*/ 2 w 52"/>
                    <a:gd name="T13" fmla="*/ 21 h 94"/>
                    <a:gd name="T14" fmla="*/ 4 w 52"/>
                    <a:gd name="T15" fmla="*/ 15 h 94"/>
                    <a:gd name="T16" fmla="*/ 8 w 52"/>
                    <a:gd name="T17" fmla="*/ 9 h 94"/>
                    <a:gd name="T18" fmla="*/ 12 w 52"/>
                    <a:gd name="T19" fmla="*/ 4 h 94"/>
                    <a:gd name="T20" fmla="*/ 19 w 52"/>
                    <a:gd name="T21" fmla="*/ 1 h 94"/>
                    <a:gd name="T22" fmla="*/ 27 w 52"/>
                    <a:gd name="T23" fmla="*/ 0 h 94"/>
                    <a:gd name="T24" fmla="*/ 34 w 52"/>
                    <a:gd name="T25" fmla="*/ 1 h 94"/>
                    <a:gd name="T26" fmla="*/ 40 w 52"/>
                    <a:gd name="T27" fmla="*/ 4 h 94"/>
                    <a:gd name="T28" fmla="*/ 45 w 52"/>
                    <a:gd name="T29" fmla="*/ 9 h 94"/>
                    <a:gd name="T30" fmla="*/ 48 w 52"/>
                    <a:gd name="T31" fmla="*/ 15 h 94"/>
                    <a:gd name="T32" fmla="*/ 51 w 52"/>
                    <a:gd name="T33" fmla="*/ 22 h 94"/>
                    <a:gd name="T34" fmla="*/ 50 w 52"/>
                    <a:gd name="T35" fmla="*/ 38 h 94"/>
                    <a:gd name="T36" fmla="*/ 48 w 52"/>
                    <a:gd name="T37" fmla="*/ 50 h 94"/>
                    <a:gd name="T38" fmla="*/ 46 w 52"/>
                    <a:gd name="T39" fmla="*/ 64 h 94"/>
                    <a:gd name="T40" fmla="*/ 42 w 52"/>
                    <a:gd name="T41" fmla="*/ 71 h 94"/>
                    <a:gd name="T42" fmla="*/ 39 w 52"/>
                    <a:gd name="T43" fmla="*/ 77 h 94"/>
                    <a:gd name="T44" fmla="*/ 37 w 52"/>
                    <a:gd name="T45" fmla="*/ 81 h 94"/>
                    <a:gd name="T46" fmla="*/ 35 w 52"/>
                    <a:gd name="T47" fmla="*/ 93 h 94"/>
                    <a:gd name="T48" fmla="*/ 8 w 52"/>
                    <a:gd name="T49" fmla="*/ 93 h 9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"/>
                    <a:gd name="T76" fmla="*/ 0 h 94"/>
                    <a:gd name="T77" fmla="*/ 52 w 52"/>
                    <a:gd name="T78" fmla="*/ 94 h 9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" h="94">
                      <a:moveTo>
                        <a:pt x="8" y="93"/>
                      </a:moveTo>
                      <a:lnTo>
                        <a:pt x="8" y="79"/>
                      </a:lnTo>
                      <a:lnTo>
                        <a:pt x="2" y="62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8" y="9"/>
                      </a:lnTo>
                      <a:lnTo>
                        <a:pt x="12" y="4"/>
                      </a:lnTo>
                      <a:lnTo>
                        <a:pt x="19" y="1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4"/>
                      </a:lnTo>
                      <a:lnTo>
                        <a:pt x="45" y="9"/>
                      </a:lnTo>
                      <a:lnTo>
                        <a:pt x="48" y="15"/>
                      </a:lnTo>
                      <a:lnTo>
                        <a:pt x="51" y="22"/>
                      </a:lnTo>
                      <a:lnTo>
                        <a:pt x="50" y="38"/>
                      </a:lnTo>
                      <a:lnTo>
                        <a:pt x="48" y="50"/>
                      </a:lnTo>
                      <a:lnTo>
                        <a:pt x="46" y="64"/>
                      </a:lnTo>
                      <a:lnTo>
                        <a:pt x="42" y="71"/>
                      </a:lnTo>
                      <a:lnTo>
                        <a:pt x="39" y="77"/>
                      </a:lnTo>
                      <a:lnTo>
                        <a:pt x="37" y="81"/>
                      </a:lnTo>
                      <a:lnTo>
                        <a:pt x="35" y="93"/>
                      </a:lnTo>
                      <a:lnTo>
                        <a:pt x="8" y="93"/>
                      </a:lnTo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366" name="Freeform 351"/>
                <p:cNvSpPr>
                  <a:spLocks/>
                </p:cNvSpPr>
                <p:nvPr/>
              </p:nvSpPr>
              <p:spPr bwMode="auto">
                <a:xfrm>
                  <a:off x="3826" y="2352"/>
                  <a:ext cx="93" cy="78"/>
                </a:xfrm>
                <a:custGeom>
                  <a:avLst/>
                  <a:gdLst>
                    <a:gd name="T0" fmla="*/ 9 w 93"/>
                    <a:gd name="T1" fmla="*/ 75 h 78"/>
                    <a:gd name="T2" fmla="*/ 5 w 93"/>
                    <a:gd name="T3" fmla="*/ 77 h 78"/>
                    <a:gd name="T4" fmla="*/ 0 w 93"/>
                    <a:gd name="T5" fmla="*/ 74 h 78"/>
                    <a:gd name="T6" fmla="*/ 2 w 93"/>
                    <a:gd name="T7" fmla="*/ 62 h 78"/>
                    <a:gd name="T8" fmla="*/ 5 w 93"/>
                    <a:gd name="T9" fmla="*/ 47 h 78"/>
                    <a:gd name="T10" fmla="*/ 11 w 93"/>
                    <a:gd name="T11" fmla="*/ 30 h 78"/>
                    <a:gd name="T12" fmla="*/ 14 w 93"/>
                    <a:gd name="T13" fmla="*/ 20 h 78"/>
                    <a:gd name="T14" fmla="*/ 18 w 93"/>
                    <a:gd name="T15" fmla="*/ 12 h 78"/>
                    <a:gd name="T16" fmla="*/ 26 w 93"/>
                    <a:gd name="T17" fmla="*/ 5 h 78"/>
                    <a:gd name="T18" fmla="*/ 40 w 93"/>
                    <a:gd name="T19" fmla="*/ 2 h 78"/>
                    <a:gd name="T20" fmla="*/ 52 w 93"/>
                    <a:gd name="T21" fmla="*/ 0 h 78"/>
                    <a:gd name="T22" fmla="*/ 70 w 93"/>
                    <a:gd name="T23" fmla="*/ 8 h 78"/>
                    <a:gd name="T24" fmla="*/ 77 w 93"/>
                    <a:gd name="T25" fmla="*/ 16 h 78"/>
                    <a:gd name="T26" fmla="*/ 83 w 93"/>
                    <a:gd name="T27" fmla="*/ 32 h 78"/>
                    <a:gd name="T28" fmla="*/ 89 w 93"/>
                    <a:gd name="T29" fmla="*/ 50 h 78"/>
                    <a:gd name="T30" fmla="*/ 92 w 93"/>
                    <a:gd name="T31" fmla="*/ 65 h 78"/>
                    <a:gd name="T32" fmla="*/ 91 w 93"/>
                    <a:gd name="T33" fmla="*/ 72 h 78"/>
                    <a:gd name="T34" fmla="*/ 82 w 93"/>
                    <a:gd name="T35" fmla="*/ 73 h 78"/>
                    <a:gd name="T36" fmla="*/ 76 w 93"/>
                    <a:gd name="T37" fmla="*/ 74 h 78"/>
                    <a:gd name="T38" fmla="*/ 67 w 93"/>
                    <a:gd name="T39" fmla="*/ 76 h 78"/>
                    <a:gd name="T40" fmla="*/ 69 w 93"/>
                    <a:gd name="T41" fmla="*/ 60 h 78"/>
                    <a:gd name="T42" fmla="*/ 69 w 93"/>
                    <a:gd name="T43" fmla="*/ 51 h 78"/>
                    <a:gd name="T44" fmla="*/ 69 w 93"/>
                    <a:gd name="T45" fmla="*/ 43 h 78"/>
                    <a:gd name="T46" fmla="*/ 69 w 93"/>
                    <a:gd name="T47" fmla="*/ 32 h 78"/>
                    <a:gd name="T48" fmla="*/ 59 w 93"/>
                    <a:gd name="T49" fmla="*/ 28 h 78"/>
                    <a:gd name="T50" fmla="*/ 56 w 93"/>
                    <a:gd name="T51" fmla="*/ 18 h 78"/>
                    <a:gd name="T52" fmla="*/ 47 w 93"/>
                    <a:gd name="T53" fmla="*/ 25 h 78"/>
                    <a:gd name="T54" fmla="*/ 34 w 93"/>
                    <a:gd name="T55" fmla="*/ 37 h 78"/>
                    <a:gd name="T56" fmla="*/ 39 w 93"/>
                    <a:gd name="T57" fmla="*/ 31 h 78"/>
                    <a:gd name="T58" fmla="*/ 29 w 93"/>
                    <a:gd name="T59" fmla="*/ 40 h 78"/>
                    <a:gd name="T60" fmla="*/ 29 w 93"/>
                    <a:gd name="T61" fmla="*/ 54 h 78"/>
                    <a:gd name="T62" fmla="*/ 31 w 93"/>
                    <a:gd name="T63" fmla="*/ 61 h 78"/>
                    <a:gd name="T64" fmla="*/ 34 w 93"/>
                    <a:gd name="T65" fmla="*/ 67 h 78"/>
                    <a:gd name="T66" fmla="*/ 37 w 93"/>
                    <a:gd name="T67" fmla="*/ 76 h 78"/>
                    <a:gd name="T68" fmla="*/ 26 w 93"/>
                    <a:gd name="T69" fmla="*/ 76 h 78"/>
                    <a:gd name="T70" fmla="*/ 31 w 93"/>
                    <a:gd name="T71" fmla="*/ 76 h 78"/>
                    <a:gd name="T72" fmla="*/ 15 w 93"/>
                    <a:gd name="T73" fmla="*/ 74 h 78"/>
                    <a:gd name="T74" fmla="*/ 14 w 93"/>
                    <a:gd name="T75" fmla="*/ 74 h 78"/>
                    <a:gd name="T76" fmla="*/ 9 w 93"/>
                    <a:gd name="T77" fmla="*/ 75 h 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3"/>
                    <a:gd name="T118" fmla="*/ 0 h 78"/>
                    <a:gd name="T119" fmla="*/ 93 w 93"/>
                    <a:gd name="T120" fmla="*/ 78 h 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3" h="78">
                      <a:moveTo>
                        <a:pt x="9" y="75"/>
                      </a:moveTo>
                      <a:lnTo>
                        <a:pt x="5" y="77"/>
                      </a:lnTo>
                      <a:lnTo>
                        <a:pt x="0" y="74"/>
                      </a:lnTo>
                      <a:lnTo>
                        <a:pt x="2" y="62"/>
                      </a:lnTo>
                      <a:lnTo>
                        <a:pt x="5" y="47"/>
                      </a:lnTo>
                      <a:lnTo>
                        <a:pt x="11" y="30"/>
                      </a:lnTo>
                      <a:lnTo>
                        <a:pt x="14" y="20"/>
                      </a:lnTo>
                      <a:lnTo>
                        <a:pt x="18" y="12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2" y="0"/>
                      </a:lnTo>
                      <a:lnTo>
                        <a:pt x="70" y="8"/>
                      </a:lnTo>
                      <a:lnTo>
                        <a:pt x="77" y="16"/>
                      </a:lnTo>
                      <a:lnTo>
                        <a:pt x="83" y="32"/>
                      </a:lnTo>
                      <a:lnTo>
                        <a:pt x="89" y="50"/>
                      </a:lnTo>
                      <a:lnTo>
                        <a:pt x="92" y="65"/>
                      </a:lnTo>
                      <a:lnTo>
                        <a:pt x="91" y="72"/>
                      </a:lnTo>
                      <a:lnTo>
                        <a:pt x="82" y="73"/>
                      </a:lnTo>
                      <a:lnTo>
                        <a:pt x="76" y="74"/>
                      </a:lnTo>
                      <a:lnTo>
                        <a:pt x="67" y="76"/>
                      </a:lnTo>
                      <a:lnTo>
                        <a:pt x="69" y="60"/>
                      </a:lnTo>
                      <a:lnTo>
                        <a:pt x="69" y="51"/>
                      </a:lnTo>
                      <a:lnTo>
                        <a:pt x="69" y="43"/>
                      </a:lnTo>
                      <a:lnTo>
                        <a:pt x="69" y="32"/>
                      </a:lnTo>
                      <a:lnTo>
                        <a:pt x="59" y="28"/>
                      </a:lnTo>
                      <a:lnTo>
                        <a:pt x="56" y="18"/>
                      </a:lnTo>
                      <a:lnTo>
                        <a:pt x="47" y="25"/>
                      </a:lnTo>
                      <a:lnTo>
                        <a:pt x="34" y="37"/>
                      </a:lnTo>
                      <a:lnTo>
                        <a:pt x="39" y="31"/>
                      </a:lnTo>
                      <a:lnTo>
                        <a:pt x="29" y="40"/>
                      </a:lnTo>
                      <a:lnTo>
                        <a:pt x="29" y="54"/>
                      </a:lnTo>
                      <a:lnTo>
                        <a:pt x="31" y="61"/>
                      </a:lnTo>
                      <a:lnTo>
                        <a:pt x="34" y="67"/>
                      </a:lnTo>
                      <a:lnTo>
                        <a:pt x="37" y="76"/>
                      </a:lnTo>
                      <a:lnTo>
                        <a:pt x="26" y="76"/>
                      </a:lnTo>
                      <a:lnTo>
                        <a:pt x="31" y="76"/>
                      </a:lnTo>
                      <a:lnTo>
                        <a:pt x="15" y="74"/>
                      </a:lnTo>
                      <a:lnTo>
                        <a:pt x="14" y="74"/>
                      </a:lnTo>
                      <a:lnTo>
                        <a:pt x="9" y="7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4367" name="Freeform 352"/>
                <p:cNvSpPr>
                  <a:spLocks/>
                </p:cNvSpPr>
                <p:nvPr/>
              </p:nvSpPr>
              <p:spPr bwMode="auto">
                <a:xfrm>
                  <a:off x="3792" y="2457"/>
                  <a:ext cx="153" cy="374"/>
                </a:xfrm>
                <a:custGeom>
                  <a:avLst/>
                  <a:gdLst>
                    <a:gd name="T0" fmla="*/ 61 w 153"/>
                    <a:gd name="T1" fmla="*/ 0 h 374"/>
                    <a:gd name="T2" fmla="*/ 24 w 153"/>
                    <a:gd name="T3" fmla="*/ 20 h 374"/>
                    <a:gd name="T4" fmla="*/ 19 w 153"/>
                    <a:gd name="T5" fmla="*/ 27 h 374"/>
                    <a:gd name="T6" fmla="*/ 0 w 153"/>
                    <a:gd name="T7" fmla="*/ 122 h 374"/>
                    <a:gd name="T8" fmla="*/ 29 w 153"/>
                    <a:gd name="T9" fmla="*/ 126 h 374"/>
                    <a:gd name="T10" fmla="*/ 33 w 153"/>
                    <a:gd name="T11" fmla="*/ 102 h 374"/>
                    <a:gd name="T12" fmla="*/ 44 w 153"/>
                    <a:gd name="T13" fmla="*/ 152 h 374"/>
                    <a:gd name="T14" fmla="*/ 25 w 153"/>
                    <a:gd name="T15" fmla="*/ 264 h 374"/>
                    <a:gd name="T16" fmla="*/ 35 w 153"/>
                    <a:gd name="T17" fmla="*/ 372 h 374"/>
                    <a:gd name="T18" fmla="*/ 45 w 153"/>
                    <a:gd name="T19" fmla="*/ 373 h 374"/>
                    <a:gd name="T20" fmla="*/ 61 w 153"/>
                    <a:gd name="T21" fmla="*/ 371 h 374"/>
                    <a:gd name="T22" fmla="*/ 84 w 153"/>
                    <a:gd name="T23" fmla="*/ 370 h 374"/>
                    <a:gd name="T24" fmla="*/ 104 w 153"/>
                    <a:gd name="T25" fmla="*/ 370 h 374"/>
                    <a:gd name="T26" fmla="*/ 121 w 153"/>
                    <a:gd name="T27" fmla="*/ 370 h 374"/>
                    <a:gd name="T28" fmla="*/ 128 w 153"/>
                    <a:gd name="T29" fmla="*/ 215 h 374"/>
                    <a:gd name="T30" fmla="*/ 111 w 153"/>
                    <a:gd name="T31" fmla="*/ 146 h 374"/>
                    <a:gd name="T32" fmla="*/ 117 w 153"/>
                    <a:gd name="T33" fmla="*/ 109 h 374"/>
                    <a:gd name="T34" fmla="*/ 121 w 153"/>
                    <a:gd name="T35" fmla="*/ 123 h 374"/>
                    <a:gd name="T36" fmla="*/ 152 w 153"/>
                    <a:gd name="T37" fmla="*/ 115 h 374"/>
                    <a:gd name="T38" fmla="*/ 128 w 153"/>
                    <a:gd name="T39" fmla="*/ 26 h 374"/>
                    <a:gd name="T40" fmla="*/ 90 w 153"/>
                    <a:gd name="T41" fmla="*/ 0 h 374"/>
                    <a:gd name="T42" fmla="*/ 61 w 153"/>
                    <a:gd name="T43" fmla="*/ 0 h 3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3"/>
                    <a:gd name="T67" fmla="*/ 0 h 374"/>
                    <a:gd name="T68" fmla="*/ 153 w 153"/>
                    <a:gd name="T69" fmla="*/ 374 h 3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3" h="374">
                      <a:moveTo>
                        <a:pt x="61" y="0"/>
                      </a:moveTo>
                      <a:lnTo>
                        <a:pt x="24" y="20"/>
                      </a:lnTo>
                      <a:lnTo>
                        <a:pt x="19" y="27"/>
                      </a:lnTo>
                      <a:lnTo>
                        <a:pt x="0" y="122"/>
                      </a:lnTo>
                      <a:lnTo>
                        <a:pt x="29" y="126"/>
                      </a:lnTo>
                      <a:lnTo>
                        <a:pt x="33" y="102"/>
                      </a:lnTo>
                      <a:lnTo>
                        <a:pt x="44" y="152"/>
                      </a:lnTo>
                      <a:lnTo>
                        <a:pt x="25" y="264"/>
                      </a:lnTo>
                      <a:lnTo>
                        <a:pt x="35" y="372"/>
                      </a:lnTo>
                      <a:lnTo>
                        <a:pt x="45" y="373"/>
                      </a:lnTo>
                      <a:lnTo>
                        <a:pt x="61" y="371"/>
                      </a:lnTo>
                      <a:lnTo>
                        <a:pt x="84" y="370"/>
                      </a:lnTo>
                      <a:lnTo>
                        <a:pt x="104" y="370"/>
                      </a:lnTo>
                      <a:lnTo>
                        <a:pt x="121" y="370"/>
                      </a:lnTo>
                      <a:lnTo>
                        <a:pt x="128" y="215"/>
                      </a:lnTo>
                      <a:lnTo>
                        <a:pt x="111" y="146"/>
                      </a:lnTo>
                      <a:lnTo>
                        <a:pt x="117" y="109"/>
                      </a:lnTo>
                      <a:lnTo>
                        <a:pt x="121" y="123"/>
                      </a:lnTo>
                      <a:lnTo>
                        <a:pt x="152" y="115"/>
                      </a:lnTo>
                      <a:lnTo>
                        <a:pt x="128" y="26"/>
                      </a:lnTo>
                      <a:lnTo>
                        <a:pt x="90" y="0"/>
                      </a:lnTo>
                      <a:lnTo>
                        <a:pt x="61" y="0"/>
                      </a:lnTo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14368" name="Group 353"/>
                <p:cNvGrpSpPr>
                  <a:grpSpLocks/>
                </p:cNvGrpSpPr>
                <p:nvPr/>
              </p:nvGrpSpPr>
              <p:grpSpPr bwMode="auto">
                <a:xfrm>
                  <a:off x="3837" y="2458"/>
                  <a:ext cx="66" cy="158"/>
                  <a:chOff x="3837" y="2458"/>
                  <a:chExt cx="66" cy="158"/>
                </a:xfrm>
              </p:grpSpPr>
              <p:sp>
                <p:nvSpPr>
                  <p:cNvPr id="14372" name="Freeform 354"/>
                  <p:cNvSpPr>
                    <a:spLocks/>
                  </p:cNvSpPr>
                  <p:nvPr/>
                </p:nvSpPr>
                <p:spPr bwMode="auto">
                  <a:xfrm>
                    <a:off x="3851" y="2458"/>
                    <a:ext cx="35" cy="19"/>
                  </a:xfrm>
                  <a:custGeom>
                    <a:avLst/>
                    <a:gdLst>
                      <a:gd name="T0" fmla="*/ 0 w 35"/>
                      <a:gd name="T1" fmla="*/ 1 h 19"/>
                      <a:gd name="T2" fmla="*/ 7 w 35"/>
                      <a:gd name="T3" fmla="*/ 18 h 19"/>
                      <a:gd name="T4" fmla="*/ 17 w 35"/>
                      <a:gd name="T5" fmla="*/ 0 h 19"/>
                      <a:gd name="T6" fmla="*/ 27 w 35"/>
                      <a:gd name="T7" fmla="*/ 18 h 19"/>
                      <a:gd name="T8" fmla="*/ 34 w 35"/>
                      <a:gd name="T9" fmla="*/ 2 h 19"/>
                      <a:gd name="T10" fmla="*/ 0 w 35"/>
                      <a:gd name="T11" fmla="*/ 1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9"/>
                      <a:gd name="T20" fmla="*/ 35 w 35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9">
                        <a:moveTo>
                          <a:pt x="0" y="1"/>
                        </a:moveTo>
                        <a:lnTo>
                          <a:pt x="7" y="18"/>
                        </a:lnTo>
                        <a:lnTo>
                          <a:pt x="17" y="0"/>
                        </a:lnTo>
                        <a:lnTo>
                          <a:pt x="27" y="18"/>
                        </a:lnTo>
                        <a:lnTo>
                          <a:pt x="34" y="2"/>
                        </a:lnTo>
                        <a:lnTo>
                          <a:pt x="0" y="1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73" name="Freeform 355"/>
                  <p:cNvSpPr>
                    <a:spLocks/>
                  </p:cNvSpPr>
                  <p:nvPr/>
                </p:nvSpPr>
                <p:spPr bwMode="auto">
                  <a:xfrm>
                    <a:off x="3870" y="2462"/>
                    <a:ext cx="9" cy="146"/>
                  </a:xfrm>
                  <a:custGeom>
                    <a:avLst/>
                    <a:gdLst>
                      <a:gd name="T0" fmla="*/ 0 w 9"/>
                      <a:gd name="T1" fmla="*/ 0 h 146"/>
                      <a:gd name="T2" fmla="*/ 8 w 9"/>
                      <a:gd name="T3" fmla="*/ 60 h 146"/>
                      <a:gd name="T4" fmla="*/ 8 w 9"/>
                      <a:gd name="T5" fmla="*/ 145 h 146"/>
                      <a:gd name="T6" fmla="*/ 0 w 9"/>
                      <a:gd name="T7" fmla="*/ 0 h 14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"/>
                      <a:gd name="T13" fmla="*/ 0 h 146"/>
                      <a:gd name="T14" fmla="*/ 9 w 9"/>
                      <a:gd name="T15" fmla="*/ 146 h 14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" h="146">
                        <a:moveTo>
                          <a:pt x="0" y="0"/>
                        </a:moveTo>
                        <a:lnTo>
                          <a:pt x="8" y="60"/>
                        </a:lnTo>
                        <a:lnTo>
                          <a:pt x="8" y="145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74" name="Freeform 356"/>
                  <p:cNvSpPr>
                    <a:spLocks/>
                  </p:cNvSpPr>
                  <p:nvPr/>
                </p:nvSpPr>
                <p:spPr bwMode="auto">
                  <a:xfrm>
                    <a:off x="3837" y="2607"/>
                    <a:ext cx="66" cy="9"/>
                  </a:xfrm>
                  <a:custGeom>
                    <a:avLst/>
                    <a:gdLst>
                      <a:gd name="T0" fmla="*/ 0 w 66"/>
                      <a:gd name="T1" fmla="*/ 8 h 9"/>
                      <a:gd name="T2" fmla="*/ 35 w 66"/>
                      <a:gd name="T3" fmla="*/ 0 h 9"/>
                      <a:gd name="T4" fmla="*/ 65 w 66"/>
                      <a:gd name="T5" fmla="*/ 3 h 9"/>
                      <a:gd name="T6" fmla="*/ 0 w 66"/>
                      <a:gd name="T7" fmla="*/ 8 h 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9"/>
                      <a:gd name="T14" fmla="*/ 66 w 66"/>
                      <a:gd name="T15" fmla="*/ 9 h 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9">
                        <a:moveTo>
                          <a:pt x="0" y="8"/>
                        </a:moveTo>
                        <a:lnTo>
                          <a:pt x="35" y="0"/>
                        </a:lnTo>
                        <a:lnTo>
                          <a:pt x="65" y="3"/>
                        </a:lnTo>
                        <a:lnTo>
                          <a:pt x="0" y="8"/>
                        </a:lnTo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12700" cap="rnd">
                    <a:solidFill>
                      <a:srgbClr val="00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369" name="Group 357"/>
                <p:cNvGrpSpPr>
                  <a:grpSpLocks/>
                </p:cNvGrpSpPr>
                <p:nvPr/>
              </p:nvGrpSpPr>
              <p:grpSpPr bwMode="auto">
                <a:xfrm>
                  <a:off x="3819" y="2986"/>
                  <a:ext cx="90" cy="61"/>
                  <a:chOff x="3819" y="2986"/>
                  <a:chExt cx="90" cy="61"/>
                </a:xfrm>
              </p:grpSpPr>
              <p:sp>
                <p:nvSpPr>
                  <p:cNvPr id="14370" name="Freeform 358"/>
                  <p:cNvSpPr>
                    <a:spLocks/>
                  </p:cNvSpPr>
                  <p:nvPr/>
                </p:nvSpPr>
                <p:spPr bwMode="auto">
                  <a:xfrm>
                    <a:off x="3819" y="2991"/>
                    <a:ext cx="36" cy="56"/>
                  </a:xfrm>
                  <a:custGeom>
                    <a:avLst/>
                    <a:gdLst>
                      <a:gd name="T0" fmla="*/ 7 w 36"/>
                      <a:gd name="T1" fmla="*/ 27 h 56"/>
                      <a:gd name="T2" fmla="*/ 2 w 36"/>
                      <a:gd name="T3" fmla="*/ 35 h 56"/>
                      <a:gd name="T4" fmla="*/ 0 w 36"/>
                      <a:gd name="T5" fmla="*/ 42 h 56"/>
                      <a:gd name="T6" fmla="*/ 0 w 36"/>
                      <a:gd name="T7" fmla="*/ 47 h 56"/>
                      <a:gd name="T8" fmla="*/ 1 w 36"/>
                      <a:gd name="T9" fmla="*/ 50 h 56"/>
                      <a:gd name="T10" fmla="*/ 4 w 36"/>
                      <a:gd name="T11" fmla="*/ 53 h 56"/>
                      <a:gd name="T12" fmla="*/ 8 w 36"/>
                      <a:gd name="T13" fmla="*/ 55 h 56"/>
                      <a:gd name="T14" fmla="*/ 14 w 36"/>
                      <a:gd name="T15" fmla="*/ 54 h 56"/>
                      <a:gd name="T16" fmla="*/ 20 w 36"/>
                      <a:gd name="T17" fmla="*/ 52 h 56"/>
                      <a:gd name="T18" fmla="*/ 24 w 36"/>
                      <a:gd name="T19" fmla="*/ 46 h 56"/>
                      <a:gd name="T20" fmla="*/ 28 w 36"/>
                      <a:gd name="T21" fmla="*/ 39 h 56"/>
                      <a:gd name="T22" fmla="*/ 31 w 36"/>
                      <a:gd name="T23" fmla="*/ 24 h 56"/>
                      <a:gd name="T24" fmla="*/ 35 w 36"/>
                      <a:gd name="T25" fmla="*/ 9 h 56"/>
                      <a:gd name="T26" fmla="*/ 34 w 36"/>
                      <a:gd name="T27" fmla="*/ 0 h 56"/>
                      <a:gd name="T28" fmla="*/ 27 w 36"/>
                      <a:gd name="T29" fmla="*/ 21 h 56"/>
                      <a:gd name="T30" fmla="*/ 21 w 36"/>
                      <a:gd name="T31" fmla="*/ 34 h 56"/>
                      <a:gd name="T32" fmla="*/ 13 w 36"/>
                      <a:gd name="T33" fmla="*/ 34 h 56"/>
                      <a:gd name="T34" fmla="*/ 5 w 36"/>
                      <a:gd name="T35" fmla="*/ 33 h 56"/>
                      <a:gd name="T36" fmla="*/ 7 w 36"/>
                      <a:gd name="T37" fmla="*/ 27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6"/>
                      <a:gd name="T59" fmla="*/ 36 w 36"/>
                      <a:gd name="T60" fmla="*/ 56 h 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6">
                        <a:moveTo>
                          <a:pt x="7" y="27"/>
                        </a:moveTo>
                        <a:lnTo>
                          <a:pt x="2" y="35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1" y="50"/>
                        </a:lnTo>
                        <a:lnTo>
                          <a:pt x="4" y="53"/>
                        </a:lnTo>
                        <a:lnTo>
                          <a:pt x="8" y="55"/>
                        </a:lnTo>
                        <a:lnTo>
                          <a:pt x="14" y="54"/>
                        </a:lnTo>
                        <a:lnTo>
                          <a:pt x="20" y="52"/>
                        </a:lnTo>
                        <a:lnTo>
                          <a:pt x="24" y="46"/>
                        </a:lnTo>
                        <a:lnTo>
                          <a:pt x="28" y="39"/>
                        </a:lnTo>
                        <a:lnTo>
                          <a:pt x="31" y="24"/>
                        </a:lnTo>
                        <a:lnTo>
                          <a:pt x="35" y="9"/>
                        </a:lnTo>
                        <a:lnTo>
                          <a:pt x="34" y="0"/>
                        </a:lnTo>
                        <a:lnTo>
                          <a:pt x="27" y="21"/>
                        </a:lnTo>
                        <a:lnTo>
                          <a:pt x="21" y="34"/>
                        </a:lnTo>
                        <a:lnTo>
                          <a:pt x="13" y="34"/>
                        </a:lnTo>
                        <a:lnTo>
                          <a:pt x="5" y="33"/>
                        </a:lnTo>
                        <a:lnTo>
                          <a:pt x="7" y="27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71" name="Freeform 359"/>
                  <p:cNvSpPr>
                    <a:spLocks/>
                  </p:cNvSpPr>
                  <p:nvPr/>
                </p:nvSpPr>
                <p:spPr bwMode="auto">
                  <a:xfrm>
                    <a:off x="3868" y="2986"/>
                    <a:ext cx="41" cy="61"/>
                  </a:xfrm>
                  <a:custGeom>
                    <a:avLst/>
                    <a:gdLst>
                      <a:gd name="T0" fmla="*/ 1 w 41"/>
                      <a:gd name="T1" fmla="*/ 0 h 61"/>
                      <a:gd name="T2" fmla="*/ 0 w 41"/>
                      <a:gd name="T3" fmla="*/ 6 h 61"/>
                      <a:gd name="T4" fmla="*/ 5 w 41"/>
                      <a:gd name="T5" fmla="*/ 21 h 61"/>
                      <a:gd name="T6" fmla="*/ 9 w 41"/>
                      <a:gd name="T7" fmla="*/ 33 h 61"/>
                      <a:gd name="T8" fmla="*/ 13 w 41"/>
                      <a:gd name="T9" fmla="*/ 45 h 61"/>
                      <a:gd name="T10" fmla="*/ 17 w 41"/>
                      <a:gd name="T11" fmla="*/ 52 h 61"/>
                      <a:gd name="T12" fmla="*/ 21 w 41"/>
                      <a:gd name="T13" fmla="*/ 57 h 61"/>
                      <a:gd name="T14" fmla="*/ 26 w 41"/>
                      <a:gd name="T15" fmla="*/ 59 h 61"/>
                      <a:gd name="T16" fmla="*/ 32 w 41"/>
                      <a:gd name="T17" fmla="*/ 60 h 61"/>
                      <a:gd name="T18" fmla="*/ 35 w 41"/>
                      <a:gd name="T19" fmla="*/ 58 h 61"/>
                      <a:gd name="T20" fmla="*/ 38 w 41"/>
                      <a:gd name="T21" fmla="*/ 56 h 61"/>
                      <a:gd name="T22" fmla="*/ 40 w 41"/>
                      <a:gd name="T23" fmla="*/ 50 h 61"/>
                      <a:gd name="T24" fmla="*/ 39 w 41"/>
                      <a:gd name="T25" fmla="*/ 42 h 61"/>
                      <a:gd name="T26" fmla="*/ 35 w 41"/>
                      <a:gd name="T27" fmla="*/ 33 h 61"/>
                      <a:gd name="T28" fmla="*/ 33 w 41"/>
                      <a:gd name="T29" fmla="*/ 28 h 61"/>
                      <a:gd name="T30" fmla="*/ 32 w 41"/>
                      <a:gd name="T31" fmla="*/ 32 h 61"/>
                      <a:gd name="T32" fmla="*/ 30 w 41"/>
                      <a:gd name="T33" fmla="*/ 34 h 61"/>
                      <a:gd name="T34" fmla="*/ 25 w 41"/>
                      <a:gd name="T35" fmla="*/ 36 h 61"/>
                      <a:gd name="T36" fmla="*/ 21 w 41"/>
                      <a:gd name="T37" fmla="*/ 36 h 61"/>
                      <a:gd name="T38" fmla="*/ 13 w 41"/>
                      <a:gd name="T39" fmla="*/ 35 h 61"/>
                      <a:gd name="T40" fmla="*/ 5 w 41"/>
                      <a:gd name="T41" fmla="*/ 11 h 61"/>
                      <a:gd name="T42" fmla="*/ 1 w 41"/>
                      <a:gd name="T43" fmla="*/ 0 h 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1"/>
                      <a:gd name="T67" fmla="*/ 0 h 61"/>
                      <a:gd name="T68" fmla="*/ 41 w 41"/>
                      <a:gd name="T69" fmla="*/ 61 h 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1" h="61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5" y="21"/>
                        </a:lnTo>
                        <a:lnTo>
                          <a:pt x="9" y="33"/>
                        </a:lnTo>
                        <a:lnTo>
                          <a:pt x="13" y="45"/>
                        </a:lnTo>
                        <a:lnTo>
                          <a:pt x="17" y="52"/>
                        </a:lnTo>
                        <a:lnTo>
                          <a:pt x="21" y="57"/>
                        </a:lnTo>
                        <a:lnTo>
                          <a:pt x="26" y="59"/>
                        </a:lnTo>
                        <a:lnTo>
                          <a:pt x="32" y="60"/>
                        </a:lnTo>
                        <a:lnTo>
                          <a:pt x="35" y="58"/>
                        </a:lnTo>
                        <a:lnTo>
                          <a:pt x="38" y="56"/>
                        </a:lnTo>
                        <a:lnTo>
                          <a:pt x="40" y="50"/>
                        </a:lnTo>
                        <a:lnTo>
                          <a:pt x="39" y="42"/>
                        </a:lnTo>
                        <a:lnTo>
                          <a:pt x="35" y="33"/>
                        </a:lnTo>
                        <a:lnTo>
                          <a:pt x="33" y="28"/>
                        </a:lnTo>
                        <a:lnTo>
                          <a:pt x="32" y="32"/>
                        </a:lnTo>
                        <a:lnTo>
                          <a:pt x="30" y="34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3" y="35"/>
                        </a:lnTo>
                        <a:lnTo>
                          <a:pt x="5" y="1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4348" name="Group 360"/>
              <p:cNvGrpSpPr>
                <a:grpSpLocks/>
              </p:cNvGrpSpPr>
              <p:nvPr/>
            </p:nvGrpSpPr>
            <p:grpSpPr bwMode="auto">
              <a:xfrm>
                <a:off x="3978" y="2270"/>
                <a:ext cx="153" cy="691"/>
                <a:chOff x="3978" y="2270"/>
                <a:chExt cx="153" cy="691"/>
              </a:xfrm>
            </p:grpSpPr>
            <p:grpSp>
              <p:nvGrpSpPr>
                <p:cNvPr id="14349" name="Group 361"/>
                <p:cNvGrpSpPr>
                  <a:grpSpLocks/>
                </p:cNvGrpSpPr>
                <p:nvPr/>
              </p:nvGrpSpPr>
              <p:grpSpPr bwMode="auto">
                <a:xfrm>
                  <a:off x="4013" y="2270"/>
                  <a:ext cx="84" cy="112"/>
                  <a:chOff x="4013" y="2270"/>
                  <a:chExt cx="84" cy="112"/>
                </a:xfrm>
              </p:grpSpPr>
              <p:sp>
                <p:nvSpPr>
                  <p:cNvPr id="14358" name="Freeform 362"/>
                  <p:cNvSpPr>
                    <a:spLocks/>
                  </p:cNvSpPr>
                  <p:nvPr/>
                </p:nvSpPr>
                <p:spPr bwMode="auto">
                  <a:xfrm>
                    <a:off x="4024" y="2275"/>
                    <a:ext cx="65" cy="107"/>
                  </a:xfrm>
                  <a:custGeom>
                    <a:avLst/>
                    <a:gdLst>
                      <a:gd name="T0" fmla="*/ 15 w 65"/>
                      <a:gd name="T1" fmla="*/ 99 h 107"/>
                      <a:gd name="T2" fmla="*/ 15 w 65"/>
                      <a:gd name="T3" fmla="*/ 83 h 107"/>
                      <a:gd name="T4" fmla="*/ 10 w 65"/>
                      <a:gd name="T5" fmla="*/ 74 h 107"/>
                      <a:gd name="T6" fmla="*/ 7 w 65"/>
                      <a:gd name="T7" fmla="*/ 67 h 107"/>
                      <a:gd name="T8" fmla="*/ 3 w 65"/>
                      <a:gd name="T9" fmla="*/ 59 h 107"/>
                      <a:gd name="T10" fmla="*/ 1 w 65"/>
                      <a:gd name="T11" fmla="*/ 52 h 107"/>
                      <a:gd name="T12" fmla="*/ 0 w 65"/>
                      <a:gd name="T13" fmla="*/ 46 h 107"/>
                      <a:gd name="T14" fmla="*/ 0 w 65"/>
                      <a:gd name="T15" fmla="*/ 32 h 107"/>
                      <a:gd name="T16" fmla="*/ 1 w 65"/>
                      <a:gd name="T17" fmla="*/ 23 h 107"/>
                      <a:gd name="T18" fmla="*/ 5 w 65"/>
                      <a:gd name="T19" fmla="*/ 14 h 107"/>
                      <a:gd name="T20" fmla="*/ 10 w 65"/>
                      <a:gd name="T21" fmla="*/ 8 h 107"/>
                      <a:gd name="T22" fmla="*/ 13 w 65"/>
                      <a:gd name="T23" fmla="*/ 5 h 107"/>
                      <a:gd name="T24" fmla="*/ 20 w 65"/>
                      <a:gd name="T25" fmla="*/ 2 h 107"/>
                      <a:gd name="T26" fmla="*/ 29 w 65"/>
                      <a:gd name="T27" fmla="*/ 0 h 107"/>
                      <a:gd name="T28" fmla="*/ 39 w 65"/>
                      <a:gd name="T29" fmla="*/ 1 h 107"/>
                      <a:gd name="T30" fmla="*/ 47 w 65"/>
                      <a:gd name="T31" fmla="*/ 3 h 107"/>
                      <a:gd name="T32" fmla="*/ 56 w 65"/>
                      <a:gd name="T33" fmla="*/ 9 h 107"/>
                      <a:gd name="T34" fmla="*/ 60 w 65"/>
                      <a:gd name="T35" fmla="*/ 14 h 107"/>
                      <a:gd name="T36" fmla="*/ 63 w 65"/>
                      <a:gd name="T37" fmla="*/ 19 h 107"/>
                      <a:gd name="T38" fmla="*/ 64 w 65"/>
                      <a:gd name="T39" fmla="*/ 26 h 107"/>
                      <a:gd name="T40" fmla="*/ 64 w 65"/>
                      <a:gd name="T41" fmla="*/ 39 h 107"/>
                      <a:gd name="T42" fmla="*/ 61 w 65"/>
                      <a:gd name="T43" fmla="*/ 50 h 107"/>
                      <a:gd name="T44" fmla="*/ 57 w 65"/>
                      <a:gd name="T45" fmla="*/ 61 h 107"/>
                      <a:gd name="T46" fmla="*/ 53 w 65"/>
                      <a:gd name="T47" fmla="*/ 69 h 107"/>
                      <a:gd name="T48" fmla="*/ 50 w 65"/>
                      <a:gd name="T49" fmla="*/ 75 h 107"/>
                      <a:gd name="T50" fmla="*/ 46 w 65"/>
                      <a:gd name="T51" fmla="*/ 83 h 107"/>
                      <a:gd name="T52" fmla="*/ 45 w 65"/>
                      <a:gd name="T53" fmla="*/ 95 h 107"/>
                      <a:gd name="T54" fmla="*/ 44 w 65"/>
                      <a:gd name="T55" fmla="*/ 101 h 107"/>
                      <a:gd name="T56" fmla="*/ 38 w 65"/>
                      <a:gd name="T57" fmla="*/ 105 h 107"/>
                      <a:gd name="T58" fmla="*/ 31 w 65"/>
                      <a:gd name="T59" fmla="*/ 106 h 107"/>
                      <a:gd name="T60" fmla="*/ 23 w 65"/>
                      <a:gd name="T61" fmla="*/ 105 h 107"/>
                      <a:gd name="T62" fmla="*/ 18 w 65"/>
                      <a:gd name="T63" fmla="*/ 102 h 107"/>
                      <a:gd name="T64" fmla="*/ 15 w 65"/>
                      <a:gd name="T65" fmla="*/ 99 h 1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5"/>
                      <a:gd name="T100" fmla="*/ 0 h 107"/>
                      <a:gd name="T101" fmla="*/ 65 w 65"/>
                      <a:gd name="T102" fmla="*/ 107 h 10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5" h="107">
                        <a:moveTo>
                          <a:pt x="15" y="99"/>
                        </a:moveTo>
                        <a:lnTo>
                          <a:pt x="15" y="83"/>
                        </a:lnTo>
                        <a:lnTo>
                          <a:pt x="10" y="74"/>
                        </a:lnTo>
                        <a:lnTo>
                          <a:pt x="7" y="67"/>
                        </a:lnTo>
                        <a:lnTo>
                          <a:pt x="3" y="59"/>
                        </a:lnTo>
                        <a:lnTo>
                          <a:pt x="1" y="52"/>
                        </a:lnTo>
                        <a:lnTo>
                          <a:pt x="0" y="46"/>
                        </a:lnTo>
                        <a:lnTo>
                          <a:pt x="0" y="32"/>
                        </a:lnTo>
                        <a:lnTo>
                          <a:pt x="1" y="23"/>
                        </a:lnTo>
                        <a:lnTo>
                          <a:pt x="5" y="14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20" y="2"/>
                        </a:lnTo>
                        <a:lnTo>
                          <a:pt x="29" y="0"/>
                        </a:lnTo>
                        <a:lnTo>
                          <a:pt x="39" y="1"/>
                        </a:lnTo>
                        <a:lnTo>
                          <a:pt x="47" y="3"/>
                        </a:lnTo>
                        <a:lnTo>
                          <a:pt x="56" y="9"/>
                        </a:lnTo>
                        <a:lnTo>
                          <a:pt x="60" y="14"/>
                        </a:lnTo>
                        <a:lnTo>
                          <a:pt x="63" y="19"/>
                        </a:lnTo>
                        <a:lnTo>
                          <a:pt x="64" y="26"/>
                        </a:lnTo>
                        <a:lnTo>
                          <a:pt x="64" y="39"/>
                        </a:lnTo>
                        <a:lnTo>
                          <a:pt x="61" y="50"/>
                        </a:lnTo>
                        <a:lnTo>
                          <a:pt x="57" y="61"/>
                        </a:lnTo>
                        <a:lnTo>
                          <a:pt x="53" y="69"/>
                        </a:lnTo>
                        <a:lnTo>
                          <a:pt x="50" y="75"/>
                        </a:lnTo>
                        <a:lnTo>
                          <a:pt x="46" y="83"/>
                        </a:lnTo>
                        <a:lnTo>
                          <a:pt x="45" y="95"/>
                        </a:lnTo>
                        <a:lnTo>
                          <a:pt x="44" y="101"/>
                        </a:lnTo>
                        <a:lnTo>
                          <a:pt x="38" y="105"/>
                        </a:lnTo>
                        <a:lnTo>
                          <a:pt x="31" y="106"/>
                        </a:lnTo>
                        <a:lnTo>
                          <a:pt x="23" y="105"/>
                        </a:lnTo>
                        <a:lnTo>
                          <a:pt x="18" y="102"/>
                        </a:lnTo>
                        <a:lnTo>
                          <a:pt x="15" y="99"/>
                        </a:lnTo>
                      </a:path>
                    </a:pathLst>
                  </a:custGeom>
                  <a:blipFill dpi="0" rotWithShape="0">
                    <a:blip r:embed="rId1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59" name="Freeform 363"/>
                  <p:cNvSpPr>
                    <a:spLocks/>
                  </p:cNvSpPr>
                  <p:nvPr/>
                </p:nvSpPr>
                <p:spPr bwMode="auto">
                  <a:xfrm>
                    <a:off x="4013" y="2270"/>
                    <a:ext cx="84" cy="73"/>
                  </a:xfrm>
                  <a:custGeom>
                    <a:avLst/>
                    <a:gdLst>
                      <a:gd name="T0" fmla="*/ 6 w 84"/>
                      <a:gd name="T1" fmla="*/ 62 h 73"/>
                      <a:gd name="T2" fmla="*/ 1 w 84"/>
                      <a:gd name="T3" fmla="*/ 55 h 73"/>
                      <a:gd name="T4" fmla="*/ 0 w 84"/>
                      <a:gd name="T5" fmla="*/ 47 h 73"/>
                      <a:gd name="T6" fmla="*/ 0 w 84"/>
                      <a:gd name="T7" fmla="*/ 37 h 73"/>
                      <a:gd name="T8" fmla="*/ 0 w 84"/>
                      <a:gd name="T9" fmla="*/ 29 h 73"/>
                      <a:gd name="T10" fmla="*/ 4 w 84"/>
                      <a:gd name="T11" fmla="*/ 20 h 73"/>
                      <a:gd name="T12" fmla="*/ 9 w 84"/>
                      <a:gd name="T13" fmla="*/ 14 h 73"/>
                      <a:gd name="T14" fmla="*/ 14 w 84"/>
                      <a:gd name="T15" fmla="*/ 9 h 73"/>
                      <a:gd name="T16" fmla="*/ 22 w 84"/>
                      <a:gd name="T17" fmla="*/ 3 h 73"/>
                      <a:gd name="T18" fmla="*/ 28 w 84"/>
                      <a:gd name="T19" fmla="*/ 1 h 73"/>
                      <a:gd name="T20" fmla="*/ 41 w 84"/>
                      <a:gd name="T21" fmla="*/ 0 h 73"/>
                      <a:gd name="T22" fmla="*/ 52 w 84"/>
                      <a:gd name="T23" fmla="*/ 0 h 73"/>
                      <a:gd name="T24" fmla="*/ 60 w 84"/>
                      <a:gd name="T25" fmla="*/ 3 h 73"/>
                      <a:gd name="T26" fmla="*/ 67 w 84"/>
                      <a:gd name="T27" fmla="*/ 5 h 73"/>
                      <a:gd name="T28" fmla="*/ 73 w 84"/>
                      <a:gd name="T29" fmla="*/ 12 h 73"/>
                      <a:gd name="T30" fmla="*/ 77 w 84"/>
                      <a:gd name="T31" fmla="*/ 18 h 73"/>
                      <a:gd name="T32" fmla="*/ 81 w 84"/>
                      <a:gd name="T33" fmla="*/ 24 h 73"/>
                      <a:gd name="T34" fmla="*/ 83 w 84"/>
                      <a:gd name="T35" fmla="*/ 31 h 73"/>
                      <a:gd name="T36" fmla="*/ 83 w 84"/>
                      <a:gd name="T37" fmla="*/ 44 h 73"/>
                      <a:gd name="T38" fmla="*/ 83 w 84"/>
                      <a:gd name="T39" fmla="*/ 53 h 73"/>
                      <a:gd name="T40" fmla="*/ 80 w 84"/>
                      <a:gd name="T41" fmla="*/ 57 h 73"/>
                      <a:gd name="T42" fmla="*/ 76 w 84"/>
                      <a:gd name="T43" fmla="*/ 63 h 73"/>
                      <a:gd name="T44" fmla="*/ 73 w 84"/>
                      <a:gd name="T45" fmla="*/ 67 h 73"/>
                      <a:gd name="T46" fmla="*/ 65 w 84"/>
                      <a:gd name="T47" fmla="*/ 70 h 73"/>
                      <a:gd name="T48" fmla="*/ 57 w 84"/>
                      <a:gd name="T49" fmla="*/ 72 h 73"/>
                      <a:gd name="T50" fmla="*/ 63 w 84"/>
                      <a:gd name="T51" fmla="*/ 63 h 73"/>
                      <a:gd name="T52" fmla="*/ 69 w 84"/>
                      <a:gd name="T53" fmla="*/ 47 h 73"/>
                      <a:gd name="T54" fmla="*/ 70 w 84"/>
                      <a:gd name="T55" fmla="*/ 41 h 73"/>
                      <a:gd name="T56" fmla="*/ 69 w 84"/>
                      <a:gd name="T57" fmla="*/ 36 h 73"/>
                      <a:gd name="T58" fmla="*/ 67 w 84"/>
                      <a:gd name="T59" fmla="*/ 29 h 73"/>
                      <a:gd name="T60" fmla="*/ 53 w 84"/>
                      <a:gd name="T61" fmla="*/ 33 h 73"/>
                      <a:gd name="T62" fmla="*/ 38 w 84"/>
                      <a:gd name="T63" fmla="*/ 33 h 73"/>
                      <a:gd name="T64" fmla="*/ 27 w 84"/>
                      <a:gd name="T65" fmla="*/ 32 h 73"/>
                      <a:gd name="T66" fmla="*/ 18 w 84"/>
                      <a:gd name="T67" fmla="*/ 30 h 73"/>
                      <a:gd name="T68" fmla="*/ 15 w 84"/>
                      <a:gd name="T69" fmla="*/ 34 h 73"/>
                      <a:gd name="T70" fmla="*/ 13 w 84"/>
                      <a:gd name="T71" fmla="*/ 41 h 73"/>
                      <a:gd name="T72" fmla="*/ 13 w 84"/>
                      <a:gd name="T73" fmla="*/ 48 h 73"/>
                      <a:gd name="T74" fmla="*/ 19 w 84"/>
                      <a:gd name="T75" fmla="*/ 63 h 73"/>
                      <a:gd name="T76" fmla="*/ 23 w 84"/>
                      <a:gd name="T77" fmla="*/ 72 h 73"/>
                      <a:gd name="T78" fmla="*/ 13 w 84"/>
                      <a:gd name="T79" fmla="*/ 67 h 73"/>
                      <a:gd name="T80" fmla="*/ 6 w 84"/>
                      <a:gd name="T81" fmla="*/ 62 h 7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73"/>
                      <a:gd name="T125" fmla="*/ 84 w 84"/>
                      <a:gd name="T126" fmla="*/ 73 h 7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73">
                        <a:moveTo>
                          <a:pt x="6" y="62"/>
                        </a:moveTo>
                        <a:lnTo>
                          <a:pt x="1" y="55"/>
                        </a:lnTo>
                        <a:lnTo>
                          <a:pt x="0" y="47"/>
                        </a:lnTo>
                        <a:lnTo>
                          <a:pt x="0" y="37"/>
                        </a:lnTo>
                        <a:lnTo>
                          <a:pt x="0" y="29"/>
                        </a:lnTo>
                        <a:lnTo>
                          <a:pt x="4" y="20"/>
                        </a:lnTo>
                        <a:lnTo>
                          <a:pt x="9" y="14"/>
                        </a:lnTo>
                        <a:lnTo>
                          <a:pt x="14" y="9"/>
                        </a:lnTo>
                        <a:lnTo>
                          <a:pt x="22" y="3"/>
                        </a:lnTo>
                        <a:lnTo>
                          <a:pt x="28" y="1"/>
                        </a:lnTo>
                        <a:lnTo>
                          <a:pt x="41" y="0"/>
                        </a:lnTo>
                        <a:lnTo>
                          <a:pt x="52" y="0"/>
                        </a:lnTo>
                        <a:lnTo>
                          <a:pt x="60" y="3"/>
                        </a:lnTo>
                        <a:lnTo>
                          <a:pt x="67" y="5"/>
                        </a:lnTo>
                        <a:lnTo>
                          <a:pt x="73" y="12"/>
                        </a:lnTo>
                        <a:lnTo>
                          <a:pt x="77" y="18"/>
                        </a:lnTo>
                        <a:lnTo>
                          <a:pt x="81" y="24"/>
                        </a:lnTo>
                        <a:lnTo>
                          <a:pt x="83" y="31"/>
                        </a:lnTo>
                        <a:lnTo>
                          <a:pt x="83" y="44"/>
                        </a:lnTo>
                        <a:lnTo>
                          <a:pt x="83" y="53"/>
                        </a:lnTo>
                        <a:lnTo>
                          <a:pt x="80" y="57"/>
                        </a:lnTo>
                        <a:lnTo>
                          <a:pt x="76" y="63"/>
                        </a:lnTo>
                        <a:lnTo>
                          <a:pt x="73" y="67"/>
                        </a:lnTo>
                        <a:lnTo>
                          <a:pt x="65" y="70"/>
                        </a:lnTo>
                        <a:lnTo>
                          <a:pt x="57" y="72"/>
                        </a:lnTo>
                        <a:lnTo>
                          <a:pt x="63" y="63"/>
                        </a:lnTo>
                        <a:lnTo>
                          <a:pt x="69" y="47"/>
                        </a:lnTo>
                        <a:lnTo>
                          <a:pt x="70" y="41"/>
                        </a:lnTo>
                        <a:lnTo>
                          <a:pt x="69" y="36"/>
                        </a:lnTo>
                        <a:lnTo>
                          <a:pt x="67" y="29"/>
                        </a:lnTo>
                        <a:lnTo>
                          <a:pt x="53" y="33"/>
                        </a:lnTo>
                        <a:lnTo>
                          <a:pt x="38" y="33"/>
                        </a:lnTo>
                        <a:lnTo>
                          <a:pt x="27" y="32"/>
                        </a:lnTo>
                        <a:lnTo>
                          <a:pt x="18" y="30"/>
                        </a:lnTo>
                        <a:lnTo>
                          <a:pt x="15" y="34"/>
                        </a:lnTo>
                        <a:lnTo>
                          <a:pt x="13" y="41"/>
                        </a:lnTo>
                        <a:lnTo>
                          <a:pt x="13" y="48"/>
                        </a:lnTo>
                        <a:lnTo>
                          <a:pt x="19" y="63"/>
                        </a:lnTo>
                        <a:lnTo>
                          <a:pt x="23" y="72"/>
                        </a:lnTo>
                        <a:lnTo>
                          <a:pt x="13" y="67"/>
                        </a:lnTo>
                        <a:lnTo>
                          <a:pt x="6" y="62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4360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022" y="2325"/>
                    <a:ext cx="67" cy="11"/>
                    <a:chOff x="4022" y="2325"/>
                    <a:chExt cx="67" cy="11"/>
                  </a:xfrm>
                </p:grpSpPr>
                <p:sp>
                  <p:nvSpPr>
                    <p:cNvPr id="14361" name="Oval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2325"/>
                      <a:ext cx="9" cy="10"/>
                    </a:xfrm>
                    <a:prstGeom prst="ellipse">
                      <a:avLst/>
                    </a:prstGeom>
                    <a:blipFill dpi="0" rotWithShape="0">
                      <a:blip r:embed="rId1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362" name="Oval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326"/>
                      <a:ext cx="9" cy="10"/>
                    </a:xfrm>
                    <a:prstGeom prst="ellipse">
                      <a:avLst/>
                    </a:prstGeom>
                    <a:blipFill dpi="0" rotWithShape="0">
                      <a:blip r:embed="rId1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4350" name="Freeform 367"/>
                <p:cNvSpPr>
                  <a:spLocks/>
                </p:cNvSpPr>
                <p:nvPr/>
              </p:nvSpPr>
              <p:spPr bwMode="auto">
                <a:xfrm>
                  <a:off x="4009" y="2737"/>
                  <a:ext cx="81" cy="203"/>
                </a:xfrm>
                <a:custGeom>
                  <a:avLst/>
                  <a:gdLst>
                    <a:gd name="T0" fmla="*/ 18 w 81"/>
                    <a:gd name="T1" fmla="*/ 0 h 203"/>
                    <a:gd name="T2" fmla="*/ 16 w 81"/>
                    <a:gd name="T3" fmla="*/ 24 h 203"/>
                    <a:gd name="T4" fmla="*/ 14 w 81"/>
                    <a:gd name="T5" fmla="*/ 51 h 203"/>
                    <a:gd name="T6" fmla="*/ 14 w 81"/>
                    <a:gd name="T7" fmla="*/ 78 h 203"/>
                    <a:gd name="T8" fmla="*/ 16 w 81"/>
                    <a:gd name="T9" fmla="*/ 103 h 203"/>
                    <a:gd name="T10" fmla="*/ 16 w 81"/>
                    <a:gd name="T11" fmla="*/ 123 h 203"/>
                    <a:gd name="T12" fmla="*/ 16 w 81"/>
                    <a:gd name="T13" fmla="*/ 148 h 203"/>
                    <a:gd name="T14" fmla="*/ 15 w 81"/>
                    <a:gd name="T15" fmla="*/ 159 h 203"/>
                    <a:gd name="T16" fmla="*/ 4 w 81"/>
                    <a:gd name="T17" fmla="*/ 190 h 203"/>
                    <a:gd name="T18" fmla="*/ 0 w 81"/>
                    <a:gd name="T19" fmla="*/ 202 h 203"/>
                    <a:gd name="T20" fmla="*/ 17 w 81"/>
                    <a:gd name="T21" fmla="*/ 202 h 203"/>
                    <a:gd name="T22" fmla="*/ 25 w 81"/>
                    <a:gd name="T23" fmla="*/ 188 h 203"/>
                    <a:gd name="T24" fmla="*/ 30 w 81"/>
                    <a:gd name="T25" fmla="*/ 172 h 203"/>
                    <a:gd name="T26" fmla="*/ 33 w 81"/>
                    <a:gd name="T27" fmla="*/ 147 h 203"/>
                    <a:gd name="T28" fmla="*/ 43 w 81"/>
                    <a:gd name="T29" fmla="*/ 78 h 203"/>
                    <a:gd name="T30" fmla="*/ 46 w 81"/>
                    <a:gd name="T31" fmla="*/ 58 h 203"/>
                    <a:gd name="T32" fmla="*/ 44 w 81"/>
                    <a:gd name="T33" fmla="*/ 96 h 203"/>
                    <a:gd name="T34" fmla="*/ 47 w 81"/>
                    <a:gd name="T35" fmla="*/ 119 h 203"/>
                    <a:gd name="T36" fmla="*/ 48 w 81"/>
                    <a:gd name="T37" fmla="*/ 140 h 203"/>
                    <a:gd name="T38" fmla="*/ 46 w 81"/>
                    <a:gd name="T39" fmla="*/ 160 h 203"/>
                    <a:gd name="T40" fmla="*/ 47 w 81"/>
                    <a:gd name="T41" fmla="*/ 169 h 203"/>
                    <a:gd name="T42" fmla="*/ 58 w 81"/>
                    <a:gd name="T43" fmla="*/ 199 h 203"/>
                    <a:gd name="T44" fmla="*/ 69 w 81"/>
                    <a:gd name="T45" fmla="*/ 199 h 203"/>
                    <a:gd name="T46" fmla="*/ 74 w 81"/>
                    <a:gd name="T47" fmla="*/ 199 h 203"/>
                    <a:gd name="T48" fmla="*/ 80 w 81"/>
                    <a:gd name="T49" fmla="*/ 193 h 203"/>
                    <a:gd name="T50" fmla="*/ 64 w 81"/>
                    <a:gd name="T51" fmla="*/ 160 h 203"/>
                    <a:gd name="T52" fmla="*/ 72 w 81"/>
                    <a:gd name="T53" fmla="*/ 90 h 203"/>
                    <a:gd name="T54" fmla="*/ 75 w 81"/>
                    <a:gd name="T55" fmla="*/ 57 h 203"/>
                    <a:gd name="T56" fmla="*/ 75 w 81"/>
                    <a:gd name="T57" fmla="*/ 1 h 203"/>
                    <a:gd name="T58" fmla="*/ 18 w 81"/>
                    <a:gd name="T59" fmla="*/ 0 h 2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1"/>
                    <a:gd name="T91" fmla="*/ 0 h 203"/>
                    <a:gd name="T92" fmla="*/ 81 w 81"/>
                    <a:gd name="T93" fmla="*/ 203 h 2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1" h="203">
                      <a:moveTo>
                        <a:pt x="18" y="0"/>
                      </a:moveTo>
                      <a:lnTo>
                        <a:pt x="16" y="24"/>
                      </a:lnTo>
                      <a:lnTo>
                        <a:pt x="14" y="51"/>
                      </a:lnTo>
                      <a:lnTo>
                        <a:pt x="14" y="78"/>
                      </a:lnTo>
                      <a:lnTo>
                        <a:pt x="16" y="103"/>
                      </a:lnTo>
                      <a:lnTo>
                        <a:pt x="16" y="123"/>
                      </a:lnTo>
                      <a:lnTo>
                        <a:pt x="16" y="148"/>
                      </a:lnTo>
                      <a:lnTo>
                        <a:pt x="15" y="159"/>
                      </a:lnTo>
                      <a:lnTo>
                        <a:pt x="4" y="190"/>
                      </a:lnTo>
                      <a:lnTo>
                        <a:pt x="0" y="202"/>
                      </a:lnTo>
                      <a:lnTo>
                        <a:pt x="17" y="202"/>
                      </a:lnTo>
                      <a:lnTo>
                        <a:pt x="25" y="188"/>
                      </a:lnTo>
                      <a:lnTo>
                        <a:pt x="30" y="172"/>
                      </a:lnTo>
                      <a:lnTo>
                        <a:pt x="33" y="147"/>
                      </a:lnTo>
                      <a:lnTo>
                        <a:pt x="43" y="78"/>
                      </a:lnTo>
                      <a:lnTo>
                        <a:pt x="46" y="58"/>
                      </a:lnTo>
                      <a:lnTo>
                        <a:pt x="44" y="96"/>
                      </a:lnTo>
                      <a:lnTo>
                        <a:pt x="47" y="119"/>
                      </a:lnTo>
                      <a:lnTo>
                        <a:pt x="48" y="140"/>
                      </a:lnTo>
                      <a:lnTo>
                        <a:pt x="46" y="160"/>
                      </a:lnTo>
                      <a:lnTo>
                        <a:pt x="47" y="169"/>
                      </a:lnTo>
                      <a:lnTo>
                        <a:pt x="58" y="199"/>
                      </a:lnTo>
                      <a:lnTo>
                        <a:pt x="69" y="199"/>
                      </a:lnTo>
                      <a:lnTo>
                        <a:pt x="74" y="199"/>
                      </a:lnTo>
                      <a:lnTo>
                        <a:pt x="80" y="193"/>
                      </a:lnTo>
                      <a:lnTo>
                        <a:pt x="64" y="160"/>
                      </a:lnTo>
                      <a:lnTo>
                        <a:pt x="72" y="90"/>
                      </a:lnTo>
                      <a:lnTo>
                        <a:pt x="75" y="57"/>
                      </a:lnTo>
                      <a:lnTo>
                        <a:pt x="75" y="1"/>
                      </a:lnTo>
                      <a:lnTo>
                        <a:pt x="18" y="0"/>
                      </a:lnTo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14351" name="Group 368"/>
                <p:cNvGrpSpPr>
                  <a:grpSpLocks/>
                </p:cNvGrpSpPr>
                <p:nvPr/>
              </p:nvGrpSpPr>
              <p:grpSpPr bwMode="auto">
                <a:xfrm>
                  <a:off x="3980" y="2485"/>
                  <a:ext cx="148" cy="203"/>
                  <a:chOff x="3980" y="2485"/>
                  <a:chExt cx="148" cy="203"/>
                </a:xfrm>
              </p:grpSpPr>
              <p:sp>
                <p:nvSpPr>
                  <p:cNvPr id="14356" name="Freeform 369"/>
                  <p:cNvSpPr>
                    <a:spLocks/>
                  </p:cNvSpPr>
                  <p:nvPr/>
                </p:nvSpPr>
                <p:spPr bwMode="auto">
                  <a:xfrm>
                    <a:off x="3980" y="2491"/>
                    <a:ext cx="41" cy="197"/>
                  </a:xfrm>
                  <a:custGeom>
                    <a:avLst/>
                    <a:gdLst>
                      <a:gd name="T0" fmla="*/ 2 w 41"/>
                      <a:gd name="T1" fmla="*/ 0 h 197"/>
                      <a:gd name="T2" fmla="*/ 0 w 41"/>
                      <a:gd name="T3" fmla="*/ 44 h 197"/>
                      <a:gd name="T4" fmla="*/ 6 w 41"/>
                      <a:gd name="T5" fmla="*/ 105 h 197"/>
                      <a:gd name="T6" fmla="*/ 12 w 41"/>
                      <a:gd name="T7" fmla="*/ 158 h 197"/>
                      <a:gd name="T8" fmla="*/ 22 w 41"/>
                      <a:gd name="T9" fmla="*/ 190 h 197"/>
                      <a:gd name="T10" fmla="*/ 26 w 41"/>
                      <a:gd name="T11" fmla="*/ 196 h 197"/>
                      <a:gd name="T12" fmla="*/ 29 w 41"/>
                      <a:gd name="T13" fmla="*/ 187 h 197"/>
                      <a:gd name="T14" fmla="*/ 31 w 41"/>
                      <a:gd name="T15" fmla="*/ 164 h 197"/>
                      <a:gd name="T16" fmla="*/ 40 w 41"/>
                      <a:gd name="T17" fmla="*/ 158 h 197"/>
                      <a:gd name="T18" fmla="*/ 28 w 41"/>
                      <a:gd name="T19" fmla="*/ 140 h 197"/>
                      <a:gd name="T20" fmla="*/ 20 w 41"/>
                      <a:gd name="T21" fmla="*/ 130 h 197"/>
                      <a:gd name="T22" fmla="*/ 21 w 41"/>
                      <a:gd name="T23" fmla="*/ 40 h 197"/>
                      <a:gd name="T24" fmla="*/ 25 w 41"/>
                      <a:gd name="T25" fmla="*/ 3 h 197"/>
                      <a:gd name="T26" fmla="*/ 2 w 41"/>
                      <a:gd name="T27" fmla="*/ 0 h 1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"/>
                      <a:gd name="T43" fmla="*/ 0 h 197"/>
                      <a:gd name="T44" fmla="*/ 41 w 41"/>
                      <a:gd name="T45" fmla="*/ 197 h 1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" h="197">
                        <a:moveTo>
                          <a:pt x="2" y="0"/>
                        </a:moveTo>
                        <a:lnTo>
                          <a:pt x="0" y="44"/>
                        </a:lnTo>
                        <a:lnTo>
                          <a:pt x="6" y="105"/>
                        </a:lnTo>
                        <a:lnTo>
                          <a:pt x="12" y="158"/>
                        </a:lnTo>
                        <a:lnTo>
                          <a:pt x="22" y="190"/>
                        </a:lnTo>
                        <a:lnTo>
                          <a:pt x="26" y="196"/>
                        </a:lnTo>
                        <a:lnTo>
                          <a:pt x="29" y="187"/>
                        </a:lnTo>
                        <a:lnTo>
                          <a:pt x="31" y="164"/>
                        </a:lnTo>
                        <a:lnTo>
                          <a:pt x="40" y="158"/>
                        </a:lnTo>
                        <a:lnTo>
                          <a:pt x="28" y="140"/>
                        </a:lnTo>
                        <a:lnTo>
                          <a:pt x="20" y="130"/>
                        </a:lnTo>
                        <a:lnTo>
                          <a:pt x="21" y="40"/>
                        </a:lnTo>
                        <a:lnTo>
                          <a:pt x="25" y="3"/>
                        </a:lnTo>
                        <a:lnTo>
                          <a:pt x="2" y="0"/>
                        </a:lnTo>
                      </a:path>
                    </a:pathLst>
                  </a:custGeom>
                  <a:blipFill dpi="0" rotWithShape="0">
                    <a:blip r:embed="rId1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57" name="Freeform 370"/>
                  <p:cNvSpPr>
                    <a:spLocks/>
                  </p:cNvSpPr>
                  <p:nvPr/>
                </p:nvSpPr>
                <p:spPr bwMode="auto">
                  <a:xfrm>
                    <a:off x="4092" y="2485"/>
                    <a:ext cx="36" cy="185"/>
                  </a:xfrm>
                  <a:custGeom>
                    <a:avLst/>
                    <a:gdLst>
                      <a:gd name="T0" fmla="*/ 10 w 36"/>
                      <a:gd name="T1" fmla="*/ 5 h 185"/>
                      <a:gd name="T2" fmla="*/ 15 w 36"/>
                      <a:gd name="T3" fmla="*/ 38 h 185"/>
                      <a:gd name="T4" fmla="*/ 15 w 36"/>
                      <a:gd name="T5" fmla="*/ 117 h 185"/>
                      <a:gd name="T6" fmla="*/ 0 w 36"/>
                      <a:gd name="T7" fmla="*/ 150 h 185"/>
                      <a:gd name="T8" fmla="*/ 4 w 36"/>
                      <a:gd name="T9" fmla="*/ 153 h 185"/>
                      <a:gd name="T10" fmla="*/ 0 w 36"/>
                      <a:gd name="T11" fmla="*/ 170 h 185"/>
                      <a:gd name="T12" fmla="*/ 3 w 36"/>
                      <a:gd name="T13" fmla="*/ 184 h 185"/>
                      <a:gd name="T14" fmla="*/ 15 w 36"/>
                      <a:gd name="T15" fmla="*/ 161 h 185"/>
                      <a:gd name="T16" fmla="*/ 25 w 36"/>
                      <a:gd name="T17" fmla="*/ 121 h 185"/>
                      <a:gd name="T18" fmla="*/ 35 w 36"/>
                      <a:gd name="T19" fmla="*/ 31 h 185"/>
                      <a:gd name="T20" fmla="*/ 31 w 36"/>
                      <a:gd name="T21" fmla="*/ 0 h 185"/>
                      <a:gd name="T22" fmla="*/ 10 w 36"/>
                      <a:gd name="T23" fmla="*/ 5 h 1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185"/>
                      <a:gd name="T38" fmla="*/ 36 w 36"/>
                      <a:gd name="T39" fmla="*/ 185 h 1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185">
                        <a:moveTo>
                          <a:pt x="10" y="5"/>
                        </a:moveTo>
                        <a:lnTo>
                          <a:pt x="15" y="38"/>
                        </a:lnTo>
                        <a:lnTo>
                          <a:pt x="15" y="117"/>
                        </a:lnTo>
                        <a:lnTo>
                          <a:pt x="0" y="150"/>
                        </a:lnTo>
                        <a:lnTo>
                          <a:pt x="4" y="153"/>
                        </a:lnTo>
                        <a:lnTo>
                          <a:pt x="0" y="170"/>
                        </a:lnTo>
                        <a:lnTo>
                          <a:pt x="3" y="184"/>
                        </a:lnTo>
                        <a:lnTo>
                          <a:pt x="15" y="161"/>
                        </a:lnTo>
                        <a:lnTo>
                          <a:pt x="25" y="121"/>
                        </a:lnTo>
                        <a:lnTo>
                          <a:pt x="35" y="31"/>
                        </a:lnTo>
                        <a:lnTo>
                          <a:pt x="31" y="0"/>
                        </a:lnTo>
                        <a:lnTo>
                          <a:pt x="10" y="5"/>
                        </a:lnTo>
                      </a:path>
                    </a:pathLst>
                  </a:custGeom>
                  <a:blipFill dpi="0" rotWithShape="0">
                    <a:blip r:embed="rId11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352" name="Group 371"/>
                <p:cNvGrpSpPr>
                  <a:grpSpLocks/>
                </p:cNvGrpSpPr>
                <p:nvPr/>
              </p:nvGrpSpPr>
              <p:grpSpPr bwMode="auto">
                <a:xfrm>
                  <a:off x="4005" y="2899"/>
                  <a:ext cx="90" cy="62"/>
                  <a:chOff x="4005" y="2899"/>
                  <a:chExt cx="90" cy="62"/>
                </a:xfrm>
              </p:grpSpPr>
              <p:sp>
                <p:nvSpPr>
                  <p:cNvPr id="14354" name="Freeform 372"/>
                  <p:cNvSpPr>
                    <a:spLocks/>
                  </p:cNvSpPr>
                  <p:nvPr/>
                </p:nvSpPr>
                <p:spPr bwMode="auto">
                  <a:xfrm>
                    <a:off x="4005" y="2904"/>
                    <a:ext cx="36" cy="57"/>
                  </a:xfrm>
                  <a:custGeom>
                    <a:avLst/>
                    <a:gdLst>
                      <a:gd name="T0" fmla="*/ 6 w 36"/>
                      <a:gd name="T1" fmla="*/ 28 h 57"/>
                      <a:gd name="T2" fmla="*/ 1 w 36"/>
                      <a:gd name="T3" fmla="*/ 36 h 57"/>
                      <a:gd name="T4" fmla="*/ 0 w 36"/>
                      <a:gd name="T5" fmla="*/ 43 h 57"/>
                      <a:gd name="T6" fmla="*/ 0 w 36"/>
                      <a:gd name="T7" fmla="*/ 48 h 57"/>
                      <a:gd name="T8" fmla="*/ 1 w 36"/>
                      <a:gd name="T9" fmla="*/ 51 h 57"/>
                      <a:gd name="T10" fmla="*/ 3 w 36"/>
                      <a:gd name="T11" fmla="*/ 54 h 57"/>
                      <a:gd name="T12" fmla="*/ 8 w 36"/>
                      <a:gd name="T13" fmla="*/ 56 h 57"/>
                      <a:gd name="T14" fmla="*/ 14 w 36"/>
                      <a:gd name="T15" fmla="*/ 55 h 57"/>
                      <a:gd name="T16" fmla="*/ 20 w 36"/>
                      <a:gd name="T17" fmla="*/ 53 h 57"/>
                      <a:gd name="T18" fmla="*/ 24 w 36"/>
                      <a:gd name="T19" fmla="*/ 47 h 57"/>
                      <a:gd name="T20" fmla="*/ 28 w 36"/>
                      <a:gd name="T21" fmla="*/ 40 h 57"/>
                      <a:gd name="T22" fmla="*/ 31 w 36"/>
                      <a:gd name="T23" fmla="*/ 25 h 57"/>
                      <a:gd name="T24" fmla="*/ 35 w 36"/>
                      <a:gd name="T25" fmla="*/ 10 h 57"/>
                      <a:gd name="T26" fmla="*/ 34 w 36"/>
                      <a:gd name="T27" fmla="*/ 0 h 57"/>
                      <a:gd name="T28" fmla="*/ 27 w 36"/>
                      <a:gd name="T29" fmla="*/ 22 h 57"/>
                      <a:gd name="T30" fmla="*/ 21 w 36"/>
                      <a:gd name="T31" fmla="*/ 35 h 57"/>
                      <a:gd name="T32" fmla="*/ 12 w 36"/>
                      <a:gd name="T33" fmla="*/ 35 h 57"/>
                      <a:gd name="T34" fmla="*/ 5 w 36"/>
                      <a:gd name="T35" fmla="*/ 34 h 57"/>
                      <a:gd name="T36" fmla="*/ 6 w 36"/>
                      <a:gd name="T37" fmla="*/ 28 h 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7"/>
                      <a:gd name="T59" fmla="*/ 36 w 36"/>
                      <a:gd name="T60" fmla="*/ 57 h 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7">
                        <a:moveTo>
                          <a:pt x="6" y="28"/>
                        </a:moveTo>
                        <a:lnTo>
                          <a:pt x="1" y="36"/>
                        </a:lnTo>
                        <a:lnTo>
                          <a:pt x="0" y="43"/>
                        </a:lnTo>
                        <a:lnTo>
                          <a:pt x="0" y="48"/>
                        </a:lnTo>
                        <a:lnTo>
                          <a:pt x="1" y="51"/>
                        </a:lnTo>
                        <a:lnTo>
                          <a:pt x="3" y="54"/>
                        </a:lnTo>
                        <a:lnTo>
                          <a:pt x="8" y="56"/>
                        </a:lnTo>
                        <a:lnTo>
                          <a:pt x="14" y="55"/>
                        </a:lnTo>
                        <a:lnTo>
                          <a:pt x="20" y="53"/>
                        </a:lnTo>
                        <a:lnTo>
                          <a:pt x="24" y="47"/>
                        </a:lnTo>
                        <a:lnTo>
                          <a:pt x="28" y="40"/>
                        </a:lnTo>
                        <a:lnTo>
                          <a:pt x="31" y="25"/>
                        </a:lnTo>
                        <a:lnTo>
                          <a:pt x="35" y="10"/>
                        </a:lnTo>
                        <a:lnTo>
                          <a:pt x="34" y="0"/>
                        </a:lnTo>
                        <a:lnTo>
                          <a:pt x="27" y="22"/>
                        </a:lnTo>
                        <a:lnTo>
                          <a:pt x="21" y="35"/>
                        </a:lnTo>
                        <a:lnTo>
                          <a:pt x="12" y="35"/>
                        </a:lnTo>
                        <a:lnTo>
                          <a:pt x="5" y="34"/>
                        </a:lnTo>
                        <a:lnTo>
                          <a:pt x="6" y="28"/>
                        </a:lnTo>
                      </a:path>
                    </a:pathLst>
                  </a:custGeom>
                  <a:blipFill dpi="0" rotWithShape="0">
                    <a:blip r:embed="rId18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355" name="Freeform 373"/>
                  <p:cNvSpPr>
                    <a:spLocks/>
                  </p:cNvSpPr>
                  <p:nvPr/>
                </p:nvSpPr>
                <p:spPr bwMode="auto">
                  <a:xfrm>
                    <a:off x="4055" y="2899"/>
                    <a:ext cx="40" cy="61"/>
                  </a:xfrm>
                  <a:custGeom>
                    <a:avLst/>
                    <a:gdLst>
                      <a:gd name="T0" fmla="*/ 0 w 40"/>
                      <a:gd name="T1" fmla="*/ 0 h 61"/>
                      <a:gd name="T2" fmla="*/ 0 w 40"/>
                      <a:gd name="T3" fmla="*/ 6 h 61"/>
                      <a:gd name="T4" fmla="*/ 5 w 40"/>
                      <a:gd name="T5" fmla="*/ 21 h 61"/>
                      <a:gd name="T6" fmla="*/ 8 w 40"/>
                      <a:gd name="T7" fmla="*/ 34 h 61"/>
                      <a:gd name="T8" fmla="*/ 12 w 40"/>
                      <a:gd name="T9" fmla="*/ 46 h 61"/>
                      <a:gd name="T10" fmla="*/ 16 w 40"/>
                      <a:gd name="T11" fmla="*/ 52 h 61"/>
                      <a:gd name="T12" fmla="*/ 20 w 40"/>
                      <a:gd name="T13" fmla="*/ 57 h 61"/>
                      <a:gd name="T14" fmla="*/ 26 w 40"/>
                      <a:gd name="T15" fmla="*/ 59 h 61"/>
                      <a:gd name="T16" fmla="*/ 32 w 40"/>
                      <a:gd name="T17" fmla="*/ 60 h 61"/>
                      <a:gd name="T18" fmla="*/ 35 w 40"/>
                      <a:gd name="T19" fmla="*/ 58 h 61"/>
                      <a:gd name="T20" fmla="*/ 38 w 40"/>
                      <a:gd name="T21" fmla="*/ 57 h 61"/>
                      <a:gd name="T22" fmla="*/ 39 w 40"/>
                      <a:gd name="T23" fmla="*/ 51 h 61"/>
                      <a:gd name="T24" fmla="*/ 38 w 40"/>
                      <a:gd name="T25" fmla="*/ 43 h 61"/>
                      <a:gd name="T26" fmla="*/ 35 w 40"/>
                      <a:gd name="T27" fmla="*/ 33 h 61"/>
                      <a:gd name="T28" fmla="*/ 32 w 40"/>
                      <a:gd name="T29" fmla="*/ 28 h 61"/>
                      <a:gd name="T30" fmla="*/ 31 w 40"/>
                      <a:gd name="T31" fmla="*/ 33 h 61"/>
                      <a:gd name="T32" fmla="*/ 30 w 40"/>
                      <a:gd name="T33" fmla="*/ 35 h 61"/>
                      <a:gd name="T34" fmla="*/ 25 w 40"/>
                      <a:gd name="T35" fmla="*/ 36 h 61"/>
                      <a:gd name="T36" fmla="*/ 20 w 40"/>
                      <a:gd name="T37" fmla="*/ 37 h 61"/>
                      <a:gd name="T38" fmla="*/ 13 w 40"/>
                      <a:gd name="T39" fmla="*/ 35 h 61"/>
                      <a:gd name="T40" fmla="*/ 5 w 40"/>
                      <a:gd name="T41" fmla="*/ 12 h 61"/>
                      <a:gd name="T42" fmla="*/ 0 w 40"/>
                      <a:gd name="T43" fmla="*/ 0 h 6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0"/>
                      <a:gd name="T67" fmla="*/ 0 h 61"/>
                      <a:gd name="T68" fmla="*/ 40 w 40"/>
                      <a:gd name="T69" fmla="*/ 61 h 6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0" h="61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5" y="21"/>
                        </a:lnTo>
                        <a:lnTo>
                          <a:pt x="8" y="34"/>
                        </a:lnTo>
                        <a:lnTo>
                          <a:pt x="12" y="46"/>
                        </a:lnTo>
                        <a:lnTo>
                          <a:pt x="16" y="52"/>
                        </a:lnTo>
                        <a:lnTo>
                          <a:pt x="20" y="57"/>
                        </a:lnTo>
                        <a:lnTo>
                          <a:pt x="26" y="59"/>
                        </a:lnTo>
                        <a:lnTo>
                          <a:pt x="32" y="60"/>
                        </a:lnTo>
                        <a:lnTo>
                          <a:pt x="35" y="58"/>
                        </a:lnTo>
                        <a:lnTo>
                          <a:pt x="38" y="57"/>
                        </a:lnTo>
                        <a:lnTo>
                          <a:pt x="39" y="51"/>
                        </a:lnTo>
                        <a:lnTo>
                          <a:pt x="38" y="43"/>
                        </a:lnTo>
                        <a:lnTo>
                          <a:pt x="35" y="33"/>
                        </a:lnTo>
                        <a:lnTo>
                          <a:pt x="32" y="28"/>
                        </a:lnTo>
                        <a:lnTo>
                          <a:pt x="31" y="33"/>
                        </a:lnTo>
                        <a:lnTo>
                          <a:pt x="30" y="35"/>
                        </a:lnTo>
                        <a:lnTo>
                          <a:pt x="25" y="36"/>
                        </a:lnTo>
                        <a:lnTo>
                          <a:pt x="20" y="37"/>
                        </a:lnTo>
                        <a:lnTo>
                          <a:pt x="13" y="35"/>
                        </a:lnTo>
                        <a:lnTo>
                          <a:pt x="5" y="1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0">
                    <a:blip r:embed="rId18" cstate="print"/>
                    <a:srcRect/>
                    <a:tile tx="0" ty="0" sx="100000" sy="100000" flip="none" algn="tl"/>
                  </a:blip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4353" name="Freeform 374"/>
                <p:cNvSpPr>
                  <a:spLocks/>
                </p:cNvSpPr>
                <p:nvPr/>
              </p:nvSpPr>
              <p:spPr bwMode="auto">
                <a:xfrm>
                  <a:off x="3978" y="2370"/>
                  <a:ext cx="153" cy="387"/>
                </a:xfrm>
                <a:custGeom>
                  <a:avLst/>
                  <a:gdLst>
                    <a:gd name="T0" fmla="*/ 60 w 153"/>
                    <a:gd name="T1" fmla="*/ 0 h 387"/>
                    <a:gd name="T2" fmla="*/ 24 w 153"/>
                    <a:gd name="T3" fmla="*/ 20 h 387"/>
                    <a:gd name="T4" fmla="*/ 19 w 153"/>
                    <a:gd name="T5" fmla="*/ 26 h 387"/>
                    <a:gd name="T6" fmla="*/ 0 w 153"/>
                    <a:gd name="T7" fmla="*/ 122 h 387"/>
                    <a:gd name="T8" fmla="*/ 29 w 153"/>
                    <a:gd name="T9" fmla="*/ 126 h 387"/>
                    <a:gd name="T10" fmla="*/ 33 w 153"/>
                    <a:gd name="T11" fmla="*/ 102 h 387"/>
                    <a:gd name="T12" fmla="*/ 44 w 153"/>
                    <a:gd name="T13" fmla="*/ 152 h 387"/>
                    <a:gd name="T14" fmla="*/ 25 w 153"/>
                    <a:gd name="T15" fmla="*/ 217 h 387"/>
                    <a:gd name="T16" fmla="*/ 25 w 153"/>
                    <a:gd name="T17" fmla="*/ 264 h 387"/>
                    <a:gd name="T18" fmla="*/ 29 w 153"/>
                    <a:gd name="T19" fmla="*/ 297 h 387"/>
                    <a:gd name="T20" fmla="*/ 38 w 153"/>
                    <a:gd name="T21" fmla="*/ 344 h 387"/>
                    <a:gd name="T22" fmla="*/ 47 w 153"/>
                    <a:gd name="T23" fmla="*/ 380 h 387"/>
                    <a:gd name="T24" fmla="*/ 75 w 153"/>
                    <a:gd name="T25" fmla="*/ 386 h 387"/>
                    <a:gd name="T26" fmla="*/ 78 w 153"/>
                    <a:gd name="T27" fmla="*/ 380 h 387"/>
                    <a:gd name="T28" fmla="*/ 105 w 153"/>
                    <a:gd name="T29" fmla="*/ 379 h 387"/>
                    <a:gd name="T30" fmla="*/ 114 w 153"/>
                    <a:gd name="T31" fmla="*/ 334 h 387"/>
                    <a:gd name="T32" fmla="*/ 122 w 153"/>
                    <a:gd name="T33" fmla="*/ 275 h 387"/>
                    <a:gd name="T34" fmla="*/ 129 w 153"/>
                    <a:gd name="T35" fmla="*/ 215 h 387"/>
                    <a:gd name="T36" fmla="*/ 112 w 153"/>
                    <a:gd name="T37" fmla="*/ 147 h 387"/>
                    <a:gd name="T38" fmla="*/ 118 w 153"/>
                    <a:gd name="T39" fmla="*/ 109 h 387"/>
                    <a:gd name="T40" fmla="*/ 122 w 153"/>
                    <a:gd name="T41" fmla="*/ 123 h 387"/>
                    <a:gd name="T42" fmla="*/ 152 w 153"/>
                    <a:gd name="T43" fmla="*/ 115 h 387"/>
                    <a:gd name="T44" fmla="*/ 129 w 153"/>
                    <a:gd name="T45" fmla="*/ 25 h 387"/>
                    <a:gd name="T46" fmla="*/ 90 w 153"/>
                    <a:gd name="T47" fmla="*/ 0 h 387"/>
                    <a:gd name="T48" fmla="*/ 89 w 153"/>
                    <a:gd name="T49" fmla="*/ 3 h 387"/>
                    <a:gd name="T50" fmla="*/ 84 w 153"/>
                    <a:gd name="T51" fmla="*/ 6 h 387"/>
                    <a:gd name="T52" fmla="*/ 80 w 153"/>
                    <a:gd name="T53" fmla="*/ 7 h 387"/>
                    <a:gd name="T54" fmla="*/ 76 w 153"/>
                    <a:gd name="T55" fmla="*/ 7 h 387"/>
                    <a:gd name="T56" fmla="*/ 71 w 153"/>
                    <a:gd name="T57" fmla="*/ 7 h 387"/>
                    <a:gd name="T58" fmla="*/ 67 w 153"/>
                    <a:gd name="T59" fmla="*/ 6 h 387"/>
                    <a:gd name="T60" fmla="*/ 62 w 153"/>
                    <a:gd name="T61" fmla="*/ 3 h 387"/>
                    <a:gd name="T62" fmla="*/ 60 w 153"/>
                    <a:gd name="T63" fmla="*/ 0 h 3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87"/>
                    <a:gd name="T98" fmla="*/ 153 w 153"/>
                    <a:gd name="T99" fmla="*/ 387 h 38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87">
                      <a:moveTo>
                        <a:pt x="60" y="0"/>
                      </a:moveTo>
                      <a:lnTo>
                        <a:pt x="24" y="20"/>
                      </a:lnTo>
                      <a:lnTo>
                        <a:pt x="19" y="26"/>
                      </a:lnTo>
                      <a:lnTo>
                        <a:pt x="0" y="122"/>
                      </a:lnTo>
                      <a:lnTo>
                        <a:pt x="29" y="126"/>
                      </a:lnTo>
                      <a:lnTo>
                        <a:pt x="33" y="102"/>
                      </a:lnTo>
                      <a:lnTo>
                        <a:pt x="44" y="152"/>
                      </a:lnTo>
                      <a:lnTo>
                        <a:pt x="25" y="217"/>
                      </a:lnTo>
                      <a:lnTo>
                        <a:pt x="25" y="264"/>
                      </a:lnTo>
                      <a:lnTo>
                        <a:pt x="29" y="297"/>
                      </a:lnTo>
                      <a:lnTo>
                        <a:pt x="38" y="344"/>
                      </a:lnTo>
                      <a:lnTo>
                        <a:pt x="47" y="380"/>
                      </a:lnTo>
                      <a:lnTo>
                        <a:pt x="75" y="386"/>
                      </a:lnTo>
                      <a:lnTo>
                        <a:pt x="78" y="380"/>
                      </a:lnTo>
                      <a:lnTo>
                        <a:pt x="105" y="379"/>
                      </a:lnTo>
                      <a:lnTo>
                        <a:pt x="114" y="334"/>
                      </a:lnTo>
                      <a:lnTo>
                        <a:pt x="122" y="275"/>
                      </a:lnTo>
                      <a:lnTo>
                        <a:pt x="129" y="215"/>
                      </a:lnTo>
                      <a:lnTo>
                        <a:pt x="112" y="147"/>
                      </a:lnTo>
                      <a:lnTo>
                        <a:pt x="118" y="109"/>
                      </a:lnTo>
                      <a:lnTo>
                        <a:pt x="122" y="123"/>
                      </a:lnTo>
                      <a:lnTo>
                        <a:pt x="152" y="115"/>
                      </a:lnTo>
                      <a:lnTo>
                        <a:pt x="129" y="25"/>
                      </a:lnTo>
                      <a:lnTo>
                        <a:pt x="90" y="0"/>
                      </a:lnTo>
                      <a:lnTo>
                        <a:pt x="89" y="3"/>
                      </a:lnTo>
                      <a:lnTo>
                        <a:pt x="84" y="6"/>
                      </a:lnTo>
                      <a:lnTo>
                        <a:pt x="80" y="7"/>
                      </a:lnTo>
                      <a:lnTo>
                        <a:pt x="76" y="7"/>
                      </a:lnTo>
                      <a:lnTo>
                        <a:pt x="71" y="7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60" y="0"/>
                      </a:lnTo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12700" cap="rnd">
                  <a:solidFill>
                    <a:srgbClr val="FF1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4342" name="Slide Number Placeholder 25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4F3AD-E8BF-445C-9B41-8654AE212A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14343" name="Footer Placeholder 25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Example:  Identifying Data Sets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In a recent survey, 1708 adults in the United States were asked if they think global warming is a problem that requires immediate government action. Nine hundred thirty-nine of the adults said yes. Identify the population and the sample. Describe the data set. </a:t>
            </a:r>
            <a:r>
              <a:rPr lang="en-US" sz="2400" i="1" smtClean="0">
                <a:solidFill>
                  <a:schemeClr val="tx2"/>
                </a:solidFill>
              </a:rPr>
              <a:t>(Adapted from: Pew Research Center)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021EC-9B8E-48C0-8A4D-0B5391E444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  <p:pic>
        <p:nvPicPr>
          <p:cNvPr id="15366" name="Picture 6" descr="C:\Documents and Settings\lnoble\Local Settings\Temporary Internet Files\Content.IE5\PLH8NTYL\MCj01045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450" y="3819525"/>
            <a:ext cx="13827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</a:rPr>
              <a:t>Solution:  Identifying Data Sets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57200" y="1341438"/>
            <a:ext cx="5257800" cy="4602162"/>
          </a:xfrm>
        </p:spPr>
        <p:txBody>
          <a:bodyPr/>
          <a:lstStyle/>
          <a:p>
            <a:pPr marL="355600" indent="-355600" eaLnBrk="1" hangingPunct="1"/>
            <a:r>
              <a:rPr lang="en-US" smtClean="0"/>
              <a:t>The population consists of the responses of all adults in the U.S.</a:t>
            </a:r>
          </a:p>
          <a:p>
            <a:pPr marL="355600" indent="-355600" eaLnBrk="1" hangingPunct="1"/>
            <a:r>
              <a:rPr lang="en-US" smtClean="0"/>
              <a:t>The sample consists of the responses of the 1708 adults in the U.S. in the survey.</a:t>
            </a:r>
          </a:p>
          <a:p>
            <a:pPr marL="355600" indent="-355600" eaLnBrk="1" hangingPunct="1"/>
            <a:r>
              <a:rPr lang="en-US" smtClean="0"/>
              <a:t>The sample is a subset of the responses of all adults in the U.S.</a:t>
            </a:r>
          </a:p>
          <a:p>
            <a:pPr marL="355600" indent="-355600" eaLnBrk="1" hangingPunct="1"/>
            <a:r>
              <a:rPr lang="en-US" smtClean="0"/>
              <a:t>The data set consists of 939 yes’s and 769 no’s.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5715000" y="2514600"/>
            <a:ext cx="3048000" cy="2057400"/>
            <a:chOff x="5410200" y="3352800"/>
            <a:chExt cx="3048000" cy="2057400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5410200" y="3352800"/>
              <a:ext cx="3048000" cy="2057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 sz="28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5943600" y="4103688"/>
              <a:ext cx="1935163" cy="1106487"/>
            </a:xfrm>
            <a:custGeom>
              <a:avLst/>
              <a:gdLst>
                <a:gd name="connsiteX0" fmla="*/ 152400 w 1897868"/>
                <a:gd name="connsiteY0" fmla="*/ 454077 h 1000888"/>
                <a:gd name="connsiteX1" fmla="*/ 177800 w 1897868"/>
                <a:gd name="connsiteY1" fmla="*/ 200077 h 1000888"/>
                <a:gd name="connsiteX2" fmla="*/ 254000 w 1897868"/>
                <a:gd name="connsiteY2" fmla="*/ 149277 h 1000888"/>
                <a:gd name="connsiteX3" fmla="*/ 1219200 w 1897868"/>
                <a:gd name="connsiteY3" fmla="*/ 123877 h 1000888"/>
                <a:gd name="connsiteX4" fmla="*/ 1295400 w 1897868"/>
                <a:gd name="connsiteY4" fmla="*/ 98477 h 1000888"/>
                <a:gd name="connsiteX5" fmla="*/ 1447800 w 1897868"/>
                <a:gd name="connsiteY5" fmla="*/ 22277 h 1000888"/>
                <a:gd name="connsiteX6" fmla="*/ 1676400 w 1897868"/>
                <a:gd name="connsiteY6" fmla="*/ 47677 h 1000888"/>
                <a:gd name="connsiteX7" fmla="*/ 1727200 w 1897868"/>
                <a:gd name="connsiteY7" fmla="*/ 606477 h 1000888"/>
                <a:gd name="connsiteX8" fmla="*/ 1701800 w 1897868"/>
                <a:gd name="connsiteY8" fmla="*/ 682677 h 1000888"/>
                <a:gd name="connsiteX9" fmla="*/ 1422400 w 1897868"/>
                <a:gd name="connsiteY9" fmla="*/ 809677 h 1000888"/>
                <a:gd name="connsiteX10" fmla="*/ 1346200 w 1897868"/>
                <a:gd name="connsiteY10" fmla="*/ 835077 h 1000888"/>
                <a:gd name="connsiteX11" fmla="*/ 787400 w 1897868"/>
                <a:gd name="connsiteY11" fmla="*/ 860477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50800 w 1897868"/>
                <a:gd name="connsiteY16" fmla="*/ 504877 h 1000888"/>
                <a:gd name="connsiteX17" fmla="*/ 101600 w 1897868"/>
                <a:gd name="connsiteY17" fmla="*/ 428677 h 1000888"/>
                <a:gd name="connsiteX18" fmla="*/ 101600 w 1897868"/>
                <a:gd name="connsiteY18" fmla="*/ 327077 h 1000888"/>
                <a:gd name="connsiteX19" fmla="*/ 101600 w 1897868"/>
                <a:gd name="connsiteY19" fmla="*/ 352477 h 1000888"/>
                <a:gd name="connsiteX0" fmla="*/ 152400 w 1897868"/>
                <a:gd name="connsiteY0" fmla="*/ 454077 h 1000888"/>
                <a:gd name="connsiteX1" fmla="*/ 177800 w 1897868"/>
                <a:gd name="connsiteY1" fmla="*/ 200077 h 1000888"/>
                <a:gd name="connsiteX2" fmla="*/ 254000 w 1897868"/>
                <a:gd name="connsiteY2" fmla="*/ 149277 h 1000888"/>
                <a:gd name="connsiteX3" fmla="*/ 1219200 w 1897868"/>
                <a:gd name="connsiteY3" fmla="*/ 123877 h 1000888"/>
                <a:gd name="connsiteX4" fmla="*/ 1295400 w 1897868"/>
                <a:gd name="connsiteY4" fmla="*/ 98477 h 1000888"/>
                <a:gd name="connsiteX5" fmla="*/ 1447800 w 1897868"/>
                <a:gd name="connsiteY5" fmla="*/ 22277 h 1000888"/>
                <a:gd name="connsiteX6" fmla="*/ 1676400 w 1897868"/>
                <a:gd name="connsiteY6" fmla="*/ 47677 h 1000888"/>
                <a:gd name="connsiteX7" fmla="*/ 1727200 w 1897868"/>
                <a:gd name="connsiteY7" fmla="*/ 606477 h 1000888"/>
                <a:gd name="connsiteX8" fmla="*/ 1701800 w 1897868"/>
                <a:gd name="connsiteY8" fmla="*/ 682677 h 1000888"/>
                <a:gd name="connsiteX9" fmla="*/ 1422400 w 1897868"/>
                <a:gd name="connsiteY9" fmla="*/ 809677 h 1000888"/>
                <a:gd name="connsiteX10" fmla="*/ 1346200 w 1897868"/>
                <a:gd name="connsiteY10" fmla="*/ 835077 h 1000888"/>
                <a:gd name="connsiteX11" fmla="*/ 787400 w 1897868"/>
                <a:gd name="connsiteY11" fmla="*/ 860477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50800 w 1897868"/>
                <a:gd name="connsiteY16" fmla="*/ 5048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0" fmla="*/ 152400 w 1897868"/>
                <a:gd name="connsiteY0" fmla="*/ 454077 h 1000888"/>
                <a:gd name="connsiteX1" fmla="*/ 177800 w 1897868"/>
                <a:gd name="connsiteY1" fmla="*/ 200077 h 1000888"/>
                <a:gd name="connsiteX2" fmla="*/ 254000 w 1897868"/>
                <a:gd name="connsiteY2" fmla="*/ 149277 h 1000888"/>
                <a:gd name="connsiteX3" fmla="*/ 1219200 w 1897868"/>
                <a:gd name="connsiteY3" fmla="*/ 123877 h 1000888"/>
                <a:gd name="connsiteX4" fmla="*/ 1295400 w 1897868"/>
                <a:gd name="connsiteY4" fmla="*/ 98477 h 1000888"/>
                <a:gd name="connsiteX5" fmla="*/ 1447800 w 1897868"/>
                <a:gd name="connsiteY5" fmla="*/ 22277 h 1000888"/>
                <a:gd name="connsiteX6" fmla="*/ 1676400 w 1897868"/>
                <a:gd name="connsiteY6" fmla="*/ 47677 h 1000888"/>
                <a:gd name="connsiteX7" fmla="*/ 1727200 w 1897868"/>
                <a:gd name="connsiteY7" fmla="*/ 606477 h 1000888"/>
                <a:gd name="connsiteX8" fmla="*/ 1701800 w 1897868"/>
                <a:gd name="connsiteY8" fmla="*/ 682677 h 1000888"/>
                <a:gd name="connsiteX9" fmla="*/ 1422400 w 1897868"/>
                <a:gd name="connsiteY9" fmla="*/ 809677 h 1000888"/>
                <a:gd name="connsiteX10" fmla="*/ 1346200 w 1897868"/>
                <a:gd name="connsiteY10" fmla="*/ 835077 h 1000888"/>
                <a:gd name="connsiteX11" fmla="*/ 787400 w 1897868"/>
                <a:gd name="connsiteY11" fmla="*/ 860477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50800 w 1897868"/>
                <a:gd name="connsiteY16" fmla="*/ 5048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1219200 w 1897868"/>
                <a:gd name="connsiteY2" fmla="*/ 123877 h 1000888"/>
                <a:gd name="connsiteX3" fmla="*/ 1295400 w 1897868"/>
                <a:gd name="connsiteY3" fmla="*/ 98477 h 1000888"/>
                <a:gd name="connsiteX4" fmla="*/ 1447800 w 1897868"/>
                <a:gd name="connsiteY4" fmla="*/ 22277 h 1000888"/>
                <a:gd name="connsiteX5" fmla="*/ 1676400 w 1897868"/>
                <a:gd name="connsiteY5" fmla="*/ 47677 h 1000888"/>
                <a:gd name="connsiteX6" fmla="*/ 1727200 w 1897868"/>
                <a:gd name="connsiteY6" fmla="*/ 606477 h 1000888"/>
                <a:gd name="connsiteX7" fmla="*/ 1701800 w 1897868"/>
                <a:gd name="connsiteY7" fmla="*/ 682677 h 1000888"/>
                <a:gd name="connsiteX8" fmla="*/ 1422400 w 1897868"/>
                <a:gd name="connsiteY8" fmla="*/ 809677 h 1000888"/>
                <a:gd name="connsiteX9" fmla="*/ 1346200 w 1897868"/>
                <a:gd name="connsiteY9" fmla="*/ 835077 h 1000888"/>
                <a:gd name="connsiteX10" fmla="*/ 787400 w 1897868"/>
                <a:gd name="connsiteY10" fmla="*/ 860477 h 1000888"/>
                <a:gd name="connsiteX11" fmla="*/ 406400 w 1897868"/>
                <a:gd name="connsiteY11" fmla="*/ 936677 h 1000888"/>
                <a:gd name="connsiteX12" fmla="*/ 25400 w 1897868"/>
                <a:gd name="connsiteY12" fmla="*/ 835077 h 1000888"/>
                <a:gd name="connsiteX13" fmla="*/ 0 w 1897868"/>
                <a:gd name="connsiteY13" fmla="*/ 758877 h 1000888"/>
                <a:gd name="connsiteX14" fmla="*/ 25400 w 1897868"/>
                <a:gd name="connsiteY14" fmla="*/ 581077 h 1000888"/>
                <a:gd name="connsiteX15" fmla="*/ 50800 w 1897868"/>
                <a:gd name="connsiteY15" fmla="*/ 504877 h 1000888"/>
                <a:gd name="connsiteX16" fmla="*/ 101600 w 1897868"/>
                <a:gd name="connsiteY16" fmla="*/ 327077 h 1000888"/>
                <a:gd name="connsiteX17" fmla="*/ 101600 w 1897868"/>
                <a:gd name="connsiteY17" fmla="*/ 3524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1219200 w 1897868"/>
                <a:gd name="connsiteY2" fmla="*/ 123877 h 1000888"/>
                <a:gd name="connsiteX3" fmla="*/ 1295400 w 1897868"/>
                <a:gd name="connsiteY3" fmla="*/ 98477 h 1000888"/>
                <a:gd name="connsiteX4" fmla="*/ 1447800 w 1897868"/>
                <a:gd name="connsiteY4" fmla="*/ 22277 h 1000888"/>
                <a:gd name="connsiteX5" fmla="*/ 1676400 w 1897868"/>
                <a:gd name="connsiteY5" fmla="*/ 47677 h 1000888"/>
                <a:gd name="connsiteX6" fmla="*/ 1727200 w 1897868"/>
                <a:gd name="connsiteY6" fmla="*/ 606477 h 1000888"/>
                <a:gd name="connsiteX7" fmla="*/ 1701800 w 1897868"/>
                <a:gd name="connsiteY7" fmla="*/ 682677 h 1000888"/>
                <a:gd name="connsiteX8" fmla="*/ 1422400 w 1897868"/>
                <a:gd name="connsiteY8" fmla="*/ 809677 h 1000888"/>
                <a:gd name="connsiteX9" fmla="*/ 1346200 w 1897868"/>
                <a:gd name="connsiteY9" fmla="*/ 835077 h 1000888"/>
                <a:gd name="connsiteX10" fmla="*/ 787400 w 1897868"/>
                <a:gd name="connsiteY10" fmla="*/ 860477 h 1000888"/>
                <a:gd name="connsiteX11" fmla="*/ 406400 w 1897868"/>
                <a:gd name="connsiteY11" fmla="*/ 936677 h 1000888"/>
                <a:gd name="connsiteX12" fmla="*/ 25400 w 1897868"/>
                <a:gd name="connsiteY12" fmla="*/ 835077 h 1000888"/>
                <a:gd name="connsiteX13" fmla="*/ 0 w 1897868"/>
                <a:gd name="connsiteY13" fmla="*/ 758877 h 1000888"/>
                <a:gd name="connsiteX14" fmla="*/ 25400 w 1897868"/>
                <a:gd name="connsiteY14" fmla="*/ 581077 h 1000888"/>
                <a:gd name="connsiteX15" fmla="*/ 50800 w 1897868"/>
                <a:gd name="connsiteY15" fmla="*/ 504877 h 1000888"/>
                <a:gd name="connsiteX16" fmla="*/ 101600 w 1897868"/>
                <a:gd name="connsiteY16" fmla="*/ 327077 h 1000888"/>
                <a:gd name="connsiteX17" fmla="*/ 101600 w 1897868"/>
                <a:gd name="connsiteY17" fmla="*/ 3524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1219200 w 1897868"/>
                <a:gd name="connsiteY2" fmla="*/ 123877 h 1000888"/>
                <a:gd name="connsiteX3" fmla="*/ 1295400 w 1897868"/>
                <a:gd name="connsiteY3" fmla="*/ 98477 h 1000888"/>
                <a:gd name="connsiteX4" fmla="*/ 1447800 w 1897868"/>
                <a:gd name="connsiteY4" fmla="*/ 22277 h 1000888"/>
                <a:gd name="connsiteX5" fmla="*/ 1676400 w 1897868"/>
                <a:gd name="connsiteY5" fmla="*/ 47677 h 1000888"/>
                <a:gd name="connsiteX6" fmla="*/ 1727200 w 1897868"/>
                <a:gd name="connsiteY6" fmla="*/ 606477 h 1000888"/>
                <a:gd name="connsiteX7" fmla="*/ 1701800 w 1897868"/>
                <a:gd name="connsiteY7" fmla="*/ 682677 h 1000888"/>
                <a:gd name="connsiteX8" fmla="*/ 1422400 w 1897868"/>
                <a:gd name="connsiteY8" fmla="*/ 809677 h 1000888"/>
                <a:gd name="connsiteX9" fmla="*/ 1346200 w 1897868"/>
                <a:gd name="connsiteY9" fmla="*/ 835077 h 1000888"/>
                <a:gd name="connsiteX10" fmla="*/ 787400 w 1897868"/>
                <a:gd name="connsiteY10" fmla="*/ 860477 h 1000888"/>
                <a:gd name="connsiteX11" fmla="*/ 406400 w 1897868"/>
                <a:gd name="connsiteY11" fmla="*/ 936677 h 1000888"/>
                <a:gd name="connsiteX12" fmla="*/ 25400 w 1897868"/>
                <a:gd name="connsiteY12" fmla="*/ 835077 h 1000888"/>
                <a:gd name="connsiteX13" fmla="*/ 0 w 1897868"/>
                <a:gd name="connsiteY13" fmla="*/ 758877 h 1000888"/>
                <a:gd name="connsiteX14" fmla="*/ 25400 w 1897868"/>
                <a:gd name="connsiteY14" fmla="*/ 581077 h 1000888"/>
                <a:gd name="connsiteX15" fmla="*/ 50800 w 1897868"/>
                <a:gd name="connsiteY15" fmla="*/ 504877 h 1000888"/>
                <a:gd name="connsiteX16" fmla="*/ 101600 w 1897868"/>
                <a:gd name="connsiteY16" fmla="*/ 327077 h 1000888"/>
                <a:gd name="connsiteX17" fmla="*/ 101600 w 1897868"/>
                <a:gd name="connsiteY17" fmla="*/ 352477 h 1000888"/>
                <a:gd name="connsiteX18" fmla="*/ 177800 w 1897868"/>
                <a:gd name="connsiteY18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1219200 w 1897868"/>
                <a:gd name="connsiteY3" fmla="*/ 123877 h 1000888"/>
                <a:gd name="connsiteX4" fmla="*/ 1295400 w 1897868"/>
                <a:gd name="connsiteY4" fmla="*/ 98477 h 1000888"/>
                <a:gd name="connsiteX5" fmla="*/ 1447800 w 1897868"/>
                <a:gd name="connsiteY5" fmla="*/ 22277 h 1000888"/>
                <a:gd name="connsiteX6" fmla="*/ 1676400 w 1897868"/>
                <a:gd name="connsiteY6" fmla="*/ 47677 h 1000888"/>
                <a:gd name="connsiteX7" fmla="*/ 1727200 w 1897868"/>
                <a:gd name="connsiteY7" fmla="*/ 606477 h 1000888"/>
                <a:gd name="connsiteX8" fmla="*/ 1701800 w 1897868"/>
                <a:gd name="connsiteY8" fmla="*/ 682677 h 1000888"/>
                <a:gd name="connsiteX9" fmla="*/ 1422400 w 1897868"/>
                <a:gd name="connsiteY9" fmla="*/ 809677 h 1000888"/>
                <a:gd name="connsiteX10" fmla="*/ 1346200 w 1897868"/>
                <a:gd name="connsiteY10" fmla="*/ 835077 h 1000888"/>
                <a:gd name="connsiteX11" fmla="*/ 787400 w 1897868"/>
                <a:gd name="connsiteY11" fmla="*/ 860477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50800 w 1897868"/>
                <a:gd name="connsiteY16" fmla="*/ 5048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422400 w 1897868"/>
                <a:gd name="connsiteY10" fmla="*/ 809677 h 1000888"/>
                <a:gd name="connsiteX11" fmla="*/ 1346200 w 1897868"/>
                <a:gd name="connsiteY11" fmla="*/ 835077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50800 w 1897868"/>
                <a:gd name="connsiteY17" fmla="*/ 504877 h 1000888"/>
                <a:gd name="connsiteX18" fmla="*/ 101600 w 1897868"/>
                <a:gd name="connsiteY18" fmla="*/ 327077 h 1000888"/>
                <a:gd name="connsiteX19" fmla="*/ 101600 w 1897868"/>
                <a:gd name="connsiteY19" fmla="*/ 352477 h 1000888"/>
                <a:gd name="connsiteX20" fmla="*/ 177800 w 1897868"/>
                <a:gd name="connsiteY20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422400 w 1897868"/>
                <a:gd name="connsiteY10" fmla="*/ 809677 h 1000888"/>
                <a:gd name="connsiteX11" fmla="*/ 1346200 w 1897868"/>
                <a:gd name="connsiteY11" fmla="*/ 835077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422400 w 1897868"/>
                <a:gd name="connsiteY10" fmla="*/ 809677 h 1000888"/>
                <a:gd name="connsiteX11" fmla="*/ 1346200 w 1897868"/>
                <a:gd name="connsiteY11" fmla="*/ 835077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422400 w 1897868"/>
                <a:gd name="connsiteY10" fmla="*/ 809677 h 1000888"/>
                <a:gd name="connsiteX11" fmla="*/ 1346200 w 1897868"/>
                <a:gd name="connsiteY11" fmla="*/ 835077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346200 w 1897868"/>
                <a:gd name="connsiteY10" fmla="*/ 835077 h 1000888"/>
                <a:gd name="connsiteX11" fmla="*/ 787400 w 1897868"/>
                <a:gd name="connsiteY11" fmla="*/ 860477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101600 w 1897868"/>
                <a:gd name="connsiteY16" fmla="*/ 327077 h 1000888"/>
                <a:gd name="connsiteX17" fmla="*/ 101600 w 1897868"/>
                <a:gd name="connsiteY17" fmla="*/ 352477 h 1000888"/>
                <a:gd name="connsiteX18" fmla="*/ 177800 w 1897868"/>
                <a:gd name="connsiteY18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6200 w 1897868"/>
                <a:gd name="connsiteY11" fmla="*/ 835077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6200 w 1897868"/>
                <a:gd name="connsiteY11" fmla="*/ 835077 h 1000888"/>
                <a:gd name="connsiteX12" fmla="*/ 1347147 w 1897868"/>
                <a:gd name="connsiteY12" fmla="*/ 914874 h 1000888"/>
                <a:gd name="connsiteX13" fmla="*/ 787400 w 1897868"/>
                <a:gd name="connsiteY13" fmla="*/ 860477 h 1000888"/>
                <a:gd name="connsiteX14" fmla="*/ 406400 w 1897868"/>
                <a:gd name="connsiteY14" fmla="*/ 936677 h 1000888"/>
                <a:gd name="connsiteX15" fmla="*/ 25400 w 1897868"/>
                <a:gd name="connsiteY15" fmla="*/ 835077 h 1000888"/>
                <a:gd name="connsiteX16" fmla="*/ 0 w 1897868"/>
                <a:gd name="connsiteY16" fmla="*/ 758877 h 1000888"/>
                <a:gd name="connsiteX17" fmla="*/ 25400 w 1897868"/>
                <a:gd name="connsiteY17" fmla="*/ 581077 h 1000888"/>
                <a:gd name="connsiteX18" fmla="*/ 101600 w 1897868"/>
                <a:gd name="connsiteY18" fmla="*/ 327077 h 1000888"/>
                <a:gd name="connsiteX19" fmla="*/ 101600 w 1897868"/>
                <a:gd name="connsiteY19" fmla="*/ 352477 h 1000888"/>
                <a:gd name="connsiteX20" fmla="*/ 177800 w 1897868"/>
                <a:gd name="connsiteY20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7147 w 1897868"/>
                <a:gd name="connsiteY11" fmla="*/ 914874 h 1000888"/>
                <a:gd name="connsiteX12" fmla="*/ 787400 w 1897868"/>
                <a:gd name="connsiteY12" fmla="*/ 860477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60633"/>
                <a:gd name="connsiteX1" fmla="*/ 254000 w 1897868"/>
                <a:gd name="connsiteY1" fmla="*/ 149277 h 1060633"/>
                <a:gd name="connsiteX2" fmla="*/ 819150 w 1897868"/>
                <a:gd name="connsiteY2" fmla="*/ 123825 h 1060633"/>
                <a:gd name="connsiteX3" fmla="*/ 819150 w 1897868"/>
                <a:gd name="connsiteY3" fmla="*/ 123825 h 1060633"/>
                <a:gd name="connsiteX4" fmla="*/ 1219200 w 1897868"/>
                <a:gd name="connsiteY4" fmla="*/ 123877 h 1060633"/>
                <a:gd name="connsiteX5" fmla="*/ 1295400 w 1897868"/>
                <a:gd name="connsiteY5" fmla="*/ 98477 h 1060633"/>
                <a:gd name="connsiteX6" fmla="*/ 1447800 w 1897868"/>
                <a:gd name="connsiteY6" fmla="*/ 22277 h 1060633"/>
                <a:gd name="connsiteX7" fmla="*/ 1676400 w 1897868"/>
                <a:gd name="connsiteY7" fmla="*/ 47677 h 1060633"/>
                <a:gd name="connsiteX8" fmla="*/ 1727200 w 1897868"/>
                <a:gd name="connsiteY8" fmla="*/ 606477 h 1060633"/>
                <a:gd name="connsiteX9" fmla="*/ 1701800 w 1897868"/>
                <a:gd name="connsiteY9" fmla="*/ 682677 h 1060633"/>
                <a:gd name="connsiteX10" fmla="*/ 1575908 w 1897868"/>
                <a:gd name="connsiteY10" fmla="*/ 821041 h 1060633"/>
                <a:gd name="connsiteX11" fmla="*/ 1347147 w 1897868"/>
                <a:gd name="connsiteY11" fmla="*/ 914874 h 1060633"/>
                <a:gd name="connsiteX12" fmla="*/ 990743 w 1897868"/>
                <a:gd name="connsiteY12" fmla="*/ 985588 h 1060633"/>
                <a:gd name="connsiteX13" fmla="*/ 406400 w 1897868"/>
                <a:gd name="connsiteY13" fmla="*/ 936677 h 1060633"/>
                <a:gd name="connsiteX14" fmla="*/ 25400 w 1897868"/>
                <a:gd name="connsiteY14" fmla="*/ 835077 h 1060633"/>
                <a:gd name="connsiteX15" fmla="*/ 0 w 1897868"/>
                <a:gd name="connsiteY15" fmla="*/ 758877 h 1060633"/>
                <a:gd name="connsiteX16" fmla="*/ 25400 w 1897868"/>
                <a:gd name="connsiteY16" fmla="*/ 581077 h 1060633"/>
                <a:gd name="connsiteX17" fmla="*/ 101600 w 1897868"/>
                <a:gd name="connsiteY17" fmla="*/ 327077 h 1060633"/>
                <a:gd name="connsiteX18" fmla="*/ 101600 w 1897868"/>
                <a:gd name="connsiteY18" fmla="*/ 352477 h 1060633"/>
                <a:gd name="connsiteX19" fmla="*/ 177800 w 1897868"/>
                <a:gd name="connsiteY19" fmla="*/ 200077 h 1060633"/>
                <a:gd name="connsiteX0" fmla="*/ 177800 w 1897868"/>
                <a:gd name="connsiteY0" fmla="*/ 200077 h 1060633"/>
                <a:gd name="connsiteX1" fmla="*/ 254000 w 1897868"/>
                <a:gd name="connsiteY1" fmla="*/ 149277 h 1060633"/>
                <a:gd name="connsiteX2" fmla="*/ 819150 w 1897868"/>
                <a:gd name="connsiteY2" fmla="*/ 123825 h 1060633"/>
                <a:gd name="connsiteX3" fmla="*/ 819150 w 1897868"/>
                <a:gd name="connsiteY3" fmla="*/ 123825 h 1060633"/>
                <a:gd name="connsiteX4" fmla="*/ 1219200 w 1897868"/>
                <a:gd name="connsiteY4" fmla="*/ 123877 h 1060633"/>
                <a:gd name="connsiteX5" fmla="*/ 1295400 w 1897868"/>
                <a:gd name="connsiteY5" fmla="*/ 98477 h 1060633"/>
                <a:gd name="connsiteX6" fmla="*/ 1447800 w 1897868"/>
                <a:gd name="connsiteY6" fmla="*/ 22277 h 1060633"/>
                <a:gd name="connsiteX7" fmla="*/ 1676400 w 1897868"/>
                <a:gd name="connsiteY7" fmla="*/ 47677 h 1060633"/>
                <a:gd name="connsiteX8" fmla="*/ 1727200 w 1897868"/>
                <a:gd name="connsiteY8" fmla="*/ 606477 h 1060633"/>
                <a:gd name="connsiteX9" fmla="*/ 1701800 w 1897868"/>
                <a:gd name="connsiteY9" fmla="*/ 682677 h 1060633"/>
                <a:gd name="connsiteX10" fmla="*/ 1575908 w 1897868"/>
                <a:gd name="connsiteY10" fmla="*/ 821041 h 1060633"/>
                <a:gd name="connsiteX11" fmla="*/ 1347147 w 1897868"/>
                <a:gd name="connsiteY11" fmla="*/ 914874 h 1060633"/>
                <a:gd name="connsiteX12" fmla="*/ 990743 w 1897868"/>
                <a:gd name="connsiteY12" fmla="*/ 985588 h 1060633"/>
                <a:gd name="connsiteX13" fmla="*/ 406400 w 1897868"/>
                <a:gd name="connsiteY13" fmla="*/ 936677 h 1060633"/>
                <a:gd name="connsiteX14" fmla="*/ 25400 w 1897868"/>
                <a:gd name="connsiteY14" fmla="*/ 835077 h 1060633"/>
                <a:gd name="connsiteX15" fmla="*/ 0 w 1897868"/>
                <a:gd name="connsiteY15" fmla="*/ 758877 h 1060633"/>
                <a:gd name="connsiteX16" fmla="*/ 25400 w 1897868"/>
                <a:gd name="connsiteY16" fmla="*/ 581077 h 1060633"/>
                <a:gd name="connsiteX17" fmla="*/ 101600 w 1897868"/>
                <a:gd name="connsiteY17" fmla="*/ 327077 h 1060633"/>
                <a:gd name="connsiteX18" fmla="*/ 101600 w 1897868"/>
                <a:gd name="connsiteY18" fmla="*/ 352477 h 1060633"/>
                <a:gd name="connsiteX19" fmla="*/ 177800 w 1897868"/>
                <a:gd name="connsiteY19" fmla="*/ 200077 h 1060633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7147 w 1897868"/>
                <a:gd name="connsiteY11" fmla="*/ 914874 h 1000888"/>
                <a:gd name="connsiteX12" fmla="*/ 406400 w 1897868"/>
                <a:gd name="connsiteY12" fmla="*/ 936677 h 1000888"/>
                <a:gd name="connsiteX13" fmla="*/ 25400 w 1897868"/>
                <a:gd name="connsiteY13" fmla="*/ 835077 h 1000888"/>
                <a:gd name="connsiteX14" fmla="*/ 0 w 1897868"/>
                <a:gd name="connsiteY14" fmla="*/ 758877 h 1000888"/>
                <a:gd name="connsiteX15" fmla="*/ 25400 w 1897868"/>
                <a:gd name="connsiteY15" fmla="*/ 581077 h 1000888"/>
                <a:gd name="connsiteX16" fmla="*/ 101600 w 1897868"/>
                <a:gd name="connsiteY16" fmla="*/ 327077 h 1000888"/>
                <a:gd name="connsiteX17" fmla="*/ 101600 w 1897868"/>
                <a:gd name="connsiteY17" fmla="*/ 352477 h 1000888"/>
                <a:gd name="connsiteX18" fmla="*/ 177800 w 1897868"/>
                <a:gd name="connsiteY18" fmla="*/ 200077 h 1000888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7147 w 1897868"/>
                <a:gd name="connsiteY11" fmla="*/ 914874 h 1000888"/>
                <a:gd name="connsiteX12" fmla="*/ 890105 w 1897868"/>
                <a:gd name="connsiteY12" fmla="*/ 944234 h 1000888"/>
                <a:gd name="connsiteX13" fmla="*/ 406400 w 1897868"/>
                <a:gd name="connsiteY13" fmla="*/ 936677 h 1000888"/>
                <a:gd name="connsiteX14" fmla="*/ 25400 w 1897868"/>
                <a:gd name="connsiteY14" fmla="*/ 835077 h 1000888"/>
                <a:gd name="connsiteX15" fmla="*/ 0 w 1897868"/>
                <a:gd name="connsiteY15" fmla="*/ 758877 h 1000888"/>
                <a:gd name="connsiteX16" fmla="*/ 25400 w 1897868"/>
                <a:gd name="connsiteY16" fmla="*/ 581077 h 1000888"/>
                <a:gd name="connsiteX17" fmla="*/ 101600 w 1897868"/>
                <a:gd name="connsiteY17" fmla="*/ 327077 h 1000888"/>
                <a:gd name="connsiteX18" fmla="*/ 101600 w 1897868"/>
                <a:gd name="connsiteY18" fmla="*/ 352477 h 1000888"/>
                <a:gd name="connsiteX19" fmla="*/ 177800 w 1897868"/>
                <a:gd name="connsiteY19" fmla="*/ 200077 h 1000888"/>
                <a:gd name="connsiteX0" fmla="*/ 177800 w 1897868"/>
                <a:gd name="connsiteY0" fmla="*/ 200077 h 1010424"/>
                <a:gd name="connsiteX1" fmla="*/ 254000 w 1897868"/>
                <a:gd name="connsiteY1" fmla="*/ 149277 h 1010424"/>
                <a:gd name="connsiteX2" fmla="*/ 819150 w 1897868"/>
                <a:gd name="connsiteY2" fmla="*/ 123825 h 1010424"/>
                <a:gd name="connsiteX3" fmla="*/ 819150 w 1897868"/>
                <a:gd name="connsiteY3" fmla="*/ 123825 h 1010424"/>
                <a:gd name="connsiteX4" fmla="*/ 1219200 w 1897868"/>
                <a:gd name="connsiteY4" fmla="*/ 123877 h 1010424"/>
                <a:gd name="connsiteX5" fmla="*/ 1295400 w 1897868"/>
                <a:gd name="connsiteY5" fmla="*/ 98477 h 1010424"/>
                <a:gd name="connsiteX6" fmla="*/ 1447800 w 1897868"/>
                <a:gd name="connsiteY6" fmla="*/ 22277 h 1010424"/>
                <a:gd name="connsiteX7" fmla="*/ 1676400 w 1897868"/>
                <a:gd name="connsiteY7" fmla="*/ 47677 h 1010424"/>
                <a:gd name="connsiteX8" fmla="*/ 1727200 w 1897868"/>
                <a:gd name="connsiteY8" fmla="*/ 606477 h 1010424"/>
                <a:gd name="connsiteX9" fmla="*/ 1701800 w 1897868"/>
                <a:gd name="connsiteY9" fmla="*/ 682677 h 1010424"/>
                <a:gd name="connsiteX10" fmla="*/ 1575908 w 1897868"/>
                <a:gd name="connsiteY10" fmla="*/ 821041 h 1010424"/>
                <a:gd name="connsiteX11" fmla="*/ 1347147 w 1897868"/>
                <a:gd name="connsiteY11" fmla="*/ 914874 h 1010424"/>
                <a:gd name="connsiteX12" fmla="*/ 890105 w 1897868"/>
                <a:gd name="connsiteY12" fmla="*/ 1006790 h 1010424"/>
                <a:gd name="connsiteX13" fmla="*/ 406400 w 1897868"/>
                <a:gd name="connsiteY13" fmla="*/ 936677 h 1010424"/>
                <a:gd name="connsiteX14" fmla="*/ 25400 w 1897868"/>
                <a:gd name="connsiteY14" fmla="*/ 835077 h 1010424"/>
                <a:gd name="connsiteX15" fmla="*/ 0 w 1897868"/>
                <a:gd name="connsiteY15" fmla="*/ 758877 h 1010424"/>
                <a:gd name="connsiteX16" fmla="*/ 25400 w 1897868"/>
                <a:gd name="connsiteY16" fmla="*/ 581077 h 1010424"/>
                <a:gd name="connsiteX17" fmla="*/ 101600 w 1897868"/>
                <a:gd name="connsiteY17" fmla="*/ 327077 h 1010424"/>
                <a:gd name="connsiteX18" fmla="*/ 101600 w 1897868"/>
                <a:gd name="connsiteY18" fmla="*/ 352477 h 1010424"/>
                <a:gd name="connsiteX19" fmla="*/ 177800 w 1897868"/>
                <a:gd name="connsiteY19" fmla="*/ 200077 h 1010424"/>
                <a:gd name="connsiteX0" fmla="*/ 177800 w 1897868"/>
                <a:gd name="connsiteY0" fmla="*/ 200077 h 1000889"/>
                <a:gd name="connsiteX1" fmla="*/ 254000 w 1897868"/>
                <a:gd name="connsiteY1" fmla="*/ 149277 h 1000889"/>
                <a:gd name="connsiteX2" fmla="*/ 819150 w 1897868"/>
                <a:gd name="connsiteY2" fmla="*/ 123825 h 1000889"/>
                <a:gd name="connsiteX3" fmla="*/ 819150 w 1897868"/>
                <a:gd name="connsiteY3" fmla="*/ 123825 h 1000889"/>
                <a:gd name="connsiteX4" fmla="*/ 1219200 w 1897868"/>
                <a:gd name="connsiteY4" fmla="*/ 123877 h 1000889"/>
                <a:gd name="connsiteX5" fmla="*/ 1295400 w 1897868"/>
                <a:gd name="connsiteY5" fmla="*/ 98477 h 1000889"/>
                <a:gd name="connsiteX6" fmla="*/ 1447800 w 1897868"/>
                <a:gd name="connsiteY6" fmla="*/ 22277 h 1000889"/>
                <a:gd name="connsiteX7" fmla="*/ 1676400 w 1897868"/>
                <a:gd name="connsiteY7" fmla="*/ 47677 h 1000889"/>
                <a:gd name="connsiteX8" fmla="*/ 1727200 w 1897868"/>
                <a:gd name="connsiteY8" fmla="*/ 606477 h 1000889"/>
                <a:gd name="connsiteX9" fmla="*/ 1701800 w 1897868"/>
                <a:gd name="connsiteY9" fmla="*/ 682677 h 1000889"/>
                <a:gd name="connsiteX10" fmla="*/ 1575908 w 1897868"/>
                <a:gd name="connsiteY10" fmla="*/ 821041 h 1000889"/>
                <a:gd name="connsiteX11" fmla="*/ 1347147 w 1897868"/>
                <a:gd name="connsiteY11" fmla="*/ 914874 h 1000889"/>
                <a:gd name="connsiteX12" fmla="*/ 890105 w 1897868"/>
                <a:gd name="connsiteY12" fmla="*/ 997255 h 1000889"/>
                <a:gd name="connsiteX13" fmla="*/ 406400 w 1897868"/>
                <a:gd name="connsiteY13" fmla="*/ 936677 h 1000889"/>
                <a:gd name="connsiteX14" fmla="*/ 25400 w 1897868"/>
                <a:gd name="connsiteY14" fmla="*/ 835077 h 1000889"/>
                <a:gd name="connsiteX15" fmla="*/ 0 w 1897868"/>
                <a:gd name="connsiteY15" fmla="*/ 758877 h 1000889"/>
                <a:gd name="connsiteX16" fmla="*/ 25400 w 1897868"/>
                <a:gd name="connsiteY16" fmla="*/ 581077 h 1000889"/>
                <a:gd name="connsiteX17" fmla="*/ 101600 w 1897868"/>
                <a:gd name="connsiteY17" fmla="*/ 327077 h 1000889"/>
                <a:gd name="connsiteX18" fmla="*/ 101600 w 1897868"/>
                <a:gd name="connsiteY18" fmla="*/ 352477 h 1000889"/>
                <a:gd name="connsiteX19" fmla="*/ 177800 w 1897868"/>
                <a:gd name="connsiteY19" fmla="*/ 200077 h 1000889"/>
                <a:gd name="connsiteX0" fmla="*/ 177800 w 1897868"/>
                <a:gd name="connsiteY0" fmla="*/ 200077 h 1000888"/>
                <a:gd name="connsiteX1" fmla="*/ 254000 w 1897868"/>
                <a:gd name="connsiteY1" fmla="*/ 149277 h 1000888"/>
                <a:gd name="connsiteX2" fmla="*/ 819150 w 1897868"/>
                <a:gd name="connsiteY2" fmla="*/ 123825 h 1000888"/>
                <a:gd name="connsiteX3" fmla="*/ 819150 w 1897868"/>
                <a:gd name="connsiteY3" fmla="*/ 123825 h 1000888"/>
                <a:gd name="connsiteX4" fmla="*/ 1219200 w 1897868"/>
                <a:gd name="connsiteY4" fmla="*/ 123877 h 1000888"/>
                <a:gd name="connsiteX5" fmla="*/ 1295400 w 1897868"/>
                <a:gd name="connsiteY5" fmla="*/ 98477 h 1000888"/>
                <a:gd name="connsiteX6" fmla="*/ 1447800 w 1897868"/>
                <a:gd name="connsiteY6" fmla="*/ 22277 h 1000888"/>
                <a:gd name="connsiteX7" fmla="*/ 1676400 w 1897868"/>
                <a:gd name="connsiteY7" fmla="*/ 47677 h 1000888"/>
                <a:gd name="connsiteX8" fmla="*/ 1727200 w 1897868"/>
                <a:gd name="connsiteY8" fmla="*/ 606477 h 1000888"/>
                <a:gd name="connsiteX9" fmla="*/ 1701800 w 1897868"/>
                <a:gd name="connsiteY9" fmla="*/ 682677 h 1000888"/>
                <a:gd name="connsiteX10" fmla="*/ 1575908 w 1897868"/>
                <a:gd name="connsiteY10" fmla="*/ 821041 h 1000888"/>
                <a:gd name="connsiteX11" fmla="*/ 1347147 w 1897868"/>
                <a:gd name="connsiteY11" fmla="*/ 914874 h 1000888"/>
                <a:gd name="connsiteX12" fmla="*/ 1342831 w 1897868"/>
                <a:gd name="connsiteY12" fmla="*/ 930070 h 1000888"/>
                <a:gd name="connsiteX13" fmla="*/ 890105 w 1897868"/>
                <a:gd name="connsiteY13" fmla="*/ 997255 h 1000888"/>
                <a:gd name="connsiteX14" fmla="*/ 406400 w 1897868"/>
                <a:gd name="connsiteY14" fmla="*/ 936677 h 1000888"/>
                <a:gd name="connsiteX15" fmla="*/ 25400 w 1897868"/>
                <a:gd name="connsiteY15" fmla="*/ 835077 h 1000888"/>
                <a:gd name="connsiteX16" fmla="*/ 0 w 1897868"/>
                <a:gd name="connsiteY16" fmla="*/ 758877 h 1000888"/>
                <a:gd name="connsiteX17" fmla="*/ 25400 w 1897868"/>
                <a:gd name="connsiteY17" fmla="*/ 581077 h 1000888"/>
                <a:gd name="connsiteX18" fmla="*/ 101600 w 1897868"/>
                <a:gd name="connsiteY18" fmla="*/ 327077 h 1000888"/>
                <a:gd name="connsiteX19" fmla="*/ 101600 w 1897868"/>
                <a:gd name="connsiteY19" fmla="*/ 352477 h 1000888"/>
                <a:gd name="connsiteX20" fmla="*/ 177800 w 1897868"/>
                <a:gd name="connsiteY20" fmla="*/ 200077 h 1000888"/>
                <a:gd name="connsiteX0" fmla="*/ 177800 w 1897868"/>
                <a:gd name="connsiteY0" fmla="*/ 237067 h 1037878"/>
                <a:gd name="connsiteX1" fmla="*/ 254000 w 1897868"/>
                <a:gd name="connsiteY1" fmla="*/ 186267 h 1037878"/>
                <a:gd name="connsiteX2" fmla="*/ 819150 w 1897868"/>
                <a:gd name="connsiteY2" fmla="*/ 160815 h 1037878"/>
                <a:gd name="connsiteX3" fmla="*/ 819150 w 1897868"/>
                <a:gd name="connsiteY3" fmla="*/ 160815 h 1037878"/>
                <a:gd name="connsiteX4" fmla="*/ 1219200 w 1897868"/>
                <a:gd name="connsiteY4" fmla="*/ 160867 h 1037878"/>
                <a:gd name="connsiteX5" fmla="*/ 1295400 w 1897868"/>
                <a:gd name="connsiteY5" fmla="*/ 135467 h 1037878"/>
                <a:gd name="connsiteX6" fmla="*/ 1676400 w 1897868"/>
                <a:gd name="connsiteY6" fmla="*/ 84667 h 1037878"/>
                <a:gd name="connsiteX7" fmla="*/ 1727200 w 1897868"/>
                <a:gd name="connsiteY7" fmla="*/ 643467 h 1037878"/>
                <a:gd name="connsiteX8" fmla="*/ 1701800 w 1897868"/>
                <a:gd name="connsiteY8" fmla="*/ 719667 h 1037878"/>
                <a:gd name="connsiteX9" fmla="*/ 1575908 w 1897868"/>
                <a:gd name="connsiteY9" fmla="*/ 858031 h 1037878"/>
                <a:gd name="connsiteX10" fmla="*/ 1347147 w 1897868"/>
                <a:gd name="connsiteY10" fmla="*/ 951864 h 1037878"/>
                <a:gd name="connsiteX11" fmla="*/ 1342831 w 1897868"/>
                <a:gd name="connsiteY11" fmla="*/ 967060 h 1037878"/>
                <a:gd name="connsiteX12" fmla="*/ 890105 w 1897868"/>
                <a:gd name="connsiteY12" fmla="*/ 1034245 h 1037878"/>
                <a:gd name="connsiteX13" fmla="*/ 406400 w 1897868"/>
                <a:gd name="connsiteY13" fmla="*/ 973667 h 1037878"/>
                <a:gd name="connsiteX14" fmla="*/ 25400 w 1897868"/>
                <a:gd name="connsiteY14" fmla="*/ 872067 h 1037878"/>
                <a:gd name="connsiteX15" fmla="*/ 0 w 1897868"/>
                <a:gd name="connsiteY15" fmla="*/ 795867 h 1037878"/>
                <a:gd name="connsiteX16" fmla="*/ 25400 w 1897868"/>
                <a:gd name="connsiteY16" fmla="*/ 618067 h 1037878"/>
                <a:gd name="connsiteX17" fmla="*/ 101600 w 1897868"/>
                <a:gd name="connsiteY17" fmla="*/ 364067 h 1037878"/>
                <a:gd name="connsiteX18" fmla="*/ 101600 w 1897868"/>
                <a:gd name="connsiteY18" fmla="*/ 389467 h 1037878"/>
                <a:gd name="connsiteX19" fmla="*/ 177800 w 1897868"/>
                <a:gd name="connsiteY19" fmla="*/ 237067 h 1037878"/>
                <a:gd name="connsiteX0" fmla="*/ 177800 w 1744413"/>
                <a:gd name="connsiteY0" fmla="*/ 237067 h 1037878"/>
                <a:gd name="connsiteX1" fmla="*/ 254000 w 1744413"/>
                <a:gd name="connsiteY1" fmla="*/ 186267 h 1037878"/>
                <a:gd name="connsiteX2" fmla="*/ 819150 w 1744413"/>
                <a:gd name="connsiteY2" fmla="*/ 160815 h 1037878"/>
                <a:gd name="connsiteX3" fmla="*/ 819150 w 1744413"/>
                <a:gd name="connsiteY3" fmla="*/ 160815 h 1037878"/>
                <a:gd name="connsiteX4" fmla="*/ 1219200 w 1744413"/>
                <a:gd name="connsiteY4" fmla="*/ 160867 h 1037878"/>
                <a:gd name="connsiteX5" fmla="*/ 1295400 w 1744413"/>
                <a:gd name="connsiteY5" fmla="*/ 135467 h 1037878"/>
                <a:gd name="connsiteX6" fmla="*/ 1676400 w 1744413"/>
                <a:gd name="connsiteY6" fmla="*/ 84667 h 1037878"/>
                <a:gd name="connsiteX7" fmla="*/ 1703477 w 1744413"/>
                <a:gd name="connsiteY7" fmla="*/ 251026 h 1037878"/>
                <a:gd name="connsiteX8" fmla="*/ 1727200 w 1744413"/>
                <a:gd name="connsiteY8" fmla="*/ 643467 h 1037878"/>
                <a:gd name="connsiteX9" fmla="*/ 1701800 w 1744413"/>
                <a:gd name="connsiteY9" fmla="*/ 719667 h 1037878"/>
                <a:gd name="connsiteX10" fmla="*/ 1575908 w 1744413"/>
                <a:gd name="connsiteY10" fmla="*/ 858031 h 1037878"/>
                <a:gd name="connsiteX11" fmla="*/ 1347147 w 1744413"/>
                <a:gd name="connsiteY11" fmla="*/ 951864 h 1037878"/>
                <a:gd name="connsiteX12" fmla="*/ 1342831 w 1744413"/>
                <a:gd name="connsiteY12" fmla="*/ 967060 h 1037878"/>
                <a:gd name="connsiteX13" fmla="*/ 890105 w 1744413"/>
                <a:gd name="connsiteY13" fmla="*/ 1034245 h 1037878"/>
                <a:gd name="connsiteX14" fmla="*/ 406400 w 1744413"/>
                <a:gd name="connsiteY14" fmla="*/ 973667 h 1037878"/>
                <a:gd name="connsiteX15" fmla="*/ 25400 w 1744413"/>
                <a:gd name="connsiteY15" fmla="*/ 872067 h 1037878"/>
                <a:gd name="connsiteX16" fmla="*/ 0 w 1744413"/>
                <a:gd name="connsiteY16" fmla="*/ 795867 h 1037878"/>
                <a:gd name="connsiteX17" fmla="*/ 25400 w 1744413"/>
                <a:gd name="connsiteY17" fmla="*/ 618067 h 1037878"/>
                <a:gd name="connsiteX18" fmla="*/ 101600 w 1744413"/>
                <a:gd name="connsiteY18" fmla="*/ 364067 h 1037878"/>
                <a:gd name="connsiteX19" fmla="*/ 101600 w 1744413"/>
                <a:gd name="connsiteY19" fmla="*/ 389467 h 1037878"/>
                <a:gd name="connsiteX20" fmla="*/ 177800 w 1744413"/>
                <a:gd name="connsiteY20" fmla="*/ 237067 h 1037878"/>
                <a:gd name="connsiteX0" fmla="*/ 177800 w 1727480"/>
                <a:gd name="connsiteY0" fmla="*/ 101600 h 902411"/>
                <a:gd name="connsiteX1" fmla="*/ 254000 w 1727480"/>
                <a:gd name="connsiteY1" fmla="*/ 50800 h 902411"/>
                <a:gd name="connsiteX2" fmla="*/ 819150 w 1727480"/>
                <a:gd name="connsiteY2" fmla="*/ 25348 h 902411"/>
                <a:gd name="connsiteX3" fmla="*/ 819150 w 1727480"/>
                <a:gd name="connsiteY3" fmla="*/ 25348 h 902411"/>
                <a:gd name="connsiteX4" fmla="*/ 1219200 w 1727480"/>
                <a:gd name="connsiteY4" fmla="*/ 25400 h 902411"/>
                <a:gd name="connsiteX5" fmla="*/ 1295400 w 1727480"/>
                <a:gd name="connsiteY5" fmla="*/ 0 h 902411"/>
                <a:gd name="connsiteX6" fmla="*/ 1703477 w 1727480"/>
                <a:gd name="connsiteY6" fmla="*/ 115559 h 902411"/>
                <a:gd name="connsiteX7" fmla="*/ 1727200 w 1727480"/>
                <a:gd name="connsiteY7" fmla="*/ 508000 h 902411"/>
                <a:gd name="connsiteX8" fmla="*/ 1701800 w 1727480"/>
                <a:gd name="connsiteY8" fmla="*/ 584200 h 902411"/>
                <a:gd name="connsiteX9" fmla="*/ 1575908 w 1727480"/>
                <a:gd name="connsiteY9" fmla="*/ 722564 h 902411"/>
                <a:gd name="connsiteX10" fmla="*/ 1347147 w 1727480"/>
                <a:gd name="connsiteY10" fmla="*/ 816397 h 902411"/>
                <a:gd name="connsiteX11" fmla="*/ 1342831 w 1727480"/>
                <a:gd name="connsiteY11" fmla="*/ 831593 h 902411"/>
                <a:gd name="connsiteX12" fmla="*/ 890105 w 1727480"/>
                <a:gd name="connsiteY12" fmla="*/ 898778 h 902411"/>
                <a:gd name="connsiteX13" fmla="*/ 406400 w 1727480"/>
                <a:gd name="connsiteY13" fmla="*/ 838200 h 902411"/>
                <a:gd name="connsiteX14" fmla="*/ 25400 w 1727480"/>
                <a:gd name="connsiteY14" fmla="*/ 736600 h 902411"/>
                <a:gd name="connsiteX15" fmla="*/ 0 w 1727480"/>
                <a:gd name="connsiteY15" fmla="*/ 660400 h 902411"/>
                <a:gd name="connsiteX16" fmla="*/ 25400 w 1727480"/>
                <a:gd name="connsiteY16" fmla="*/ 482600 h 902411"/>
                <a:gd name="connsiteX17" fmla="*/ 101600 w 1727480"/>
                <a:gd name="connsiteY17" fmla="*/ 228600 h 902411"/>
                <a:gd name="connsiteX18" fmla="*/ 101600 w 1727480"/>
                <a:gd name="connsiteY18" fmla="*/ 254000 h 902411"/>
                <a:gd name="connsiteX19" fmla="*/ 177800 w 1727480"/>
                <a:gd name="connsiteY19" fmla="*/ 101600 h 902411"/>
                <a:gd name="connsiteX0" fmla="*/ 177800 w 1727480"/>
                <a:gd name="connsiteY0" fmla="*/ 101600 h 899879"/>
                <a:gd name="connsiteX1" fmla="*/ 254000 w 1727480"/>
                <a:gd name="connsiteY1" fmla="*/ 50800 h 899879"/>
                <a:gd name="connsiteX2" fmla="*/ 819150 w 1727480"/>
                <a:gd name="connsiteY2" fmla="*/ 25348 h 899879"/>
                <a:gd name="connsiteX3" fmla="*/ 819150 w 1727480"/>
                <a:gd name="connsiteY3" fmla="*/ 25348 h 899879"/>
                <a:gd name="connsiteX4" fmla="*/ 1219200 w 1727480"/>
                <a:gd name="connsiteY4" fmla="*/ 25400 h 899879"/>
                <a:gd name="connsiteX5" fmla="*/ 1295400 w 1727480"/>
                <a:gd name="connsiteY5" fmla="*/ 0 h 899879"/>
                <a:gd name="connsiteX6" fmla="*/ 1703477 w 1727480"/>
                <a:gd name="connsiteY6" fmla="*/ 115559 h 899879"/>
                <a:gd name="connsiteX7" fmla="*/ 1727200 w 1727480"/>
                <a:gd name="connsiteY7" fmla="*/ 508000 h 899879"/>
                <a:gd name="connsiteX8" fmla="*/ 1701800 w 1727480"/>
                <a:gd name="connsiteY8" fmla="*/ 584200 h 899879"/>
                <a:gd name="connsiteX9" fmla="*/ 1575908 w 1727480"/>
                <a:gd name="connsiteY9" fmla="*/ 722564 h 899879"/>
                <a:gd name="connsiteX10" fmla="*/ 1347147 w 1727480"/>
                <a:gd name="connsiteY10" fmla="*/ 816397 h 899879"/>
                <a:gd name="connsiteX11" fmla="*/ 1342831 w 1727480"/>
                <a:gd name="connsiteY11" fmla="*/ 831593 h 899879"/>
                <a:gd name="connsiteX12" fmla="*/ 890105 w 1727480"/>
                <a:gd name="connsiteY12" fmla="*/ 898778 h 899879"/>
                <a:gd name="connsiteX13" fmla="*/ 406400 w 1727480"/>
                <a:gd name="connsiteY13" fmla="*/ 838200 h 899879"/>
                <a:gd name="connsiteX14" fmla="*/ 399014 w 1727480"/>
                <a:gd name="connsiteY14" fmla="*/ 754361 h 899879"/>
                <a:gd name="connsiteX15" fmla="*/ 25400 w 1727480"/>
                <a:gd name="connsiteY15" fmla="*/ 736600 h 899879"/>
                <a:gd name="connsiteX16" fmla="*/ 0 w 1727480"/>
                <a:gd name="connsiteY16" fmla="*/ 660400 h 899879"/>
                <a:gd name="connsiteX17" fmla="*/ 25400 w 1727480"/>
                <a:gd name="connsiteY17" fmla="*/ 482600 h 899879"/>
                <a:gd name="connsiteX18" fmla="*/ 101600 w 1727480"/>
                <a:gd name="connsiteY18" fmla="*/ 228600 h 899879"/>
                <a:gd name="connsiteX19" fmla="*/ 101600 w 1727480"/>
                <a:gd name="connsiteY19" fmla="*/ 254000 h 899879"/>
                <a:gd name="connsiteX20" fmla="*/ 177800 w 1727480"/>
                <a:gd name="connsiteY20" fmla="*/ 101600 h 899879"/>
                <a:gd name="connsiteX0" fmla="*/ 177800 w 1727480"/>
                <a:gd name="connsiteY0" fmla="*/ 101600 h 911650"/>
                <a:gd name="connsiteX1" fmla="*/ 254000 w 1727480"/>
                <a:gd name="connsiteY1" fmla="*/ 50800 h 911650"/>
                <a:gd name="connsiteX2" fmla="*/ 819150 w 1727480"/>
                <a:gd name="connsiteY2" fmla="*/ 25348 h 911650"/>
                <a:gd name="connsiteX3" fmla="*/ 819150 w 1727480"/>
                <a:gd name="connsiteY3" fmla="*/ 25348 h 911650"/>
                <a:gd name="connsiteX4" fmla="*/ 1219200 w 1727480"/>
                <a:gd name="connsiteY4" fmla="*/ 25400 h 911650"/>
                <a:gd name="connsiteX5" fmla="*/ 1295400 w 1727480"/>
                <a:gd name="connsiteY5" fmla="*/ 0 h 911650"/>
                <a:gd name="connsiteX6" fmla="*/ 1703477 w 1727480"/>
                <a:gd name="connsiteY6" fmla="*/ 115559 h 911650"/>
                <a:gd name="connsiteX7" fmla="*/ 1727200 w 1727480"/>
                <a:gd name="connsiteY7" fmla="*/ 508000 h 911650"/>
                <a:gd name="connsiteX8" fmla="*/ 1701800 w 1727480"/>
                <a:gd name="connsiteY8" fmla="*/ 584200 h 911650"/>
                <a:gd name="connsiteX9" fmla="*/ 1575908 w 1727480"/>
                <a:gd name="connsiteY9" fmla="*/ 722564 h 911650"/>
                <a:gd name="connsiteX10" fmla="*/ 1347147 w 1727480"/>
                <a:gd name="connsiteY10" fmla="*/ 816397 h 911650"/>
                <a:gd name="connsiteX11" fmla="*/ 1342831 w 1727480"/>
                <a:gd name="connsiteY11" fmla="*/ 831593 h 911650"/>
                <a:gd name="connsiteX12" fmla="*/ 890105 w 1727480"/>
                <a:gd name="connsiteY12" fmla="*/ 898778 h 911650"/>
                <a:gd name="connsiteX13" fmla="*/ 399014 w 1727480"/>
                <a:gd name="connsiteY13" fmla="*/ 754361 h 911650"/>
                <a:gd name="connsiteX14" fmla="*/ 25400 w 1727480"/>
                <a:gd name="connsiteY14" fmla="*/ 736600 h 911650"/>
                <a:gd name="connsiteX15" fmla="*/ 0 w 1727480"/>
                <a:gd name="connsiteY15" fmla="*/ 660400 h 911650"/>
                <a:gd name="connsiteX16" fmla="*/ 25400 w 1727480"/>
                <a:gd name="connsiteY16" fmla="*/ 482600 h 911650"/>
                <a:gd name="connsiteX17" fmla="*/ 101600 w 1727480"/>
                <a:gd name="connsiteY17" fmla="*/ 228600 h 911650"/>
                <a:gd name="connsiteX18" fmla="*/ 101600 w 1727480"/>
                <a:gd name="connsiteY18" fmla="*/ 254000 h 911650"/>
                <a:gd name="connsiteX19" fmla="*/ 177800 w 1727480"/>
                <a:gd name="connsiteY19" fmla="*/ 101600 h 911650"/>
                <a:gd name="connsiteX0" fmla="*/ 177800 w 1727480"/>
                <a:gd name="connsiteY0" fmla="*/ 101600 h 911650"/>
                <a:gd name="connsiteX1" fmla="*/ 254000 w 1727480"/>
                <a:gd name="connsiteY1" fmla="*/ 50800 h 911650"/>
                <a:gd name="connsiteX2" fmla="*/ 819150 w 1727480"/>
                <a:gd name="connsiteY2" fmla="*/ 25348 h 911650"/>
                <a:gd name="connsiteX3" fmla="*/ 819150 w 1727480"/>
                <a:gd name="connsiteY3" fmla="*/ 25348 h 911650"/>
                <a:gd name="connsiteX4" fmla="*/ 1219200 w 1727480"/>
                <a:gd name="connsiteY4" fmla="*/ 25400 h 911650"/>
                <a:gd name="connsiteX5" fmla="*/ 1295400 w 1727480"/>
                <a:gd name="connsiteY5" fmla="*/ 0 h 911650"/>
                <a:gd name="connsiteX6" fmla="*/ 1703477 w 1727480"/>
                <a:gd name="connsiteY6" fmla="*/ 115559 h 911650"/>
                <a:gd name="connsiteX7" fmla="*/ 1727200 w 1727480"/>
                <a:gd name="connsiteY7" fmla="*/ 508000 h 911650"/>
                <a:gd name="connsiteX8" fmla="*/ 1701800 w 1727480"/>
                <a:gd name="connsiteY8" fmla="*/ 584200 h 911650"/>
                <a:gd name="connsiteX9" fmla="*/ 1575908 w 1727480"/>
                <a:gd name="connsiteY9" fmla="*/ 722564 h 911650"/>
                <a:gd name="connsiteX10" fmla="*/ 1347147 w 1727480"/>
                <a:gd name="connsiteY10" fmla="*/ 816397 h 911650"/>
                <a:gd name="connsiteX11" fmla="*/ 1342831 w 1727480"/>
                <a:gd name="connsiteY11" fmla="*/ 831593 h 911650"/>
                <a:gd name="connsiteX12" fmla="*/ 890105 w 1727480"/>
                <a:gd name="connsiteY12" fmla="*/ 898778 h 911650"/>
                <a:gd name="connsiteX13" fmla="*/ 399014 w 1727480"/>
                <a:gd name="connsiteY13" fmla="*/ 754361 h 911650"/>
                <a:gd name="connsiteX14" fmla="*/ 0 w 1727480"/>
                <a:gd name="connsiteY14" fmla="*/ 660400 h 911650"/>
                <a:gd name="connsiteX15" fmla="*/ 25400 w 1727480"/>
                <a:gd name="connsiteY15" fmla="*/ 482600 h 911650"/>
                <a:gd name="connsiteX16" fmla="*/ 101600 w 1727480"/>
                <a:gd name="connsiteY16" fmla="*/ 228600 h 911650"/>
                <a:gd name="connsiteX17" fmla="*/ 101600 w 1727480"/>
                <a:gd name="connsiteY17" fmla="*/ 254000 h 911650"/>
                <a:gd name="connsiteX18" fmla="*/ 177800 w 1727480"/>
                <a:gd name="connsiteY18" fmla="*/ 101600 h 911650"/>
                <a:gd name="connsiteX0" fmla="*/ 177800 w 1727480"/>
                <a:gd name="connsiteY0" fmla="*/ 101600 h 911650"/>
                <a:gd name="connsiteX1" fmla="*/ 254000 w 1727480"/>
                <a:gd name="connsiteY1" fmla="*/ 50800 h 911650"/>
                <a:gd name="connsiteX2" fmla="*/ 819150 w 1727480"/>
                <a:gd name="connsiteY2" fmla="*/ 25348 h 911650"/>
                <a:gd name="connsiteX3" fmla="*/ 819150 w 1727480"/>
                <a:gd name="connsiteY3" fmla="*/ 25348 h 911650"/>
                <a:gd name="connsiteX4" fmla="*/ 1219200 w 1727480"/>
                <a:gd name="connsiteY4" fmla="*/ 25400 h 911650"/>
                <a:gd name="connsiteX5" fmla="*/ 1295400 w 1727480"/>
                <a:gd name="connsiteY5" fmla="*/ 0 h 911650"/>
                <a:gd name="connsiteX6" fmla="*/ 1703477 w 1727480"/>
                <a:gd name="connsiteY6" fmla="*/ 115559 h 911650"/>
                <a:gd name="connsiteX7" fmla="*/ 1727200 w 1727480"/>
                <a:gd name="connsiteY7" fmla="*/ 508000 h 911650"/>
                <a:gd name="connsiteX8" fmla="*/ 1701800 w 1727480"/>
                <a:gd name="connsiteY8" fmla="*/ 584200 h 911650"/>
                <a:gd name="connsiteX9" fmla="*/ 1575908 w 1727480"/>
                <a:gd name="connsiteY9" fmla="*/ 722564 h 911650"/>
                <a:gd name="connsiteX10" fmla="*/ 1347147 w 1727480"/>
                <a:gd name="connsiteY10" fmla="*/ 816397 h 911650"/>
                <a:gd name="connsiteX11" fmla="*/ 1342831 w 1727480"/>
                <a:gd name="connsiteY11" fmla="*/ 831593 h 911650"/>
                <a:gd name="connsiteX12" fmla="*/ 890105 w 1727480"/>
                <a:gd name="connsiteY12" fmla="*/ 898778 h 911650"/>
                <a:gd name="connsiteX13" fmla="*/ 399014 w 1727480"/>
                <a:gd name="connsiteY13" fmla="*/ 754361 h 911650"/>
                <a:gd name="connsiteX14" fmla="*/ 0 w 1727480"/>
                <a:gd name="connsiteY14" fmla="*/ 740350 h 911650"/>
                <a:gd name="connsiteX15" fmla="*/ 25400 w 1727480"/>
                <a:gd name="connsiteY15" fmla="*/ 482600 h 911650"/>
                <a:gd name="connsiteX16" fmla="*/ 101600 w 1727480"/>
                <a:gd name="connsiteY16" fmla="*/ 228600 h 911650"/>
                <a:gd name="connsiteX17" fmla="*/ 101600 w 1727480"/>
                <a:gd name="connsiteY17" fmla="*/ 254000 h 911650"/>
                <a:gd name="connsiteX18" fmla="*/ 177800 w 1727480"/>
                <a:gd name="connsiteY18" fmla="*/ 101600 h 911650"/>
                <a:gd name="connsiteX0" fmla="*/ 164141 w 1713821"/>
                <a:gd name="connsiteY0" fmla="*/ 101600 h 911650"/>
                <a:gd name="connsiteX1" fmla="*/ 240341 w 1713821"/>
                <a:gd name="connsiteY1" fmla="*/ 50800 h 911650"/>
                <a:gd name="connsiteX2" fmla="*/ 805491 w 1713821"/>
                <a:gd name="connsiteY2" fmla="*/ 25348 h 911650"/>
                <a:gd name="connsiteX3" fmla="*/ 805491 w 1713821"/>
                <a:gd name="connsiteY3" fmla="*/ 25348 h 911650"/>
                <a:gd name="connsiteX4" fmla="*/ 1205541 w 1713821"/>
                <a:gd name="connsiteY4" fmla="*/ 25400 h 911650"/>
                <a:gd name="connsiteX5" fmla="*/ 1281741 w 1713821"/>
                <a:gd name="connsiteY5" fmla="*/ 0 h 911650"/>
                <a:gd name="connsiteX6" fmla="*/ 1689818 w 1713821"/>
                <a:gd name="connsiteY6" fmla="*/ 115559 h 911650"/>
                <a:gd name="connsiteX7" fmla="*/ 1713541 w 1713821"/>
                <a:gd name="connsiteY7" fmla="*/ 508000 h 911650"/>
                <a:gd name="connsiteX8" fmla="*/ 1688141 w 1713821"/>
                <a:gd name="connsiteY8" fmla="*/ 584200 h 911650"/>
                <a:gd name="connsiteX9" fmla="*/ 1562249 w 1713821"/>
                <a:gd name="connsiteY9" fmla="*/ 722564 h 911650"/>
                <a:gd name="connsiteX10" fmla="*/ 1333488 w 1713821"/>
                <a:gd name="connsiteY10" fmla="*/ 816397 h 911650"/>
                <a:gd name="connsiteX11" fmla="*/ 1329172 w 1713821"/>
                <a:gd name="connsiteY11" fmla="*/ 831593 h 911650"/>
                <a:gd name="connsiteX12" fmla="*/ 876446 w 1713821"/>
                <a:gd name="connsiteY12" fmla="*/ 898778 h 911650"/>
                <a:gd name="connsiteX13" fmla="*/ 385355 w 1713821"/>
                <a:gd name="connsiteY13" fmla="*/ 754361 h 911650"/>
                <a:gd name="connsiteX14" fmla="*/ 19295 w 1713821"/>
                <a:gd name="connsiteY14" fmla="*/ 740350 h 911650"/>
                <a:gd name="connsiteX15" fmla="*/ 11741 w 1713821"/>
                <a:gd name="connsiteY15" fmla="*/ 482600 h 911650"/>
                <a:gd name="connsiteX16" fmla="*/ 87941 w 1713821"/>
                <a:gd name="connsiteY16" fmla="*/ 228600 h 911650"/>
                <a:gd name="connsiteX17" fmla="*/ 87941 w 1713821"/>
                <a:gd name="connsiteY17" fmla="*/ 254000 h 911650"/>
                <a:gd name="connsiteX18" fmla="*/ 164141 w 1713821"/>
                <a:gd name="connsiteY18" fmla="*/ 101600 h 911650"/>
                <a:gd name="connsiteX0" fmla="*/ 164141 w 1713821"/>
                <a:gd name="connsiteY0" fmla="*/ 101600 h 911650"/>
                <a:gd name="connsiteX1" fmla="*/ 240341 w 1713821"/>
                <a:gd name="connsiteY1" fmla="*/ 50800 h 911650"/>
                <a:gd name="connsiteX2" fmla="*/ 805491 w 1713821"/>
                <a:gd name="connsiteY2" fmla="*/ 25348 h 911650"/>
                <a:gd name="connsiteX3" fmla="*/ 805491 w 1713821"/>
                <a:gd name="connsiteY3" fmla="*/ 25348 h 911650"/>
                <a:gd name="connsiteX4" fmla="*/ 1205541 w 1713821"/>
                <a:gd name="connsiteY4" fmla="*/ 25400 h 911650"/>
                <a:gd name="connsiteX5" fmla="*/ 1281741 w 1713821"/>
                <a:gd name="connsiteY5" fmla="*/ 0 h 911650"/>
                <a:gd name="connsiteX6" fmla="*/ 1689818 w 1713821"/>
                <a:gd name="connsiteY6" fmla="*/ 115559 h 911650"/>
                <a:gd name="connsiteX7" fmla="*/ 1713541 w 1713821"/>
                <a:gd name="connsiteY7" fmla="*/ 508000 h 911650"/>
                <a:gd name="connsiteX8" fmla="*/ 1688141 w 1713821"/>
                <a:gd name="connsiteY8" fmla="*/ 584200 h 911650"/>
                <a:gd name="connsiteX9" fmla="*/ 1562249 w 1713821"/>
                <a:gd name="connsiteY9" fmla="*/ 722564 h 911650"/>
                <a:gd name="connsiteX10" fmla="*/ 1333488 w 1713821"/>
                <a:gd name="connsiteY10" fmla="*/ 816397 h 911650"/>
                <a:gd name="connsiteX11" fmla="*/ 1416247 w 1713821"/>
                <a:gd name="connsiteY11" fmla="*/ 831593 h 911650"/>
                <a:gd name="connsiteX12" fmla="*/ 876446 w 1713821"/>
                <a:gd name="connsiteY12" fmla="*/ 898778 h 911650"/>
                <a:gd name="connsiteX13" fmla="*/ 385355 w 1713821"/>
                <a:gd name="connsiteY13" fmla="*/ 754361 h 911650"/>
                <a:gd name="connsiteX14" fmla="*/ 19295 w 1713821"/>
                <a:gd name="connsiteY14" fmla="*/ 740350 h 911650"/>
                <a:gd name="connsiteX15" fmla="*/ 11741 w 1713821"/>
                <a:gd name="connsiteY15" fmla="*/ 482600 h 911650"/>
                <a:gd name="connsiteX16" fmla="*/ 87941 w 1713821"/>
                <a:gd name="connsiteY16" fmla="*/ 228600 h 911650"/>
                <a:gd name="connsiteX17" fmla="*/ 87941 w 1713821"/>
                <a:gd name="connsiteY17" fmla="*/ 254000 h 911650"/>
                <a:gd name="connsiteX18" fmla="*/ 164141 w 1713821"/>
                <a:gd name="connsiteY18" fmla="*/ 101600 h 911650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333488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333488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420563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420563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420563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909117"/>
                <a:gd name="connsiteX1" fmla="*/ 240341 w 1713821"/>
                <a:gd name="connsiteY1" fmla="*/ 50800 h 909117"/>
                <a:gd name="connsiteX2" fmla="*/ 805491 w 1713821"/>
                <a:gd name="connsiteY2" fmla="*/ 25348 h 909117"/>
                <a:gd name="connsiteX3" fmla="*/ 805491 w 1713821"/>
                <a:gd name="connsiteY3" fmla="*/ 25348 h 909117"/>
                <a:gd name="connsiteX4" fmla="*/ 1205541 w 1713821"/>
                <a:gd name="connsiteY4" fmla="*/ 25400 h 909117"/>
                <a:gd name="connsiteX5" fmla="*/ 1281741 w 1713821"/>
                <a:gd name="connsiteY5" fmla="*/ 0 h 909117"/>
                <a:gd name="connsiteX6" fmla="*/ 1689818 w 1713821"/>
                <a:gd name="connsiteY6" fmla="*/ 115559 h 909117"/>
                <a:gd name="connsiteX7" fmla="*/ 1713541 w 1713821"/>
                <a:gd name="connsiteY7" fmla="*/ 508000 h 909117"/>
                <a:gd name="connsiteX8" fmla="*/ 1688141 w 1713821"/>
                <a:gd name="connsiteY8" fmla="*/ 584200 h 909117"/>
                <a:gd name="connsiteX9" fmla="*/ 1562249 w 1713821"/>
                <a:gd name="connsiteY9" fmla="*/ 722564 h 909117"/>
                <a:gd name="connsiteX10" fmla="*/ 1420563 w 1713821"/>
                <a:gd name="connsiteY10" fmla="*/ 816397 h 909117"/>
                <a:gd name="connsiteX11" fmla="*/ 876446 w 1713821"/>
                <a:gd name="connsiteY11" fmla="*/ 898778 h 909117"/>
                <a:gd name="connsiteX12" fmla="*/ 385355 w 1713821"/>
                <a:gd name="connsiteY12" fmla="*/ 754361 h 909117"/>
                <a:gd name="connsiteX13" fmla="*/ 19295 w 1713821"/>
                <a:gd name="connsiteY13" fmla="*/ 740350 h 909117"/>
                <a:gd name="connsiteX14" fmla="*/ 11741 w 1713821"/>
                <a:gd name="connsiteY14" fmla="*/ 482600 h 909117"/>
                <a:gd name="connsiteX15" fmla="*/ 87941 w 1713821"/>
                <a:gd name="connsiteY15" fmla="*/ 228600 h 909117"/>
                <a:gd name="connsiteX16" fmla="*/ 87941 w 1713821"/>
                <a:gd name="connsiteY16" fmla="*/ 254000 h 909117"/>
                <a:gd name="connsiteX17" fmla="*/ 164141 w 1713821"/>
                <a:gd name="connsiteY17" fmla="*/ 101600 h 909117"/>
                <a:gd name="connsiteX0" fmla="*/ 164141 w 1713821"/>
                <a:gd name="connsiteY0" fmla="*/ 101600 h 898778"/>
                <a:gd name="connsiteX1" fmla="*/ 240341 w 1713821"/>
                <a:gd name="connsiteY1" fmla="*/ 50800 h 898778"/>
                <a:gd name="connsiteX2" fmla="*/ 805491 w 1713821"/>
                <a:gd name="connsiteY2" fmla="*/ 25348 h 898778"/>
                <a:gd name="connsiteX3" fmla="*/ 805491 w 1713821"/>
                <a:gd name="connsiteY3" fmla="*/ 25348 h 898778"/>
                <a:gd name="connsiteX4" fmla="*/ 1205541 w 1713821"/>
                <a:gd name="connsiteY4" fmla="*/ 25400 h 898778"/>
                <a:gd name="connsiteX5" fmla="*/ 1281741 w 1713821"/>
                <a:gd name="connsiteY5" fmla="*/ 0 h 898778"/>
                <a:gd name="connsiteX6" fmla="*/ 1689818 w 1713821"/>
                <a:gd name="connsiteY6" fmla="*/ 115559 h 898778"/>
                <a:gd name="connsiteX7" fmla="*/ 1713541 w 1713821"/>
                <a:gd name="connsiteY7" fmla="*/ 508000 h 898778"/>
                <a:gd name="connsiteX8" fmla="*/ 1688141 w 1713821"/>
                <a:gd name="connsiteY8" fmla="*/ 584200 h 898778"/>
                <a:gd name="connsiteX9" fmla="*/ 1562249 w 1713821"/>
                <a:gd name="connsiteY9" fmla="*/ 722564 h 898778"/>
                <a:gd name="connsiteX10" fmla="*/ 1420563 w 1713821"/>
                <a:gd name="connsiteY10" fmla="*/ 816397 h 898778"/>
                <a:gd name="connsiteX11" fmla="*/ 876446 w 1713821"/>
                <a:gd name="connsiteY11" fmla="*/ 898778 h 898778"/>
                <a:gd name="connsiteX12" fmla="*/ 385355 w 1713821"/>
                <a:gd name="connsiteY12" fmla="*/ 754361 h 898778"/>
                <a:gd name="connsiteX13" fmla="*/ 19295 w 1713821"/>
                <a:gd name="connsiteY13" fmla="*/ 740350 h 898778"/>
                <a:gd name="connsiteX14" fmla="*/ 11741 w 1713821"/>
                <a:gd name="connsiteY14" fmla="*/ 482600 h 898778"/>
                <a:gd name="connsiteX15" fmla="*/ 87941 w 1713821"/>
                <a:gd name="connsiteY15" fmla="*/ 228600 h 898778"/>
                <a:gd name="connsiteX16" fmla="*/ 87941 w 1713821"/>
                <a:gd name="connsiteY16" fmla="*/ 254000 h 898778"/>
                <a:gd name="connsiteX17" fmla="*/ 164141 w 1713821"/>
                <a:gd name="connsiteY17" fmla="*/ 101600 h 898778"/>
                <a:gd name="connsiteX0" fmla="*/ 164141 w 1713821"/>
                <a:gd name="connsiteY0" fmla="*/ 101600 h 925610"/>
                <a:gd name="connsiteX1" fmla="*/ 240341 w 1713821"/>
                <a:gd name="connsiteY1" fmla="*/ 50800 h 925610"/>
                <a:gd name="connsiteX2" fmla="*/ 805491 w 1713821"/>
                <a:gd name="connsiteY2" fmla="*/ 25348 h 925610"/>
                <a:gd name="connsiteX3" fmla="*/ 805491 w 1713821"/>
                <a:gd name="connsiteY3" fmla="*/ 25348 h 925610"/>
                <a:gd name="connsiteX4" fmla="*/ 1205541 w 1713821"/>
                <a:gd name="connsiteY4" fmla="*/ 25400 h 925610"/>
                <a:gd name="connsiteX5" fmla="*/ 1281741 w 1713821"/>
                <a:gd name="connsiteY5" fmla="*/ 0 h 925610"/>
                <a:gd name="connsiteX6" fmla="*/ 1689818 w 1713821"/>
                <a:gd name="connsiteY6" fmla="*/ 115559 h 925610"/>
                <a:gd name="connsiteX7" fmla="*/ 1713541 w 1713821"/>
                <a:gd name="connsiteY7" fmla="*/ 508000 h 925610"/>
                <a:gd name="connsiteX8" fmla="*/ 1688141 w 1713821"/>
                <a:gd name="connsiteY8" fmla="*/ 584200 h 925610"/>
                <a:gd name="connsiteX9" fmla="*/ 1562249 w 1713821"/>
                <a:gd name="connsiteY9" fmla="*/ 722564 h 925610"/>
                <a:gd name="connsiteX10" fmla="*/ 1420563 w 1713821"/>
                <a:gd name="connsiteY10" fmla="*/ 816397 h 925610"/>
                <a:gd name="connsiteX11" fmla="*/ 876446 w 1713821"/>
                <a:gd name="connsiteY11" fmla="*/ 898778 h 925610"/>
                <a:gd name="connsiteX12" fmla="*/ 821268 w 1713821"/>
                <a:gd name="connsiteY12" fmla="*/ 901540 h 925610"/>
                <a:gd name="connsiteX13" fmla="*/ 385355 w 1713821"/>
                <a:gd name="connsiteY13" fmla="*/ 754361 h 925610"/>
                <a:gd name="connsiteX14" fmla="*/ 19295 w 1713821"/>
                <a:gd name="connsiteY14" fmla="*/ 740350 h 925610"/>
                <a:gd name="connsiteX15" fmla="*/ 11741 w 1713821"/>
                <a:gd name="connsiteY15" fmla="*/ 482600 h 925610"/>
                <a:gd name="connsiteX16" fmla="*/ 87941 w 1713821"/>
                <a:gd name="connsiteY16" fmla="*/ 228600 h 925610"/>
                <a:gd name="connsiteX17" fmla="*/ 87941 w 1713821"/>
                <a:gd name="connsiteY17" fmla="*/ 254000 h 925610"/>
                <a:gd name="connsiteX18" fmla="*/ 164141 w 1713821"/>
                <a:gd name="connsiteY18" fmla="*/ 101600 h 925610"/>
                <a:gd name="connsiteX0" fmla="*/ 164141 w 1713821"/>
                <a:gd name="connsiteY0" fmla="*/ 101600 h 912969"/>
                <a:gd name="connsiteX1" fmla="*/ 240341 w 1713821"/>
                <a:gd name="connsiteY1" fmla="*/ 50800 h 912969"/>
                <a:gd name="connsiteX2" fmla="*/ 805491 w 1713821"/>
                <a:gd name="connsiteY2" fmla="*/ 25348 h 912969"/>
                <a:gd name="connsiteX3" fmla="*/ 805491 w 1713821"/>
                <a:gd name="connsiteY3" fmla="*/ 25348 h 912969"/>
                <a:gd name="connsiteX4" fmla="*/ 1205541 w 1713821"/>
                <a:gd name="connsiteY4" fmla="*/ 25400 h 912969"/>
                <a:gd name="connsiteX5" fmla="*/ 1281741 w 1713821"/>
                <a:gd name="connsiteY5" fmla="*/ 0 h 912969"/>
                <a:gd name="connsiteX6" fmla="*/ 1689818 w 1713821"/>
                <a:gd name="connsiteY6" fmla="*/ 115559 h 912969"/>
                <a:gd name="connsiteX7" fmla="*/ 1713541 w 1713821"/>
                <a:gd name="connsiteY7" fmla="*/ 508000 h 912969"/>
                <a:gd name="connsiteX8" fmla="*/ 1688141 w 1713821"/>
                <a:gd name="connsiteY8" fmla="*/ 584200 h 912969"/>
                <a:gd name="connsiteX9" fmla="*/ 1562249 w 1713821"/>
                <a:gd name="connsiteY9" fmla="*/ 722564 h 912969"/>
                <a:gd name="connsiteX10" fmla="*/ 1420563 w 1713821"/>
                <a:gd name="connsiteY10" fmla="*/ 816397 h 912969"/>
                <a:gd name="connsiteX11" fmla="*/ 876446 w 1713821"/>
                <a:gd name="connsiteY11" fmla="*/ 898778 h 912969"/>
                <a:gd name="connsiteX12" fmla="*/ 821268 w 1713821"/>
                <a:gd name="connsiteY12" fmla="*/ 901540 h 912969"/>
                <a:gd name="connsiteX13" fmla="*/ 385355 w 1713821"/>
                <a:gd name="connsiteY13" fmla="*/ 754361 h 912969"/>
                <a:gd name="connsiteX14" fmla="*/ 19295 w 1713821"/>
                <a:gd name="connsiteY14" fmla="*/ 740350 h 912969"/>
                <a:gd name="connsiteX15" fmla="*/ 11741 w 1713821"/>
                <a:gd name="connsiteY15" fmla="*/ 482600 h 912969"/>
                <a:gd name="connsiteX16" fmla="*/ 87941 w 1713821"/>
                <a:gd name="connsiteY16" fmla="*/ 228600 h 912969"/>
                <a:gd name="connsiteX17" fmla="*/ 87941 w 1713821"/>
                <a:gd name="connsiteY17" fmla="*/ 254000 h 912969"/>
                <a:gd name="connsiteX18" fmla="*/ 164141 w 1713821"/>
                <a:gd name="connsiteY18" fmla="*/ 101600 h 912969"/>
                <a:gd name="connsiteX0" fmla="*/ 164141 w 1713821"/>
                <a:gd name="connsiteY0" fmla="*/ 101600 h 898778"/>
                <a:gd name="connsiteX1" fmla="*/ 240341 w 1713821"/>
                <a:gd name="connsiteY1" fmla="*/ 50800 h 898778"/>
                <a:gd name="connsiteX2" fmla="*/ 805491 w 1713821"/>
                <a:gd name="connsiteY2" fmla="*/ 25348 h 898778"/>
                <a:gd name="connsiteX3" fmla="*/ 805491 w 1713821"/>
                <a:gd name="connsiteY3" fmla="*/ 25348 h 898778"/>
                <a:gd name="connsiteX4" fmla="*/ 1205541 w 1713821"/>
                <a:gd name="connsiteY4" fmla="*/ 25400 h 898778"/>
                <a:gd name="connsiteX5" fmla="*/ 1281741 w 1713821"/>
                <a:gd name="connsiteY5" fmla="*/ 0 h 898778"/>
                <a:gd name="connsiteX6" fmla="*/ 1689818 w 1713821"/>
                <a:gd name="connsiteY6" fmla="*/ 115559 h 898778"/>
                <a:gd name="connsiteX7" fmla="*/ 1713541 w 1713821"/>
                <a:gd name="connsiteY7" fmla="*/ 508000 h 898778"/>
                <a:gd name="connsiteX8" fmla="*/ 1688141 w 1713821"/>
                <a:gd name="connsiteY8" fmla="*/ 584200 h 898778"/>
                <a:gd name="connsiteX9" fmla="*/ 1562249 w 1713821"/>
                <a:gd name="connsiteY9" fmla="*/ 722564 h 898778"/>
                <a:gd name="connsiteX10" fmla="*/ 1420563 w 1713821"/>
                <a:gd name="connsiteY10" fmla="*/ 816397 h 898778"/>
                <a:gd name="connsiteX11" fmla="*/ 876446 w 1713821"/>
                <a:gd name="connsiteY11" fmla="*/ 898778 h 898778"/>
                <a:gd name="connsiteX12" fmla="*/ 385355 w 1713821"/>
                <a:gd name="connsiteY12" fmla="*/ 754361 h 898778"/>
                <a:gd name="connsiteX13" fmla="*/ 19295 w 1713821"/>
                <a:gd name="connsiteY13" fmla="*/ 740350 h 898778"/>
                <a:gd name="connsiteX14" fmla="*/ 11741 w 1713821"/>
                <a:gd name="connsiteY14" fmla="*/ 482600 h 898778"/>
                <a:gd name="connsiteX15" fmla="*/ 87941 w 1713821"/>
                <a:gd name="connsiteY15" fmla="*/ 228600 h 898778"/>
                <a:gd name="connsiteX16" fmla="*/ 87941 w 1713821"/>
                <a:gd name="connsiteY16" fmla="*/ 254000 h 898778"/>
                <a:gd name="connsiteX17" fmla="*/ 164141 w 1713821"/>
                <a:gd name="connsiteY17" fmla="*/ 101600 h 898778"/>
                <a:gd name="connsiteX0" fmla="*/ 164141 w 1713821"/>
                <a:gd name="connsiteY0" fmla="*/ 101600 h 907964"/>
                <a:gd name="connsiteX1" fmla="*/ 240341 w 1713821"/>
                <a:gd name="connsiteY1" fmla="*/ 50800 h 907964"/>
                <a:gd name="connsiteX2" fmla="*/ 805491 w 1713821"/>
                <a:gd name="connsiteY2" fmla="*/ 25348 h 907964"/>
                <a:gd name="connsiteX3" fmla="*/ 805491 w 1713821"/>
                <a:gd name="connsiteY3" fmla="*/ 25348 h 907964"/>
                <a:gd name="connsiteX4" fmla="*/ 1205541 w 1713821"/>
                <a:gd name="connsiteY4" fmla="*/ 25400 h 907964"/>
                <a:gd name="connsiteX5" fmla="*/ 1281741 w 1713821"/>
                <a:gd name="connsiteY5" fmla="*/ 0 h 907964"/>
                <a:gd name="connsiteX6" fmla="*/ 1689818 w 1713821"/>
                <a:gd name="connsiteY6" fmla="*/ 115559 h 907964"/>
                <a:gd name="connsiteX7" fmla="*/ 1713541 w 1713821"/>
                <a:gd name="connsiteY7" fmla="*/ 508000 h 907964"/>
                <a:gd name="connsiteX8" fmla="*/ 1688141 w 1713821"/>
                <a:gd name="connsiteY8" fmla="*/ 584200 h 907964"/>
                <a:gd name="connsiteX9" fmla="*/ 1562249 w 1713821"/>
                <a:gd name="connsiteY9" fmla="*/ 722564 h 907964"/>
                <a:gd name="connsiteX10" fmla="*/ 1420563 w 1713821"/>
                <a:gd name="connsiteY10" fmla="*/ 816397 h 907964"/>
                <a:gd name="connsiteX11" fmla="*/ 1426181 w 1713821"/>
                <a:gd name="connsiteY11" fmla="*/ 872032 h 907964"/>
                <a:gd name="connsiteX12" fmla="*/ 876446 w 1713821"/>
                <a:gd name="connsiteY12" fmla="*/ 898778 h 907964"/>
                <a:gd name="connsiteX13" fmla="*/ 385355 w 1713821"/>
                <a:gd name="connsiteY13" fmla="*/ 754361 h 907964"/>
                <a:gd name="connsiteX14" fmla="*/ 19295 w 1713821"/>
                <a:gd name="connsiteY14" fmla="*/ 740350 h 907964"/>
                <a:gd name="connsiteX15" fmla="*/ 11741 w 1713821"/>
                <a:gd name="connsiteY15" fmla="*/ 482600 h 907964"/>
                <a:gd name="connsiteX16" fmla="*/ 87941 w 1713821"/>
                <a:gd name="connsiteY16" fmla="*/ 228600 h 907964"/>
                <a:gd name="connsiteX17" fmla="*/ 87941 w 1713821"/>
                <a:gd name="connsiteY17" fmla="*/ 254000 h 907964"/>
                <a:gd name="connsiteX18" fmla="*/ 164141 w 1713821"/>
                <a:gd name="connsiteY18" fmla="*/ 101600 h 907964"/>
                <a:gd name="connsiteX0" fmla="*/ 164141 w 1713821"/>
                <a:gd name="connsiteY0" fmla="*/ 101600 h 907964"/>
                <a:gd name="connsiteX1" fmla="*/ 240341 w 1713821"/>
                <a:gd name="connsiteY1" fmla="*/ 50800 h 907964"/>
                <a:gd name="connsiteX2" fmla="*/ 805491 w 1713821"/>
                <a:gd name="connsiteY2" fmla="*/ 25348 h 907964"/>
                <a:gd name="connsiteX3" fmla="*/ 805491 w 1713821"/>
                <a:gd name="connsiteY3" fmla="*/ 25348 h 907964"/>
                <a:gd name="connsiteX4" fmla="*/ 1205541 w 1713821"/>
                <a:gd name="connsiteY4" fmla="*/ 25400 h 907964"/>
                <a:gd name="connsiteX5" fmla="*/ 1281741 w 1713821"/>
                <a:gd name="connsiteY5" fmla="*/ 0 h 907964"/>
                <a:gd name="connsiteX6" fmla="*/ 1689818 w 1713821"/>
                <a:gd name="connsiteY6" fmla="*/ 115559 h 907964"/>
                <a:gd name="connsiteX7" fmla="*/ 1713541 w 1713821"/>
                <a:gd name="connsiteY7" fmla="*/ 508000 h 907964"/>
                <a:gd name="connsiteX8" fmla="*/ 1688141 w 1713821"/>
                <a:gd name="connsiteY8" fmla="*/ 584200 h 907964"/>
                <a:gd name="connsiteX9" fmla="*/ 1562249 w 1713821"/>
                <a:gd name="connsiteY9" fmla="*/ 722564 h 907964"/>
                <a:gd name="connsiteX10" fmla="*/ 1426181 w 1713821"/>
                <a:gd name="connsiteY10" fmla="*/ 872032 h 907964"/>
                <a:gd name="connsiteX11" fmla="*/ 876446 w 1713821"/>
                <a:gd name="connsiteY11" fmla="*/ 898778 h 907964"/>
                <a:gd name="connsiteX12" fmla="*/ 385355 w 1713821"/>
                <a:gd name="connsiteY12" fmla="*/ 754361 h 907964"/>
                <a:gd name="connsiteX13" fmla="*/ 19295 w 1713821"/>
                <a:gd name="connsiteY13" fmla="*/ 740350 h 907964"/>
                <a:gd name="connsiteX14" fmla="*/ 11741 w 1713821"/>
                <a:gd name="connsiteY14" fmla="*/ 482600 h 907964"/>
                <a:gd name="connsiteX15" fmla="*/ 87941 w 1713821"/>
                <a:gd name="connsiteY15" fmla="*/ 228600 h 907964"/>
                <a:gd name="connsiteX16" fmla="*/ 87941 w 1713821"/>
                <a:gd name="connsiteY16" fmla="*/ 254000 h 907964"/>
                <a:gd name="connsiteX17" fmla="*/ 164141 w 1713821"/>
                <a:gd name="connsiteY17" fmla="*/ 101600 h 907964"/>
                <a:gd name="connsiteX0" fmla="*/ 164141 w 1713821"/>
                <a:gd name="connsiteY0" fmla="*/ 101600 h 907964"/>
                <a:gd name="connsiteX1" fmla="*/ 240341 w 1713821"/>
                <a:gd name="connsiteY1" fmla="*/ 50800 h 907964"/>
                <a:gd name="connsiteX2" fmla="*/ 805491 w 1713821"/>
                <a:gd name="connsiteY2" fmla="*/ 25348 h 907964"/>
                <a:gd name="connsiteX3" fmla="*/ 805491 w 1713821"/>
                <a:gd name="connsiteY3" fmla="*/ 25348 h 907964"/>
                <a:gd name="connsiteX4" fmla="*/ 1205541 w 1713821"/>
                <a:gd name="connsiteY4" fmla="*/ 25400 h 907964"/>
                <a:gd name="connsiteX5" fmla="*/ 1281741 w 1713821"/>
                <a:gd name="connsiteY5" fmla="*/ 0 h 907964"/>
                <a:gd name="connsiteX6" fmla="*/ 1689818 w 1713821"/>
                <a:gd name="connsiteY6" fmla="*/ 115559 h 907964"/>
                <a:gd name="connsiteX7" fmla="*/ 1713541 w 1713821"/>
                <a:gd name="connsiteY7" fmla="*/ 508000 h 907964"/>
                <a:gd name="connsiteX8" fmla="*/ 1688141 w 1713821"/>
                <a:gd name="connsiteY8" fmla="*/ 584200 h 907964"/>
                <a:gd name="connsiteX9" fmla="*/ 1562249 w 1713821"/>
                <a:gd name="connsiteY9" fmla="*/ 722564 h 907964"/>
                <a:gd name="connsiteX10" fmla="*/ 1426181 w 1713821"/>
                <a:gd name="connsiteY10" fmla="*/ 872032 h 907964"/>
                <a:gd name="connsiteX11" fmla="*/ 876446 w 1713821"/>
                <a:gd name="connsiteY11" fmla="*/ 898778 h 907964"/>
                <a:gd name="connsiteX12" fmla="*/ 385355 w 1713821"/>
                <a:gd name="connsiteY12" fmla="*/ 754361 h 907964"/>
                <a:gd name="connsiteX13" fmla="*/ 19295 w 1713821"/>
                <a:gd name="connsiteY13" fmla="*/ 740350 h 907964"/>
                <a:gd name="connsiteX14" fmla="*/ 11741 w 1713821"/>
                <a:gd name="connsiteY14" fmla="*/ 482600 h 907964"/>
                <a:gd name="connsiteX15" fmla="*/ 87941 w 1713821"/>
                <a:gd name="connsiteY15" fmla="*/ 228600 h 907964"/>
                <a:gd name="connsiteX16" fmla="*/ 87941 w 1713821"/>
                <a:gd name="connsiteY16" fmla="*/ 254000 h 907964"/>
                <a:gd name="connsiteX17" fmla="*/ 164141 w 1713821"/>
                <a:gd name="connsiteY17" fmla="*/ 101600 h 907964"/>
                <a:gd name="connsiteX0" fmla="*/ 164141 w 1713821"/>
                <a:gd name="connsiteY0" fmla="*/ 101600 h 907964"/>
                <a:gd name="connsiteX1" fmla="*/ 240341 w 1713821"/>
                <a:gd name="connsiteY1" fmla="*/ 50800 h 907964"/>
                <a:gd name="connsiteX2" fmla="*/ 805491 w 1713821"/>
                <a:gd name="connsiteY2" fmla="*/ 25348 h 907964"/>
                <a:gd name="connsiteX3" fmla="*/ 805491 w 1713821"/>
                <a:gd name="connsiteY3" fmla="*/ 25348 h 907964"/>
                <a:gd name="connsiteX4" fmla="*/ 1205541 w 1713821"/>
                <a:gd name="connsiteY4" fmla="*/ 25400 h 907964"/>
                <a:gd name="connsiteX5" fmla="*/ 1281741 w 1713821"/>
                <a:gd name="connsiteY5" fmla="*/ 0 h 907964"/>
                <a:gd name="connsiteX6" fmla="*/ 1689818 w 1713821"/>
                <a:gd name="connsiteY6" fmla="*/ 115559 h 907964"/>
                <a:gd name="connsiteX7" fmla="*/ 1713541 w 1713821"/>
                <a:gd name="connsiteY7" fmla="*/ 508000 h 907964"/>
                <a:gd name="connsiteX8" fmla="*/ 1688141 w 1713821"/>
                <a:gd name="connsiteY8" fmla="*/ 584200 h 907964"/>
                <a:gd name="connsiteX9" fmla="*/ 1562249 w 1713821"/>
                <a:gd name="connsiteY9" fmla="*/ 722564 h 907964"/>
                <a:gd name="connsiteX10" fmla="*/ 1426181 w 1713821"/>
                <a:gd name="connsiteY10" fmla="*/ 872032 h 907964"/>
                <a:gd name="connsiteX11" fmla="*/ 876446 w 1713821"/>
                <a:gd name="connsiteY11" fmla="*/ 898778 h 907964"/>
                <a:gd name="connsiteX12" fmla="*/ 385355 w 1713821"/>
                <a:gd name="connsiteY12" fmla="*/ 754361 h 907964"/>
                <a:gd name="connsiteX13" fmla="*/ 19295 w 1713821"/>
                <a:gd name="connsiteY13" fmla="*/ 740350 h 907964"/>
                <a:gd name="connsiteX14" fmla="*/ 11741 w 1713821"/>
                <a:gd name="connsiteY14" fmla="*/ 482600 h 907964"/>
                <a:gd name="connsiteX15" fmla="*/ 87941 w 1713821"/>
                <a:gd name="connsiteY15" fmla="*/ 228600 h 907964"/>
                <a:gd name="connsiteX16" fmla="*/ 87941 w 1713821"/>
                <a:gd name="connsiteY16" fmla="*/ 254000 h 907964"/>
                <a:gd name="connsiteX17" fmla="*/ 164141 w 1713821"/>
                <a:gd name="connsiteY17" fmla="*/ 101600 h 907964"/>
                <a:gd name="connsiteX0" fmla="*/ 164141 w 1713821"/>
                <a:gd name="connsiteY0" fmla="*/ 101600 h 907964"/>
                <a:gd name="connsiteX1" fmla="*/ 240341 w 1713821"/>
                <a:gd name="connsiteY1" fmla="*/ 50800 h 907964"/>
                <a:gd name="connsiteX2" fmla="*/ 805491 w 1713821"/>
                <a:gd name="connsiteY2" fmla="*/ 25348 h 907964"/>
                <a:gd name="connsiteX3" fmla="*/ 805491 w 1713821"/>
                <a:gd name="connsiteY3" fmla="*/ 25348 h 907964"/>
                <a:gd name="connsiteX4" fmla="*/ 1205541 w 1713821"/>
                <a:gd name="connsiteY4" fmla="*/ 25400 h 907964"/>
                <a:gd name="connsiteX5" fmla="*/ 1281741 w 1713821"/>
                <a:gd name="connsiteY5" fmla="*/ 0 h 907964"/>
                <a:gd name="connsiteX6" fmla="*/ 1689818 w 1713821"/>
                <a:gd name="connsiteY6" fmla="*/ 115559 h 907964"/>
                <a:gd name="connsiteX7" fmla="*/ 1713541 w 1713821"/>
                <a:gd name="connsiteY7" fmla="*/ 508000 h 907964"/>
                <a:gd name="connsiteX8" fmla="*/ 1688141 w 1713821"/>
                <a:gd name="connsiteY8" fmla="*/ 584200 h 907964"/>
                <a:gd name="connsiteX9" fmla="*/ 1426181 w 1713821"/>
                <a:gd name="connsiteY9" fmla="*/ 872032 h 907964"/>
                <a:gd name="connsiteX10" fmla="*/ 876446 w 1713821"/>
                <a:gd name="connsiteY10" fmla="*/ 898778 h 907964"/>
                <a:gd name="connsiteX11" fmla="*/ 385355 w 1713821"/>
                <a:gd name="connsiteY11" fmla="*/ 754361 h 907964"/>
                <a:gd name="connsiteX12" fmla="*/ 19295 w 1713821"/>
                <a:gd name="connsiteY12" fmla="*/ 740350 h 907964"/>
                <a:gd name="connsiteX13" fmla="*/ 11741 w 1713821"/>
                <a:gd name="connsiteY13" fmla="*/ 482600 h 907964"/>
                <a:gd name="connsiteX14" fmla="*/ 87941 w 1713821"/>
                <a:gd name="connsiteY14" fmla="*/ 228600 h 907964"/>
                <a:gd name="connsiteX15" fmla="*/ 87941 w 1713821"/>
                <a:gd name="connsiteY15" fmla="*/ 254000 h 907964"/>
                <a:gd name="connsiteX16" fmla="*/ 164141 w 1713821"/>
                <a:gd name="connsiteY16" fmla="*/ 101600 h 907964"/>
                <a:gd name="connsiteX0" fmla="*/ 206717 w 1756397"/>
                <a:gd name="connsiteY0" fmla="*/ 101600 h 907964"/>
                <a:gd name="connsiteX1" fmla="*/ 282917 w 1756397"/>
                <a:gd name="connsiteY1" fmla="*/ 50800 h 907964"/>
                <a:gd name="connsiteX2" fmla="*/ 848067 w 1756397"/>
                <a:gd name="connsiteY2" fmla="*/ 25348 h 907964"/>
                <a:gd name="connsiteX3" fmla="*/ 848067 w 1756397"/>
                <a:gd name="connsiteY3" fmla="*/ 25348 h 907964"/>
                <a:gd name="connsiteX4" fmla="*/ 1248117 w 1756397"/>
                <a:gd name="connsiteY4" fmla="*/ 25400 h 907964"/>
                <a:gd name="connsiteX5" fmla="*/ 1324317 w 1756397"/>
                <a:gd name="connsiteY5" fmla="*/ 0 h 907964"/>
                <a:gd name="connsiteX6" fmla="*/ 1732394 w 1756397"/>
                <a:gd name="connsiteY6" fmla="*/ 115559 h 907964"/>
                <a:gd name="connsiteX7" fmla="*/ 1756117 w 1756397"/>
                <a:gd name="connsiteY7" fmla="*/ 508000 h 907964"/>
                <a:gd name="connsiteX8" fmla="*/ 1730717 w 1756397"/>
                <a:gd name="connsiteY8" fmla="*/ 584200 h 907964"/>
                <a:gd name="connsiteX9" fmla="*/ 1468757 w 1756397"/>
                <a:gd name="connsiteY9" fmla="*/ 872032 h 907964"/>
                <a:gd name="connsiteX10" fmla="*/ 919022 w 1756397"/>
                <a:gd name="connsiteY10" fmla="*/ 898778 h 907964"/>
                <a:gd name="connsiteX11" fmla="*/ 427931 w 1756397"/>
                <a:gd name="connsiteY11" fmla="*/ 754361 h 907964"/>
                <a:gd name="connsiteX12" fmla="*/ 61871 w 1756397"/>
                <a:gd name="connsiteY12" fmla="*/ 740350 h 907964"/>
                <a:gd name="connsiteX13" fmla="*/ 54317 w 1756397"/>
                <a:gd name="connsiteY13" fmla="*/ 482600 h 907964"/>
                <a:gd name="connsiteX14" fmla="*/ 130517 w 1756397"/>
                <a:gd name="connsiteY14" fmla="*/ 228600 h 907964"/>
                <a:gd name="connsiteX15" fmla="*/ 130517 w 1756397"/>
                <a:gd name="connsiteY15" fmla="*/ 254000 h 907964"/>
                <a:gd name="connsiteX16" fmla="*/ 206717 w 1756397"/>
                <a:gd name="connsiteY16" fmla="*/ 101600 h 907964"/>
                <a:gd name="connsiteX0" fmla="*/ 208627 w 1758307"/>
                <a:gd name="connsiteY0" fmla="*/ 101600 h 907964"/>
                <a:gd name="connsiteX1" fmla="*/ 284827 w 1758307"/>
                <a:gd name="connsiteY1" fmla="*/ 50800 h 907964"/>
                <a:gd name="connsiteX2" fmla="*/ 849977 w 1758307"/>
                <a:gd name="connsiteY2" fmla="*/ 25348 h 907964"/>
                <a:gd name="connsiteX3" fmla="*/ 849977 w 1758307"/>
                <a:gd name="connsiteY3" fmla="*/ 25348 h 907964"/>
                <a:gd name="connsiteX4" fmla="*/ 1250027 w 1758307"/>
                <a:gd name="connsiteY4" fmla="*/ 25400 h 907964"/>
                <a:gd name="connsiteX5" fmla="*/ 1326227 w 1758307"/>
                <a:gd name="connsiteY5" fmla="*/ 0 h 907964"/>
                <a:gd name="connsiteX6" fmla="*/ 1734304 w 1758307"/>
                <a:gd name="connsiteY6" fmla="*/ 115559 h 907964"/>
                <a:gd name="connsiteX7" fmla="*/ 1758027 w 1758307"/>
                <a:gd name="connsiteY7" fmla="*/ 508000 h 907964"/>
                <a:gd name="connsiteX8" fmla="*/ 1732627 w 1758307"/>
                <a:gd name="connsiteY8" fmla="*/ 584200 h 907964"/>
                <a:gd name="connsiteX9" fmla="*/ 1470667 w 1758307"/>
                <a:gd name="connsiteY9" fmla="*/ 872032 h 907964"/>
                <a:gd name="connsiteX10" fmla="*/ 920932 w 1758307"/>
                <a:gd name="connsiteY10" fmla="*/ 898778 h 907964"/>
                <a:gd name="connsiteX11" fmla="*/ 429841 w 1758307"/>
                <a:gd name="connsiteY11" fmla="*/ 754361 h 907964"/>
                <a:gd name="connsiteX12" fmla="*/ 63781 w 1758307"/>
                <a:gd name="connsiteY12" fmla="*/ 740350 h 907964"/>
                <a:gd name="connsiteX13" fmla="*/ 109025 w 1758307"/>
                <a:gd name="connsiteY13" fmla="*/ 724495 h 907964"/>
                <a:gd name="connsiteX14" fmla="*/ 56227 w 1758307"/>
                <a:gd name="connsiteY14" fmla="*/ 482600 h 907964"/>
                <a:gd name="connsiteX15" fmla="*/ 132427 w 1758307"/>
                <a:gd name="connsiteY15" fmla="*/ 228600 h 907964"/>
                <a:gd name="connsiteX16" fmla="*/ 132427 w 1758307"/>
                <a:gd name="connsiteY16" fmla="*/ 254000 h 907964"/>
                <a:gd name="connsiteX17" fmla="*/ 208627 w 1758307"/>
                <a:gd name="connsiteY17" fmla="*/ 101600 h 907964"/>
                <a:gd name="connsiteX0" fmla="*/ 208627 w 1758307"/>
                <a:gd name="connsiteY0" fmla="*/ 101600 h 907964"/>
                <a:gd name="connsiteX1" fmla="*/ 284827 w 1758307"/>
                <a:gd name="connsiteY1" fmla="*/ 50800 h 907964"/>
                <a:gd name="connsiteX2" fmla="*/ 849977 w 1758307"/>
                <a:gd name="connsiteY2" fmla="*/ 25348 h 907964"/>
                <a:gd name="connsiteX3" fmla="*/ 849977 w 1758307"/>
                <a:gd name="connsiteY3" fmla="*/ 25348 h 907964"/>
                <a:gd name="connsiteX4" fmla="*/ 1250027 w 1758307"/>
                <a:gd name="connsiteY4" fmla="*/ 25400 h 907964"/>
                <a:gd name="connsiteX5" fmla="*/ 1326227 w 1758307"/>
                <a:gd name="connsiteY5" fmla="*/ 0 h 907964"/>
                <a:gd name="connsiteX6" fmla="*/ 1734304 w 1758307"/>
                <a:gd name="connsiteY6" fmla="*/ 115559 h 907964"/>
                <a:gd name="connsiteX7" fmla="*/ 1758027 w 1758307"/>
                <a:gd name="connsiteY7" fmla="*/ 508000 h 907964"/>
                <a:gd name="connsiteX8" fmla="*/ 1732627 w 1758307"/>
                <a:gd name="connsiteY8" fmla="*/ 584200 h 907964"/>
                <a:gd name="connsiteX9" fmla="*/ 1470667 w 1758307"/>
                <a:gd name="connsiteY9" fmla="*/ 872032 h 907964"/>
                <a:gd name="connsiteX10" fmla="*/ 920932 w 1758307"/>
                <a:gd name="connsiteY10" fmla="*/ 898778 h 907964"/>
                <a:gd name="connsiteX11" fmla="*/ 429841 w 1758307"/>
                <a:gd name="connsiteY11" fmla="*/ 754361 h 907964"/>
                <a:gd name="connsiteX12" fmla="*/ 63781 w 1758307"/>
                <a:gd name="connsiteY12" fmla="*/ 740350 h 907964"/>
                <a:gd name="connsiteX13" fmla="*/ 109025 w 1758307"/>
                <a:gd name="connsiteY13" fmla="*/ 724495 h 907964"/>
                <a:gd name="connsiteX14" fmla="*/ 56227 w 1758307"/>
                <a:gd name="connsiteY14" fmla="*/ 482600 h 907964"/>
                <a:gd name="connsiteX15" fmla="*/ 132427 w 1758307"/>
                <a:gd name="connsiteY15" fmla="*/ 228600 h 907964"/>
                <a:gd name="connsiteX16" fmla="*/ 132427 w 1758307"/>
                <a:gd name="connsiteY16" fmla="*/ 254000 h 907964"/>
                <a:gd name="connsiteX17" fmla="*/ 208627 w 1758307"/>
                <a:gd name="connsiteY17" fmla="*/ 101600 h 907964"/>
                <a:gd name="connsiteX0" fmla="*/ 166612 w 1716292"/>
                <a:gd name="connsiteY0" fmla="*/ 101600 h 907964"/>
                <a:gd name="connsiteX1" fmla="*/ 242812 w 1716292"/>
                <a:gd name="connsiteY1" fmla="*/ 50800 h 907964"/>
                <a:gd name="connsiteX2" fmla="*/ 807962 w 1716292"/>
                <a:gd name="connsiteY2" fmla="*/ 25348 h 907964"/>
                <a:gd name="connsiteX3" fmla="*/ 807962 w 1716292"/>
                <a:gd name="connsiteY3" fmla="*/ 25348 h 907964"/>
                <a:gd name="connsiteX4" fmla="*/ 1208012 w 1716292"/>
                <a:gd name="connsiteY4" fmla="*/ 25400 h 907964"/>
                <a:gd name="connsiteX5" fmla="*/ 1284212 w 1716292"/>
                <a:gd name="connsiteY5" fmla="*/ 0 h 907964"/>
                <a:gd name="connsiteX6" fmla="*/ 1692289 w 1716292"/>
                <a:gd name="connsiteY6" fmla="*/ 115559 h 907964"/>
                <a:gd name="connsiteX7" fmla="*/ 1716012 w 1716292"/>
                <a:gd name="connsiteY7" fmla="*/ 508000 h 907964"/>
                <a:gd name="connsiteX8" fmla="*/ 1690612 w 1716292"/>
                <a:gd name="connsiteY8" fmla="*/ 584200 h 907964"/>
                <a:gd name="connsiteX9" fmla="*/ 1428652 w 1716292"/>
                <a:gd name="connsiteY9" fmla="*/ 872032 h 907964"/>
                <a:gd name="connsiteX10" fmla="*/ 878917 w 1716292"/>
                <a:gd name="connsiteY10" fmla="*/ 898778 h 907964"/>
                <a:gd name="connsiteX11" fmla="*/ 387826 w 1716292"/>
                <a:gd name="connsiteY11" fmla="*/ 754361 h 907964"/>
                <a:gd name="connsiteX12" fmla="*/ 67010 w 1716292"/>
                <a:gd name="connsiteY12" fmla="*/ 724495 h 907964"/>
                <a:gd name="connsiteX13" fmla="*/ 14212 w 1716292"/>
                <a:gd name="connsiteY13" fmla="*/ 482600 h 907964"/>
                <a:gd name="connsiteX14" fmla="*/ 90412 w 1716292"/>
                <a:gd name="connsiteY14" fmla="*/ 228600 h 907964"/>
                <a:gd name="connsiteX15" fmla="*/ 90412 w 1716292"/>
                <a:gd name="connsiteY15" fmla="*/ 254000 h 907964"/>
                <a:gd name="connsiteX16" fmla="*/ 166612 w 1716292"/>
                <a:gd name="connsiteY16" fmla="*/ 101600 h 907964"/>
                <a:gd name="connsiteX0" fmla="*/ 171199 w 1720879"/>
                <a:gd name="connsiteY0" fmla="*/ 101600 h 907964"/>
                <a:gd name="connsiteX1" fmla="*/ 247399 w 1720879"/>
                <a:gd name="connsiteY1" fmla="*/ 50800 h 907964"/>
                <a:gd name="connsiteX2" fmla="*/ 812549 w 1720879"/>
                <a:gd name="connsiteY2" fmla="*/ 25348 h 907964"/>
                <a:gd name="connsiteX3" fmla="*/ 812549 w 1720879"/>
                <a:gd name="connsiteY3" fmla="*/ 25348 h 907964"/>
                <a:gd name="connsiteX4" fmla="*/ 1212599 w 1720879"/>
                <a:gd name="connsiteY4" fmla="*/ 25400 h 907964"/>
                <a:gd name="connsiteX5" fmla="*/ 1288799 w 1720879"/>
                <a:gd name="connsiteY5" fmla="*/ 0 h 907964"/>
                <a:gd name="connsiteX6" fmla="*/ 1696876 w 1720879"/>
                <a:gd name="connsiteY6" fmla="*/ 115559 h 907964"/>
                <a:gd name="connsiteX7" fmla="*/ 1720599 w 1720879"/>
                <a:gd name="connsiteY7" fmla="*/ 508000 h 907964"/>
                <a:gd name="connsiteX8" fmla="*/ 1695199 w 1720879"/>
                <a:gd name="connsiteY8" fmla="*/ 584200 h 907964"/>
                <a:gd name="connsiteX9" fmla="*/ 1433239 w 1720879"/>
                <a:gd name="connsiteY9" fmla="*/ 872032 h 907964"/>
                <a:gd name="connsiteX10" fmla="*/ 883504 w 1720879"/>
                <a:gd name="connsiteY10" fmla="*/ 898778 h 907964"/>
                <a:gd name="connsiteX11" fmla="*/ 392413 w 1720879"/>
                <a:gd name="connsiteY11" fmla="*/ 754361 h 907964"/>
                <a:gd name="connsiteX12" fmla="*/ 71597 w 1720879"/>
                <a:gd name="connsiteY12" fmla="*/ 724495 h 907964"/>
                <a:gd name="connsiteX13" fmla="*/ 18799 w 1720879"/>
                <a:gd name="connsiteY13" fmla="*/ 482600 h 907964"/>
                <a:gd name="connsiteX14" fmla="*/ 94999 w 1720879"/>
                <a:gd name="connsiteY14" fmla="*/ 228600 h 907964"/>
                <a:gd name="connsiteX15" fmla="*/ 94999 w 1720879"/>
                <a:gd name="connsiteY15" fmla="*/ 254000 h 907964"/>
                <a:gd name="connsiteX16" fmla="*/ 171199 w 1720879"/>
                <a:gd name="connsiteY16" fmla="*/ 101600 h 90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879" h="907964">
                  <a:moveTo>
                    <a:pt x="171199" y="101600"/>
                  </a:moveTo>
                  <a:cubicBezTo>
                    <a:pt x="180852" y="72640"/>
                    <a:pt x="216953" y="53028"/>
                    <a:pt x="247399" y="50800"/>
                  </a:cubicBezTo>
                  <a:cubicBezTo>
                    <a:pt x="354291" y="38091"/>
                    <a:pt x="651682" y="29581"/>
                    <a:pt x="812549" y="25348"/>
                  </a:cubicBezTo>
                  <a:lnTo>
                    <a:pt x="812549" y="25348"/>
                  </a:lnTo>
                  <a:cubicBezTo>
                    <a:pt x="879224" y="25357"/>
                    <a:pt x="1133224" y="29625"/>
                    <a:pt x="1212599" y="25400"/>
                  </a:cubicBezTo>
                  <a:cubicBezTo>
                    <a:pt x="1237999" y="16933"/>
                    <a:pt x="1264852" y="11974"/>
                    <a:pt x="1288799" y="0"/>
                  </a:cubicBezTo>
                  <a:cubicBezTo>
                    <a:pt x="1369512" y="15026"/>
                    <a:pt x="1624909" y="30892"/>
                    <a:pt x="1696876" y="115559"/>
                  </a:cubicBezTo>
                  <a:cubicBezTo>
                    <a:pt x="1705343" y="208692"/>
                    <a:pt x="1720879" y="402876"/>
                    <a:pt x="1720599" y="508000"/>
                  </a:cubicBezTo>
                  <a:cubicBezTo>
                    <a:pt x="1718280" y="534673"/>
                    <a:pt x="1714131" y="565268"/>
                    <a:pt x="1695199" y="584200"/>
                  </a:cubicBezTo>
                  <a:cubicBezTo>
                    <a:pt x="1647306" y="644872"/>
                    <a:pt x="1568522" y="819602"/>
                    <a:pt x="1433239" y="872032"/>
                  </a:cubicBezTo>
                  <a:cubicBezTo>
                    <a:pt x="1342553" y="885762"/>
                    <a:pt x="1053759" y="907964"/>
                    <a:pt x="883504" y="898778"/>
                  </a:cubicBezTo>
                  <a:cubicBezTo>
                    <a:pt x="710969" y="888439"/>
                    <a:pt x="535271" y="780766"/>
                    <a:pt x="392413" y="754361"/>
                  </a:cubicBezTo>
                  <a:cubicBezTo>
                    <a:pt x="257095" y="725314"/>
                    <a:pt x="133866" y="769788"/>
                    <a:pt x="71597" y="724495"/>
                  </a:cubicBezTo>
                  <a:cubicBezTo>
                    <a:pt x="0" y="614261"/>
                    <a:pt x="4587" y="565249"/>
                    <a:pt x="18799" y="482600"/>
                  </a:cubicBezTo>
                  <a:cubicBezTo>
                    <a:pt x="35732" y="410633"/>
                    <a:pt x="82299" y="266700"/>
                    <a:pt x="94999" y="228600"/>
                  </a:cubicBezTo>
                  <a:lnTo>
                    <a:pt x="94999" y="254000"/>
                  </a:lnTo>
                  <a:lnTo>
                    <a:pt x="171199" y="1016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3" name="TextBox 8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2590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Responses of adults in the U.S. (population)</a:t>
              </a:r>
            </a:p>
          </p:txBody>
        </p:sp>
        <p:sp>
          <p:nvSpPr>
            <p:cNvPr id="16394" name="TextBox 9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2133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Responses of adults in survey (sample)</a:t>
              </a:r>
            </a:p>
          </p:txBody>
        </p:sp>
      </p:grpSp>
      <p:sp>
        <p:nvSpPr>
          <p:cNvPr id="16389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2AD1D-17DF-44F6-AEAD-2E115E374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16390" name="Footer Placeholder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Larson/Farber 4th 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lf4template">
  <a:themeElements>
    <a:clrScheme name="Custom 1">
      <a:dk1>
        <a:sysClr val="windowText" lastClr="000000"/>
      </a:dk1>
      <a:lt1>
        <a:srgbClr val="FFFFFF"/>
      </a:lt1>
      <a:dk2>
        <a:srgbClr val="004988"/>
      </a:dk2>
      <a:lt2>
        <a:srgbClr val="EEECE1"/>
      </a:lt2>
      <a:accent1>
        <a:srgbClr val="D17230"/>
      </a:accent1>
      <a:accent2>
        <a:srgbClr val="AE0337"/>
      </a:accent2>
      <a:accent3>
        <a:srgbClr val="83BB3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lf4template</Template>
  <TotalTime>140</TotalTime>
  <Words>3069</Words>
  <Application>Microsoft Office PowerPoint</Application>
  <PresentationFormat>On-screen Show (4:3)</PresentationFormat>
  <Paragraphs>528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Times New Roman</vt:lpstr>
      <vt:lpstr>Wingdings</vt:lpstr>
      <vt:lpstr>Calibri</vt:lpstr>
      <vt:lpstr>Arrus BT</vt:lpstr>
      <vt:lpstr>Monotype Sorts</vt:lpstr>
      <vt:lpstr>lf4template</vt:lpstr>
      <vt:lpstr>Chapter 1</vt:lpstr>
      <vt:lpstr>Chapter Outline</vt:lpstr>
      <vt:lpstr>Section 1.1</vt:lpstr>
      <vt:lpstr>Section 1.1 Objectives</vt:lpstr>
      <vt:lpstr>What is Data?</vt:lpstr>
      <vt:lpstr>What is Statistics?</vt:lpstr>
      <vt:lpstr>Data Sets</vt:lpstr>
      <vt:lpstr>Example:  Identifying Data Sets</vt:lpstr>
      <vt:lpstr>Solution:  Identifying Data Sets</vt:lpstr>
      <vt:lpstr>Parameter and Statistic</vt:lpstr>
      <vt:lpstr>Slide 11</vt:lpstr>
      <vt:lpstr>Slide 12</vt:lpstr>
      <vt:lpstr>Branches of Statistics</vt:lpstr>
      <vt:lpstr>Example: Descriptive and Inferential Statistics</vt:lpstr>
      <vt:lpstr>Solution: Descriptive and Inferential Statistics</vt:lpstr>
      <vt:lpstr>Section 1.1 Summary</vt:lpstr>
      <vt:lpstr>Section 1.2</vt:lpstr>
      <vt:lpstr>Section 1.2 Objectives</vt:lpstr>
      <vt:lpstr>Types of Data</vt:lpstr>
      <vt:lpstr>Types of Data</vt:lpstr>
      <vt:lpstr>Example: Classifying Data by Type</vt:lpstr>
      <vt:lpstr>Solution: Classifying Data by Type</vt:lpstr>
      <vt:lpstr>Levels of Measurement</vt:lpstr>
      <vt:lpstr>Example: Classifying Data by Level</vt:lpstr>
      <vt:lpstr>Solution: Classifying Data by Level</vt:lpstr>
      <vt:lpstr>Levels of Measurement</vt:lpstr>
      <vt:lpstr>Levels of Measurement</vt:lpstr>
      <vt:lpstr>Example: Classifying Data by Level</vt:lpstr>
      <vt:lpstr>Solution: Classifying Data by Level</vt:lpstr>
      <vt:lpstr>Summary of Four Levels of Measurement</vt:lpstr>
      <vt:lpstr>Section 1.2 Summary</vt:lpstr>
      <vt:lpstr>Section 1.3</vt:lpstr>
      <vt:lpstr>Section 1.3 Objectives</vt:lpstr>
      <vt:lpstr>Designing a Statistical Study</vt:lpstr>
      <vt:lpstr>Data Collection</vt:lpstr>
      <vt:lpstr>Data Collection</vt:lpstr>
      <vt:lpstr>Data Collection</vt:lpstr>
      <vt:lpstr>Data Collection</vt:lpstr>
      <vt:lpstr>Example: Methods of Data Collection</vt:lpstr>
      <vt:lpstr>Example: Methods of Data Collection</vt:lpstr>
      <vt:lpstr>Example: Methods of Data Collection</vt:lpstr>
      <vt:lpstr>Example: Methods of Data Collection</vt:lpstr>
      <vt:lpstr>Key Elements of Experimental Design</vt:lpstr>
      <vt:lpstr>Key Elements of Experimental Design: Control</vt:lpstr>
      <vt:lpstr>Key Elements of Experimental Design: Control</vt:lpstr>
      <vt:lpstr>Key Elements of Experimental Design: Randomization</vt:lpstr>
      <vt:lpstr>Key Elements of Experimental Design: Randomization</vt:lpstr>
      <vt:lpstr>Key Elements of Experimental Design: Randomization</vt:lpstr>
      <vt:lpstr>Key Elements of Experimental Design: Replication</vt:lpstr>
      <vt:lpstr>Example: Experimental Design</vt:lpstr>
      <vt:lpstr>Solution: Experimental Design</vt:lpstr>
      <vt:lpstr>Sampling Techniques</vt:lpstr>
      <vt:lpstr>Simple Random Sample</vt:lpstr>
      <vt:lpstr>Example: Simple Random Sample</vt:lpstr>
      <vt:lpstr>Solution: Simple Random Sample</vt:lpstr>
      <vt:lpstr>Other Sampling Techniques</vt:lpstr>
      <vt:lpstr>Other Sampling Techniques</vt:lpstr>
      <vt:lpstr>Other Sampling Techniques</vt:lpstr>
      <vt:lpstr>Example: Identifying Sampling Techniques</vt:lpstr>
      <vt:lpstr>Example: Identifying Sampling Techniques</vt:lpstr>
      <vt:lpstr>Section 1.3 Summary</vt:lpstr>
    </vt:vector>
  </TitlesOfParts>
  <Company>FCCJ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Lyn Noble</dc:creator>
  <dc:description>Send Comments To:
Lyn Noble
11901 Beach Blvd
Jacksonville FL 32246
lnoble@fccj.edu</dc:description>
  <cp:lastModifiedBy>HP Authorized Customer</cp:lastModifiedBy>
  <cp:revision>18</cp:revision>
  <dcterms:created xsi:type="dcterms:W3CDTF">2007-07-18T23:54:35Z</dcterms:created>
  <dcterms:modified xsi:type="dcterms:W3CDTF">2010-11-12T05:51:22Z</dcterms:modified>
</cp:coreProperties>
</file>